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75" r:id="rId4"/>
    <p:sldId id="280" r:id="rId5"/>
    <p:sldId id="281" r:id="rId6"/>
    <p:sldId id="276" r:id="rId7"/>
    <p:sldId id="282" r:id="rId8"/>
    <p:sldId id="284" r:id="rId9"/>
    <p:sldId id="304" r:id="rId10"/>
    <p:sldId id="283" r:id="rId11"/>
    <p:sldId id="287" r:id="rId12"/>
    <p:sldId id="285" r:id="rId13"/>
    <p:sldId id="286" r:id="rId14"/>
    <p:sldId id="294" r:id="rId15"/>
    <p:sldId id="296" r:id="rId16"/>
    <p:sldId id="297" r:id="rId17"/>
    <p:sldId id="298" r:id="rId18"/>
    <p:sldId id="305" r:id="rId19"/>
    <p:sldId id="289" r:id="rId20"/>
    <p:sldId id="290" r:id="rId21"/>
    <p:sldId id="295" r:id="rId22"/>
    <p:sldId id="300" r:id="rId23"/>
    <p:sldId id="301" r:id="rId24"/>
    <p:sldId id="302" r:id="rId25"/>
    <p:sldId id="292" r:id="rId26"/>
    <p:sldId id="291" r:id="rId27"/>
    <p:sldId id="303" r:id="rId28"/>
    <p:sldId id="293" r:id="rId29"/>
    <p:sldId id="277" r:id="rId30"/>
    <p:sldId id="278" r:id="rId31"/>
    <p:sldId id="29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284" autoAdjust="0"/>
  </p:normalViewPr>
  <p:slideViewPr>
    <p:cSldViewPr>
      <p:cViewPr varScale="1">
        <p:scale>
          <a:sx n="69" d="100"/>
          <a:sy n="69" d="100"/>
        </p:scale>
        <p:origin x="66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12300-275E-4A83-A7D7-953FA5AEF0B5}" type="datetimeFigureOut">
              <a:rPr lang="en-CA" smtClean="0"/>
              <a:t>2015-09-29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0AE49-3095-4190-B61E-70447388F93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26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909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 smtClean="0"/>
              <a:t>chalmers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57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Much</a:t>
            </a:r>
            <a:r>
              <a:rPr lang="en-CA" baseline="0" dirty="0" smtClean="0"/>
              <a:t> environmental research is not manipulative.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738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608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Observe</a:t>
            </a:r>
            <a:r>
              <a:rPr lang="en-CA" baseline="0" dirty="0" smtClean="0"/>
              <a:t> swans, every one is white, hypothesize that all swans are white, observe more </a:t>
            </a:r>
            <a:r>
              <a:rPr lang="en-CA" baseline="0" dirty="0" smtClean="0"/>
              <a:t>swans…so what does it mean when you find a black swan?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731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Both are legitimate</a:t>
            </a:r>
            <a:r>
              <a:rPr lang="en-CA" baseline="0" dirty="0" smtClean="0"/>
              <a:t> and rigorous, but for different reasons…ones that are beyond the scope of this course.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988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Does correlation</a:t>
            </a:r>
            <a:r>
              <a:rPr lang="en-CA" baseline="0" dirty="0" smtClean="0"/>
              <a:t> mean causation – i.e. that a causes b?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750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606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</a:t>
            </a:r>
            <a:r>
              <a:rPr lang="en-CA" baseline="0" dirty="0" smtClean="0"/>
              <a:t> “need more evidence” is a discourse often used to maintain the status quo.  Which side of the diagram does this idea align with?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7350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Blue greens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10AE49-3095-4190-B61E-70447388F93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3354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24128" y="6376243"/>
            <a:ext cx="2133600" cy="365125"/>
          </a:xfrm>
        </p:spPr>
        <p:txBody>
          <a:bodyPr/>
          <a:lstStyle/>
          <a:p>
            <a:fld id="{D53D9FA3-0C99-4434-B73F-922154DD9B21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2FAE-B62F-49A8-A09D-6D129C8149E9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CCE7F-C34F-415B-9D22-62E1DB1C4BED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45F0C-DD64-4E3B-A315-F2FF23007AA2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D4B-882A-433E-A198-2AFE3A4200E8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8F3C-8FEF-41B8-9131-9C4677B55094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4B63-C573-4FFC-A6AA-9FFD42B3561C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60EA-655A-4AC2-BCB4-9C2D6652138A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B5DC-7436-4AFB-BE8A-1DDEC0E3CF30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2B96-501F-4406-99A8-FE0D30214F8E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33DB1-5B82-43B7-8237-974D7314AA48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679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6587-E21E-4392-8661-68ED3ED0DACD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187B-75CE-478B-A84C-5499E04346D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sandhealth.org/sites/PChild/Pages/TabletPoleforPraziquantel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rushlimbaugh.com/daily/2013/08/28/the_evidence_proves_global_warming_is_a_hoax_but_that_doesn_t_stop_the_lef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savekananaskis.ca/inf/sibbald_photos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polleverywhere.com/multiple_choice_polls/ereTFjpCsthrxIJ/w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leverywhere.com/" TargetMode="External"/><Relationship Id="rId5" Type="http://schemas.openxmlformats.org/officeDocument/2006/relationships/hyperlink" Target="https://www.polleverywhere.com/multiple_choice_polls/ereTFjpCsthrxIJ?preview=true" TargetMode="Externa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esrl.noaa.gov/research/themes/o3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pbs.org/moyers/journal/09212007/watc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eachersdomain.org/resource/envh10.sci.life.eco.silentsprin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lish.uwo.ca/~jbaxter6/lectures/lecture2_science_2153.pptx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vstRuRYcDA" TargetMode="External"/><Relationship Id="rId2" Type="http://schemas.openxmlformats.org/officeDocument/2006/relationships/hyperlink" Target="http://www.who.int/mediacentre/news/releases/2006/pr50/e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lleverywhere.com/" TargetMode="External"/><Relationship Id="rId3" Type="http://schemas.openxmlformats.org/officeDocument/2006/relationships/hyperlink" Target="https://www.polleverywhere.com/multiple_choice_polls/NOXd3DNYN5ZWKmL/web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lleverywhere.com/multiple_choice_polls/NOXd3DNYN5ZWKmL?preview=true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atherquestions.com/A_backyard_greenhouse_effect_experiment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youtube.com/watch?v=63IoOLXmzKg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hocduytan.org/upload/images/social-science-umbrella-hi.p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en-CA" dirty="0" smtClean="0"/>
              <a:t>Geography 2153 – Fall 2013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pPr marL="0" indent="0" algn="ctr">
              <a:buNone/>
            </a:pPr>
            <a:r>
              <a:rPr lang="en-CA" sz="3200" dirty="0" smtClean="0"/>
              <a:t>Environment, Economy and Society</a:t>
            </a:r>
          </a:p>
          <a:p>
            <a:pPr marL="0" indent="0" algn="ctr">
              <a:buNone/>
            </a:pPr>
            <a:r>
              <a:rPr lang="en-CA" b="1" dirty="0" smtClean="0"/>
              <a:t>“Science” in Environmental Decision Making</a:t>
            </a:r>
          </a:p>
          <a:p>
            <a:pPr marL="0" indent="0" algn="ctr">
              <a:buNone/>
            </a:pPr>
            <a:r>
              <a:rPr lang="en-CA" sz="2400" dirty="0" smtClean="0"/>
              <a:t>Jamie Baxter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39B8-C11F-4E19-8C7C-5C8C829A0933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Science and Uncertainty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Probability</a:t>
            </a:r>
            <a:r>
              <a:rPr lang="en-CA" dirty="0" smtClean="0"/>
              <a:t> </a:t>
            </a:r>
          </a:p>
          <a:p>
            <a:r>
              <a:rPr lang="en-CA" dirty="0" smtClean="0"/>
              <a:t>The quantitative foundation of most science and much of social science</a:t>
            </a:r>
          </a:p>
          <a:p>
            <a:pPr marL="0" indent="0">
              <a:buNone/>
            </a:pPr>
            <a:r>
              <a:rPr lang="en-CA" b="1" dirty="0" smtClean="0"/>
              <a:t>Correlation</a:t>
            </a:r>
          </a:p>
          <a:p>
            <a:r>
              <a:rPr lang="en-CA" dirty="0" smtClean="0"/>
              <a:t>Degree to which two phenomena are associated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F3F8B-DFB2-454E-89A8-64E02AE686D7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10</a:t>
            </a:fld>
            <a:endParaRPr lang="en-CA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43" y="1700808"/>
            <a:ext cx="3697213" cy="22668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69498" y="3967624"/>
            <a:ext cx="3645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Due to their close correlation, </a:t>
            </a:r>
            <a:r>
              <a:rPr lang="en-CA" b="1" dirty="0" smtClean="0"/>
              <a:t>height</a:t>
            </a:r>
            <a:r>
              <a:rPr lang="en-CA" dirty="0" smtClean="0"/>
              <a:t> can be used instead of </a:t>
            </a:r>
            <a:r>
              <a:rPr lang="en-CA" b="1" dirty="0" smtClean="0"/>
              <a:t>weight</a:t>
            </a:r>
            <a:r>
              <a:rPr lang="en-CA" dirty="0" smtClean="0"/>
              <a:t> in dosing medications when weigh scales not available. Most correlations in research are not nearly this strong!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0135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00200"/>
            <a:ext cx="2125236" cy="167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Science and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Standard Error</a:t>
            </a:r>
          </a:p>
          <a:p>
            <a:r>
              <a:rPr lang="en-CA" dirty="0" smtClean="0"/>
              <a:t>All measurement has error!</a:t>
            </a:r>
          </a:p>
          <a:p>
            <a:r>
              <a:rPr lang="en-CA" dirty="0" smtClean="0"/>
              <a:t>A </a:t>
            </a:r>
            <a:r>
              <a:rPr lang="en-CA" dirty="0" smtClean="0"/>
              <a:t>statistical measure of variation between samples</a:t>
            </a:r>
          </a:p>
          <a:p>
            <a:r>
              <a:rPr lang="en-CA" dirty="0" smtClean="0"/>
              <a:t>Scientific conclusions are usually based on assumption of 95% accuracy (this is an oversimplification, but ample for our purposes)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D9EF-8B25-43C1-B1BD-86F576C47572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11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106" y="3342824"/>
            <a:ext cx="2670971" cy="18039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2120" y="5146819"/>
            <a:ext cx="3168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When you see data, watch for error bars! If they don’t overlap likely statistically significant relationship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80763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Science and Uncertainty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Assumptions</a:t>
            </a:r>
            <a:r>
              <a:rPr lang="en-CA" dirty="0" smtClean="0"/>
              <a:t> </a:t>
            </a:r>
          </a:p>
          <a:p>
            <a:r>
              <a:rPr lang="en-CA" dirty="0" smtClean="0"/>
              <a:t>Science must simplify to make the world comprehensible</a:t>
            </a:r>
          </a:p>
          <a:p>
            <a:r>
              <a:rPr lang="en-CA" dirty="0" smtClean="0"/>
              <a:t>Scientists may disagree on the appropriate assumptions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9B860-8CFA-4E1E-9A13-550BD19281F1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12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6829"/>
            <a:ext cx="3905423" cy="30591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9606" y="4797152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err="1" smtClean="0"/>
              <a:t>Sovacool</a:t>
            </a:r>
            <a:r>
              <a:rPr lang="en-CA" sz="1200" dirty="0" smtClean="0"/>
              <a:t>, B. (2009) Contextualizing avian mortality… </a:t>
            </a:r>
            <a:r>
              <a:rPr lang="en-CA" sz="1200" i="1" dirty="0" smtClean="0"/>
              <a:t>Energy Policy</a:t>
            </a:r>
            <a:r>
              <a:rPr lang="en-CA" sz="1200" dirty="0" smtClean="0"/>
              <a:t>, 37: 2241-48</a:t>
            </a:r>
          </a:p>
          <a:p>
            <a:r>
              <a:rPr lang="en-CA" sz="1200" dirty="0" smtClean="0"/>
              <a:t>But Willis et al (2010</a:t>
            </a:r>
            <a:r>
              <a:rPr lang="en-CA" sz="1200" dirty="0"/>
              <a:t>) </a:t>
            </a:r>
            <a:r>
              <a:rPr lang="en-CA" sz="1200" dirty="0" smtClean="0"/>
              <a:t>disagree because the data are uncorrected for searcher efficiency and scavenger losses, should be between 0.65 and 1.46 for wind</a:t>
            </a:r>
            <a:endParaRPr lang="en-CA" sz="1200" dirty="0"/>
          </a:p>
        </p:txBody>
      </p:sp>
      <p:sp>
        <p:nvSpPr>
          <p:cNvPr id="8" name="Rectangle 7"/>
          <p:cNvSpPr/>
          <p:nvPr/>
        </p:nvSpPr>
        <p:spPr>
          <a:xfrm>
            <a:off x="6156176" y="3717032"/>
            <a:ext cx="144016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6338597" y="3429000"/>
            <a:ext cx="144016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410605" y="4077072"/>
            <a:ext cx="249628" cy="1080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156176" y="3176395"/>
            <a:ext cx="379243" cy="900677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35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Science and Uncertainty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Measurement</a:t>
            </a:r>
          </a:p>
          <a:p>
            <a:r>
              <a:rPr lang="en-CA" dirty="0" smtClean="0"/>
              <a:t>All scientific measurements are approximations of the “real” world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FD0B7-4918-4B41-AD33-23CE351CF83D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13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17103"/>
            <a:ext cx="48503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23136" y="4869160"/>
            <a:ext cx="4427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/>
              <a:t>Historic climate record has large error bars because it is a reconstruction using proxy measures like tree rings and ice cores </a:t>
            </a:r>
          </a:p>
          <a:p>
            <a:r>
              <a:rPr lang="en-CA" sz="1400" dirty="0" smtClean="0"/>
              <a:t>Source: Intergovernmental </a:t>
            </a:r>
            <a:r>
              <a:rPr lang="en-CA" sz="1400" dirty="0"/>
              <a:t>Panel on Climate Change 2001</a:t>
            </a:r>
          </a:p>
        </p:txBody>
      </p:sp>
    </p:spTree>
    <p:extLst>
      <p:ext uri="{BB962C8B-B14F-4D97-AF65-F5344CB8AC3E}">
        <p14:creationId xmlns:p14="http://schemas.microsoft.com/office/powerpoint/2010/main" val="63819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Misunderstandings/Misuses of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Language of Certainty</a:t>
            </a:r>
          </a:p>
          <a:p>
            <a:r>
              <a:rPr lang="en-CA" dirty="0" smtClean="0"/>
              <a:t>Scientists shy away from saying they have proof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Theory </a:t>
            </a:r>
          </a:p>
          <a:p>
            <a:r>
              <a:rPr lang="en-CA" dirty="0" smtClean="0"/>
              <a:t>is </a:t>
            </a:r>
            <a:r>
              <a:rPr lang="en-CA" i="1" dirty="0" smtClean="0"/>
              <a:t>a good thing</a:t>
            </a:r>
            <a:endParaRPr lang="en-CA" dirty="0" smtClean="0"/>
          </a:p>
          <a:p>
            <a:r>
              <a:rPr lang="en-CA" dirty="0" smtClean="0"/>
              <a:t>Lay language: “…it’s just a theory…”</a:t>
            </a:r>
          </a:p>
          <a:p>
            <a:r>
              <a:rPr lang="en-CA" dirty="0" smtClean="0"/>
              <a:t>Scientists aspire to develop (</a:t>
            </a:r>
            <a:r>
              <a:rPr lang="en-CA" dirty="0" err="1" smtClean="0"/>
              <a:t>unfalsifiable</a:t>
            </a:r>
            <a:r>
              <a:rPr lang="en-CA" dirty="0" smtClean="0"/>
              <a:t>) theory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7991-535F-46F8-8385-9D6B30612C39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14</a:t>
            </a:fld>
            <a:endParaRPr lang="en-CA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2952327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92" y="2683198"/>
            <a:ext cx="2880320" cy="9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64087" y="472514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News media are prone to use all-or-nothing language but scientists tend to use </a:t>
            </a:r>
            <a:r>
              <a:rPr lang="en-CA" sz="1400" i="1" dirty="0" smtClean="0"/>
              <a:t>probabilistic</a:t>
            </a:r>
            <a:r>
              <a:rPr lang="en-CA" sz="1400" dirty="0" smtClean="0"/>
              <a:t> language </a:t>
            </a:r>
            <a:endParaRPr lang="en-CA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07" y="3785096"/>
            <a:ext cx="3112368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660232" y="1843832"/>
            <a:ext cx="648072" cy="380603"/>
          </a:xfrm>
          <a:prstGeom prst="ellipse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01009"/>
            <a:ext cx="2160240" cy="4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64087" y="1772816"/>
            <a:ext cx="3256385" cy="288032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716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Misunderstandings/Misuses of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70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Science is not value-free</a:t>
            </a:r>
          </a:p>
          <a:p>
            <a:r>
              <a:rPr lang="en-CA" dirty="0" smtClean="0"/>
              <a:t>Scientists have biases (human values)</a:t>
            </a:r>
          </a:p>
          <a:p>
            <a:pPr lvl="1"/>
            <a:r>
              <a:rPr lang="en-CA" dirty="0"/>
              <a:t>Choice of topic</a:t>
            </a:r>
          </a:p>
          <a:p>
            <a:pPr lvl="1"/>
            <a:r>
              <a:rPr lang="en-CA" dirty="0" smtClean="0"/>
              <a:t>Choice </a:t>
            </a:r>
            <a:r>
              <a:rPr lang="en-CA" dirty="0"/>
              <a:t>of method</a:t>
            </a:r>
          </a:p>
          <a:p>
            <a:pPr lvl="1"/>
            <a:r>
              <a:rPr lang="en-CA" dirty="0" smtClean="0"/>
              <a:t>Choice of </a:t>
            </a:r>
            <a:r>
              <a:rPr lang="en-CA" dirty="0"/>
              <a:t>research design and data collection methods</a:t>
            </a:r>
          </a:p>
          <a:p>
            <a:pPr lvl="1"/>
            <a:r>
              <a:rPr lang="en-CA" dirty="0"/>
              <a:t>Actual data collection</a:t>
            </a:r>
          </a:p>
          <a:p>
            <a:pPr lvl="1"/>
            <a:r>
              <a:rPr lang="en-CA" dirty="0"/>
              <a:t>Analysis of data</a:t>
            </a:r>
          </a:p>
          <a:p>
            <a:pPr lvl="1"/>
            <a:r>
              <a:rPr lang="en-CA" dirty="0"/>
              <a:t>Interpretation of data</a:t>
            </a:r>
          </a:p>
          <a:p>
            <a:pPr lvl="1"/>
            <a:r>
              <a:rPr lang="en-CA" dirty="0"/>
              <a:t>Conclusions	</a:t>
            </a:r>
            <a:endParaRPr lang="en-CA" dirty="0" smtClean="0"/>
          </a:p>
          <a:p>
            <a:r>
              <a:rPr lang="en-CA" dirty="0" smtClean="0"/>
              <a:t>But objectivity is a goal</a:t>
            </a:r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Pseudoscience</a:t>
            </a:r>
          </a:p>
          <a:p>
            <a:pPr lvl="1"/>
            <a:r>
              <a:rPr lang="en-CA" dirty="0" smtClean="0"/>
              <a:t>Research that is presented as science but lacks clear adherence to the scientific principles or otherwise lacks rigour and </a:t>
            </a:r>
          </a:p>
          <a:p>
            <a:pPr lvl="1"/>
            <a:r>
              <a:rPr lang="en-CA" dirty="0" smtClean="0"/>
              <a:t>may be guided </a:t>
            </a:r>
            <a:r>
              <a:rPr lang="en-CA" u="sng" dirty="0" smtClean="0"/>
              <a:t>too much </a:t>
            </a:r>
            <a:r>
              <a:rPr lang="en-CA" dirty="0" smtClean="0"/>
              <a:t>by human </a:t>
            </a:r>
            <a:r>
              <a:rPr lang="en-CA" dirty="0" smtClean="0"/>
              <a:t>values (working backwards from desired endpoints)</a:t>
            </a: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3C9B-D3FD-42C2-A76C-37D6CFF1DC77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15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724128" y="4517791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Thinking </a:t>
            </a:r>
            <a:r>
              <a:rPr lang="en-CA" sz="1400" dirty="0" smtClean="0"/>
              <a:t>critically helps overcome bad </a:t>
            </a:r>
            <a:r>
              <a:rPr lang="en-CA" sz="1400" dirty="0" smtClean="0"/>
              <a:t>decision-making</a:t>
            </a:r>
            <a:endParaRPr lang="en-CA" sz="1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2448272" cy="2960999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3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581" y="1195659"/>
            <a:ext cx="2979442" cy="45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Misunderstandings/Misuses of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b="1" dirty="0" smtClean="0"/>
              <a:t>Science has to use the scientific method </a:t>
            </a:r>
          </a:p>
          <a:p>
            <a:r>
              <a:rPr lang="en-CA" dirty="0" smtClean="0"/>
              <a:t>This may not </a:t>
            </a:r>
            <a:r>
              <a:rPr lang="en-CA" dirty="0" smtClean="0"/>
              <a:t>fully account </a:t>
            </a:r>
            <a:r>
              <a:rPr lang="en-CA" dirty="0" smtClean="0"/>
              <a:t>for accidental discoveries (e.g., radiation)</a:t>
            </a:r>
          </a:p>
          <a:p>
            <a:r>
              <a:rPr lang="en-CA" dirty="0" smtClean="0"/>
              <a:t>Ecologists and geographers may not use this strict logic, but focus more on e.g. inductive/interpretive understanding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78D-0F08-4F49-87B2-77C1C17880C1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16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929581" y="573325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Scientific method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2851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Misunderstandings/Misuses of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All problems can be resolved with science </a:t>
            </a:r>
          </a:p>
          <a:p>
            <a:r>
              <a:rPr lang="en-CA" dirty="0" smtClean="0"/>
              <a:t>Environmental problems are too complex to be solved by science alone</a:t>
            </a:r>
          </a:p>
          <a:p>
            <a:r>
              <a:rPr lang="en-CA" dirty="0" smtClean="0"/>
              <a:t>Most problems require invoking worldviews/values because there can never be enough science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44ADE-63D8-4027-87F7-1981FFCA4382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17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944498" y="5569495"/>
            <a:ext cx="2602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Scientific method</a:t>
            </a:r>
            <a:endParaRPr lang="en-CA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168" y="1701144"/>
            <a:ext cx="3262060" cy="3744416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Environmental Decision-making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/>
          <a:lstStyle/>
          <a:p>
            <a:r>
              <a:rPr lang="en-CA" dirty="0" smtClean="0"/>
              <a:t>There </a:t>
            </a:r>
            <a:r>
              <a:rPr lang="en-CA" dirty="0" smtClean="0"/>
              <a:t>tends </a:t>
            </a:r>
            <a:r>
              <a:rPr lang="en-CA" dirty="0" smtClean="0"/>
              <a:t>to be a tension in terms of policy change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F45F6-92AD-48E8-8C45-62EF7067AF1F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18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1259632" y="3429000"/>
            <a:ext cx="2304256" cy="954107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Precautionary principle</a:t>
            </a:r>
            <a:endParaRPr lang="en-CA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3356992"/>
            <a:ext cx="1944215" cy="954107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Paralysis by analysis</a:t>
            </a:r>
            <a:endParaRPr lang="en-CA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23928" y="3906053"/>
            <a:ext cx="2160240" cy="0"/>
          </a:xfrm>
          <a:prstGeom prst="straightConnector1">
            <a:avLst/>
          </a:prstGeom>
          <a:ln w="127000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732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Expansionist Worldview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618856" cy="4641379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Wise management</a:t>
            </a:r>
          </a:p>
          <a:p>
            <a:r>
              <a:rPr lang="en-CA" dirty="0" smtClean="0"/>
              <a:t>Product of the enlightenment</a:t>
            </a:r>
          </a:p>
          <a:p>
            <a:pPr lvl="1"/>
            <a:r>
              <a:rPr lang="en-CA" dirty="0" smtClean="0"/>
              <a:t>Faith in science/technology to prevent/solve problems</a:t>
            </a:r>
            <a:endParaRPr lang="en-CA" dirty="0"/>
          </a:p>
          <a:p>
            <a:r>
              <a:rPr lang="en-CA" dirty="0" smtClean="0"/>
              <a:t>Nature is a resource to be use</a:t>
            </a:r>
          </a:p>
          <a:p>
            <a:r>
              <a:rPr lang="en-CA" dirty="0" smtClean="0"/>
              <a:t>Nature is resilient</a:t>
            </a:r>
          </a:p>
          <a:p>
            <a:r>
              <a:rPr lang="en-CA" dirty="0" smtClean="0"/>
              <a:t>Conservation consonant with society values</a:t>
            </a:r>
          </a:p>
          <a:p>
            <a:r>
              <a:rPr lang="en-CA" dirty="0" smtClean="0"/>
              <a:t>Conservation is congruent with simultaneous use of the resource for human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180B7-0DB3-4F79-873C-6B1EDD6BA4B8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19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355569" y="4725144"/>
            <a:ext cx="34988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Hikers, dozers and bikers…It is legal (encouraged?) to draw resources from Kananaskis Country Alberta – forestry, gas, grazing, oil – this is one of the main outdoor recreational areas for </a:t>
            </a:r>
            <a:r>
              <a:rPr lang="en-CA" sz="1400" dirty="0" err="1" smtClean="0"/>
              <a:t>Calgarians</a:t>
            </a:r>
            <a:endParaRPr lang="en-CA" sz="1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91394"/>
            <a:ext cx="2505075" cy="3333750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5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4968552" cy="1828799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Science and the environment</a:t>
            </a:r>
          </a:p>
          <a:p>
            <a:r>
              <a:rPr lang="en-CA" dirty="0"/>
              <a:t>V</a:t>
            </a:r>
            <a:r>
              <a:rPr lang="en-CA" dirty="0" smtClean="0"/>
              <a:t>alues and politics</a:t>
            </a:r>
          </a:p>
          <a:p>
            <a:r>
              <a:rPr lang="en-CA" dirty="0" smtClean="0"/>
              <a:t>Environmental Worldviews</a:t>
            </a:r>
          </a:p>
          <a:p>
            <a:r>
              <a:rPr lang="en-CA" dirty="0" smtClean="0"/>
              <a:t>Environmental Movements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A34FF-13B1-4F90-AC1A-E997F3581BB5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436096" y="4984825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"</a:t>
            </a:r>
            <a:r>
              <a:rPr lang="en-CA" sz="1400" dirty="0" err="1" smtClean="0"/>
              <a:t>SeaGen</a:t>
            </a:r>
            <a:r>
              <a:rPr lang="en-CA" sz="1400" dirty="0" smtClean="0"/>
              <a:t>“ tidal electric generator in Northern Ireland – installed 2008; generates 1.2 MW (wind turbines in Ontario average 2MW)</a:t>
            </a:r>
            <a:endParaRPr lang="en-CA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41840"/>
            <a:ext cx="3456384" cy="194298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34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Ecological Worldview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Preservation or “righteous management” is a driving principle</a:t>
            </a:r>
          </a:p>
          <a:p>
            <a:r>
              <a:rPr lang="en-CA" dirty="0" smtClean="0"/>
              <a:t>Preservation is contrary to dominant human values</a:t>
            </a:r>
          </a:p>
          <a:p>
            <a:r>
              <a:rPr lang="en-CA" dirty="0" smtClean="0"/>
              <a:t>Nature has intrinsic value (not just use value – aka utility)</a:t>
            </a:r>
          </a:p>
          <a:p>
            <a:r>
              <a:rPr lang="en-CA" dirty="0" smtClean="0"/>
              <a:t>Biotic system must be protected</a:t>
            </a:r>
          </a:p>
          <a:p>
            <a:r>
              <a:rPr lang="en-CA" dirty="0" smtClean="0"/>
              <a:t>Ecosystem tightly linked and impacted by human use</a:t>
            </a:r>
          </a:p>
          <a:p>
            <a:r>
              <a:rPr lang="en-CA" dirty="0" smtClean="0"/>
              <a:t>Constrain human use according to limits of ecosystem (e.g., EF analysis)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7E0B-D038-434E-A065-7569282A1E87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20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355569" y="4725144"/>
            <a:ext cx="34988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Kananaskis is also a “battleground” for differences between expansionist and ecological worldviews.</a:t>
            </a:r>
            <a:endParaRPr lang="en-CA" sz="1400" dirty="0"/>
          </a:p>
        </p:txBody>
      </p:sp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494087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14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Politics and Worldviews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Politics in recent decades influenced as much by environmental worldviews as by traditional left-right political worldviews</a:t>
            </a:r>
          </a:p>
          <a:p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BD30A-F0FD-46A2-85AB-964AA056003A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21</a:t>
            </a:fld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27" y="1926069"/>
            <a:ext cx="3624938" cy="380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Politics and Worldviews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These to tend to refer mainly to social and economic policies</a:t>
            </a:r>
          </a:p>
          <a:p>
            <a:pPr marL="0" indent="0">
              <a:buNone/>
            </a:pPr>
            <a:r>
              <a:rPr lang="en-CA" b="1" dirty="0" smtClean="0"/>
              <a:t>Left</a:t>
            </a:r>
            <a:endParaRPr lang="en-CA" b="1" dirty="0"/>
          </a:p>
          <a:p>
            <a:r>
              <a:rPr lang="en-CA" dirty="0" smtClean="0"/>
              <a:t>market </a:t>
            </a:r>
            <a:r>
              <a:rPr lang="en-CA" dirty="0"/>
              <a:t>inadequate</a:t>
            </a:r>
          </a:p>
          <a:p>
            <a:r>
              <a:rPr lang="en-CA" dirty="0" smtClean="0"/>
              <a:t>government intervention to ensure human welfare</a:t>
            </a:r>
            <a:endParaRPr lang="en-CA" dirty="0"/>
          </a:p>
          <a:p>
            <a:r>
              <a:rPr lang="en-CA" dirty="0" smtClean="0"/>
              <a:t>discourage </a:t>
            </a:r>
            <a:r>
              <a:rPr lang="en-CA" dirty="0"/>
              <a:t>free trade e.g., labour rights, environmental degradation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b="1" dirty="0"/>
              <a:t>Right</a:t>
            </a:r>
          </a:p>
          <a:p>
            <a:r>
              <a:rPr lang="en-CA" dirty="0" smtClean="0"/>
              <a:t>unconstrained </a:t>
            </a:r>
            <a:r>
              <a:rPr lang="en-CA" dirty="0"/>
              <a:t>markets</a:t>
            </a:r>
          </a:p>
          <a:p>
            <a:r>
              <a:rPr lang="en-CA" dirty="0" smtClean="0"/>
              <a:t>minimal </a:t>
            </a:r>
            <a:r>
              <a:rPr lang="en-CA" dirty="0"/>
              <a:t>government </a:t>
            </a:r>
            <a:r>
              <a:rPr lang="en-CA" dirty="0" smtClean="0"/>
              <a:t>intervention leads to human welfare</a:t>
            </a:r>
            <a:endParaRPr lang="en-CA" dirty="0"/>
          </a:p>
          <a:p>
            <a:r>
              <a:rPr lang="en-CA" dirty="0" smtClean="0"/>
              <a:t>free </a:t>
            </a:r>
            <a:r>
              <a:rPr lang="en-CA" dirty="0" smtClean="0"/>
              <a:t>trade/globalization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C9D3-3FB7-43E5-ACD1-044A6988EC8E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22</a:t>
            </a:fld>
            <a:endParaRPr lang="en-C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805110"/>
            <a:ext cx="3026308" cy="8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48832"/>
            <a:ext cx="2993680" cy="7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48"/>
            <a:ext cx="2777656" cy="96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23" y="5095016"/>
            <a:ext cx="2780278" cy="82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1068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274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Politics and </a:t>
            </a:r>
            <a:r>
              <a:rPr lang="en-CA" dirty="0" smtClean="0"/>
              <a:t>Worldviews</a:t>
            </a:r>
            <a:br>
              <a:rPr lang="en-CA" dirty="0" smtClean="0"/>
            </a:br>
            <a:r>
              <a:rPr lang="en-CA" dirty="0" smtClean="0"/>
              <a:t>Coalitions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eco-entrepreneurs</a:t>
            </a:r>
            <a:endParaRPr lang="en-CA" b="1" dirty="0"/>
          </a:p>
          <a:p>
            <a:r>
              <a:rPr lang="en-CA" dirty="0" smtClean="0"/>
              <a:t>coalition</a:t>
            </a:r>
            <a:r>
              <a:rPr lang="en-CA" dirty="0"/>
              <a:t>: right &amp; environmentalism</a:t>
            </a:r>
          </a:p>
          <a:p>
            <a:r>
              <a:rPr lang="en-CA" dirty="0" smtClean="0"/>
              <a:t>environmentally </a:t>
            </a:r>
            <a:r>
              <a:rPr lang="en-CA" dirty="0"/>
              <a:t>friendly/sound products/practices</a:t>
            </a:r>
          </a:p>
          <a:p>
            <a:r>
              <a:rPr lang="en-CA" dirty="0" smtClean="0"/>
              <a:t>profit </a:t>
            </a:r>
            <a:r>
              <a:rPr lang="en-CA" dirty="0"/>
              <a:t>motive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b="1" dirty="0"/>
              <a:t>growth</a:t>
            </a:r>
          </a:p>
          <a:p>
            <a:r>
              <a:rPr lang="en-CA" dirty="0" smtClean="0"/>
              <a:t>coalition</a:t>
            </a:r>
            <a:r>
              <a:rPr lang="en-CA" dirty="0"/>
              <a:t>: labour (</a:t>
            </a:r>
            <a:r>
              <a:rPr lang="en-CA" dirty="0" smtClean="0"/>
              <a:t>left - </a:t>
            </a:r>
            <a:r>
              <a:rPr lang="en-CA" dirty="0"/>
              <a:t>social equity) &amp; capital </a:t>
            </a:r>
            <a:r>
              <a:rPr lang="en-CA" dirty="0" smtClean="0"/>
              <a:t>(right - business</a:t>
            </a:r>
            <a:r>
              <a:rPr lang="en-CA" dirty="0"/>
              <a:t>)</a:t>
            </a:r>
          </a:p>
          <a:p>
            <a:r>
              <a:rPr lang="en-CA" dirty="0" smtClean="0"/>
              <a:t>increased </a:t>
            </a:r>
            <a:r>
              <a:rPr lang="en-CA" dirty="0"/>
              <a:t>growth - create/maintain jobs</a:t>
            </a:r>
          </a:p>
          <a:p>
            <a:r>
              <a:rPr lang="en-CA" dirty="0" smtClean="0"/>
              <a:t>labour </a:t>
            </a:r>
            <a:r>
              <a:rPr lang="en-CA" dirty="0"/>
              <a:t>still oppose free trade - cheaper labour </a:t>
            </a:r>
            <a:r>
              <a:rPr lang="en-CA" dirty="0" smtClean="0"/>
              <a:t>south</a:t>
            </a:r>
          </a:p>
          <a:p>
            <a:r>
              <a:rPr lang="en-CA" dirty="0" smtClean="0"/>
              <a:t>equity often has priority over environment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06C-B738-4522-BDEB-C2CF124ED2C3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23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452320" y="2564904"/>
            <a:ext cx="1366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/>
              <a:t>e</a:t>
            </a:r>
            <a:r>
              <a:rPr lang="en-CA" sz="1200" b="1" dirty="0" smtClean="0"/>
              <a:t>co-entrepreneurs</a:t>
            </a:r>
            <a:endParaRPr lang="en-CA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21570" y="3345958"/>
            <a:ext cx="646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growth</a:t>
            </a:r>
            <a:endParaRPr lang="en-CA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058" y="2054520"/>
            <a:ext cx="726855" cy="51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6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Politics and </a:t>
            </a:r>
            <a:r>
              <a:rPr lang="en-CA" dirty="0" smtClean="0"/>
              <a:t>Worldviews</a:t>
            </a:r>
            <a:br>
              <a:rPr lang="en-CA" dirty="0" smtClean="0"/>
            </a:br>
            <a:r>
              <a:rPr lang="en-CA" dirty="0" smtClean="0"/>
              <a:t>Coalitions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progressive (red) greens</a:t>
            </a:r>
            <a:endParaRPr lang="en-CA" b="1" dirty="0"/>
          </a:p>
          <a:p>
            <a:r>
              <a:rPr lang="en-CA" dirty="0" smtClean="0"/>
              <a:t>coalition</a:t>
            </a:r>
            <a:r>
              <a:rPr lang="en-CA" dirty="0"/>
              <a:t>:  left, social equity &amp; environmentalism</a:t>
            </a:r>
          </a:p>
          <a:p>
            <a:r>
              <a:rPr lang="en-CA" dirty="0" smtClean="0"/>
              <a:t>united </a:t>
            </a:r>
            <a:r>
              <a:rPr lang="en-CA" dirty="0"/>
              <a:t>justice and threats to health</a:t>
            </a:r>
          </a:p>
          <a:p>
            <a:r>
              <a:rPr lang="en-CA" dirty="0" smtClean="0"/>
              <a:t>share </a:t>
            </a:r>
            <a:r>
              <a:rPr lang="en-CA" dirty="0"/>
              <a:t>costs and benefits more equitably</a:t>
            </a:r>
          </a:p>
          <a:p>
            <a:r>
              <a:rPr lang="en-CA" dirty="0" smtClean="0"/>
              <a:t>sharing </a:t>
            </a:r>
            <a:r>
              <a:rPr lang="en-CA" dirty="0"/>
              <a:t>benefits - i.e., jobs - most </a:t>
            </a:r>
            <a:r>
              <a:rPr lang="en-CA" dirty="0" smtClean="0"/>
              <a:t>controversial</a:t>
            </a:r>
          </a:p>
          <a:p>
            <a:r>
              <a:rPr lang="en-CA" dirty="0" smtClean="0"/>
              <a:t>not motivated by profit so suspicious of corporate motives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D187-E2C6-40D9-A041-1C8C2225036B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24</a:t>
            </a:fld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6274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20072" y="2555941"/>
            <a:ext cx="17182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/>
              <a:t>progressive (red) greens</a:t>
            </a:r>
            <a:endParaRPr lang="en-CA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022" y="1940703"/>
            <a:ext cx="603151" cy="6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Environmental Worldviews in Geog2153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1917"/>
            <a:ext cx="8229600" cy="680939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To which environmental worldview do you subscribe?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5F40-7503-4714-8A0D-FB3D539CDECB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t>9/29/2015 8:24 AM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Baxter Geog 2153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267744" y="2233895"/>
            <a:ext cx="468052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 </a:t>
            </a:r>
            <a:r>
              <a:rPr lang="en-C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letter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</a:t>
            </a:r>
            <a:r>
              <a:rPr lang="en-C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37607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(you may have to text </a:t>
            </a:r>
            <a:r>
              <a:rPr lang="en-C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Geog2153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first to connect)</a:t>
            </a:r>
            <a:endParaRPr lang="en-CA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Expansionist/</a:t>
            </a:r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rowth</a:t>
            </a:r>
            <a:endParaRPr lang="en-CA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Ecological</a:t>
            </a: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Progressive “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ed” green</a:t>
            </a: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Eco-entrepreneur</a:t>
            </a: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Not sure</a:t>
            </a:r>
            <a:endParaRPr lang="en-CA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lphaLcParenR"/>
            </a:pPr>
            <a:endParaRPr lang="en-CA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</a:p>
          <a:p>
            <a:endParaRPr lang="en-CA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Respond at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2"/>
              </a:rPr>
              <a:t>this link</a:t>
            </a:r>
            <a:endParaRPr lang="en-CA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n-CA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4122"/>
            <a:ext cx="579437" cy="128428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55" y="4653136"/>
            <a:ext cx="10715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48264" y="582272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black"/>
                </a:solidFill>
                <a:hlinkClick r:id="rId5"/>
              </a:rPr>
              <a:t>poll results here</a:t>
            </a:r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4006805"/>
            <a:ext cx="2152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Instructor:</a:t>
            </a:r>
          </a:p>
          <a:p>
            <a:r>
              <a:rPr lang="en-CA" dirty="0" smtClean="0">
                <a:hlinkClick r:id="rId6"/>
              </a:rPr>
              <a:t>activate the poll now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19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(Abridged) History of Modern Environmentalism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First Wave (1968-76)</a:t>
            </a:r>
          </a:p>
          <a:p>
            <a:r>
              <a:rPr lang="en-CA" dirty="0" smtClean="0"/>
              <a:t>Alienation from mainstream consumerism– “tune in turn on and drop out”</a:t>
            </a:r>
          </a:p>
          <a:p>
            <a:r>
              <a:rPr lang="en-CA" dirty="0" smtClean="0"/>
              <a:t>Anti-technology</a:t>
            </a:r>
          </a:p>
          <a:p>
            <a:r>
              <a:rPr lang="en-CA" dirty="0" smtClean="0"/>
              <a:t>Standards for emissions used as main policy solution – aka “end-of-pipe”</a:t>
            </a:r>
          </a:p>
          <a:p>
            <a:r>
              <a:rPr lang="en-CA" dirty="0" smtClean="0"/>
              <a:t>Building awareness of variety and depth of problems</a:t>
            </a:r>
          </a:p>
          <a:p>
            <a:r>
              <a:rPr lang="en-CA" dirty="0" smtClean="0"/>
              <a:t>Prominent issues: pollution, energy crisis, offshore oil drilling, nuclear power, overpopulation, resource depletion, urban neighbourhood preservation</a:t>
            </a:r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EDDCD-A0DA-46F1-A86F-68D7C6F89A53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26</a:t>
            </a:fld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072661" cy="230125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7" y="4293096"/>
            <a:ext cx="3312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Gas lines were common in the energy crises of the 1970s which underscored the political and economic aspects of global resource distribution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9161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(Abridged) History of Modern Environmentalism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Second Wave (1985 - onward)</a:t>
            </a:r>
          </a:p>
          <a:p>
            <a:r>
              <a:rPr lang="en-GB" dirty="0" smtClean="0"/>
              <a:t>free </a:t>
            </a:r>
            <a:r>
              <a:rPr lang="en-GB" dirty="0"/>
              <a:t>trade agreements - e.g. U.S.-Canada Free Trade Agreement {FTA}, NAFTA, European Economic Community {EEC}</a:t>
            </a:r>
            <a:endParaRPr lang="en-CA" dirty="0"/>
          </a:p>
          <a:p>
            <a:r>
              <a:rPr lang="en-GB" b="1" dirty="0" smtClean="0">
                <a:sym typeface="Symbol"/>
              </a:rPr>
              <a:t></a:t>
            </a:r>
            <a:r>
              <a:rPr lang="en-GB" dirty="0" smtClean="0"/>
              <a:t> </a:t>
            </a:r>
            <a:r>
              <a:rPr lang="en-GB" dirty="0"/>
              <a:t>pressure growth: create jobs</a:t>
            </a:r>
            <a:endParaRPr lang="en-CA" dirty="0"/>
          </a:p>
          <a:p>
            <a:r>
              <a:rPr lang="en-GB" b="1" dirty="0" smtClean="0">
                <a:sym typeface="Symbol"/>
              </a:rPr>
              <a:t></a:t>
            </a:r>
            <a:r>
              <a:rPr lang="en-GB" dirty="0" smtClean="0"/>
              <a:t> </a:t>
            </a:r>
            <a:r>
              <a:rPr lang="en-GB" dirty="0"/>
              <a:t>pressure environment: e.g., lax environmental regulations developing countries</a:t>
            </a:r>
            <a:endParaRPr lang="en-CA" dirty="0"/>
          </a:p>
          <a:p>
            <a:r>
              <a:rPr lang="en-GB" b="1" dirty="0" smtClean="0"/>
              <a:t>jobless </a:t>
            </a:r>
            <a:r>
              <a:rPr lang="en-GB" b="1" dirty="0"/>
              <a:t>growth</a:t>
            </a:r>
            <a:endParaRPr lang="en-CA" dirty="0"/>
          </a:p>
          <a:p>
            <a:r>
              <a:rPr lang="en-GB" dirty="0" smtClean="0"/>
              <a:t>economic </a:t>
            </a:r>
            <a:r>
              <a:rPr lang="en-GB" dirty="0"/>
              <a:t>growth (e.g. </a:t>
            </a:r>
            <a:r>
              <a:rPr lang="en-GB" b="1" dirty="0">
                <a:sym typeface="Symbol"/>
              </a:rPr>
              <a:t></a:t>
            </a:r>
            <a:r>
              <a:rPr lang="en-GB" dirty="0"/>
              <a:t> GNP) </a:t>
            </a:r>
            <a:r>
              <a:rPr lang="en-GB" dirty="0" smtClean="0"/>
              <a:t>without proportionate </a:t>
            </a:r>
            <a:r>
              <a:rPr lang="en-GB" b="1" dirty="0" smtClean="0">
                <a:sym typeface="Symbol"/>
              </a:rPr>
              <a:t></a:t>
            </a:r>
            <a:r>
              <a:rPr lang="en-GB" dirty="0" smtClean="0"/>
              <a:t> </a:t>
            </a:r>
            <a:r>
              <a:rPr lang="en-GB" dirty="0"/>
              <a:t>jobs</a:t>
            </a:r>
            <a:endParaRPr lang="en-CA" dirty="0"/>
          </a:p>
          <a:p>
            <a:r>
              <a:rPr lang="en-GB" dirty="0" smtClean="0"/>
              <a:t>increased </a:t>
            </a:r>
            <a:r>
              <a:rPr lang="en-GB" dirty="0"/>
              <a:t>productivity - e.g., automation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A70FD-BF35-40F2-9C42-DED2462B2C91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27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436096" y="3861048"/>
            <a:ext cx="34287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Jobless growth puts a spotlight on inequities, and pressure on governments to stimulate job creation - which can in turn put pressure on loosening environmental regulations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00808"/>
            <a:ext cx="3356041" cy="20576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91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(Abridged) History of Modern Environmentalism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Second Wave (1985 - onward)</a:t>
            </a:r>
          </a:p>
          <a:p>
            <a:r>
              <a:rPr lang="en-CA" dirty="0" smtClean="0"/>
              <a:t>Re-emergence of </a:t>
            </a:r>
            <a:r>
              <a:rPr lang="en-CA" dirty="0" err="1" smtClean="0"/>
              <a:t>preservationism</a:t>
            </a:r>
            <a:endParaRPr lang="en-CA" dirty="0"/>
          </a:p>
          <a:p>
            <a:r>
              <a:rPr lang="en-CA" dirty="0" smtClean="0"/>
              <a:t>Increasing global concerns</a:t>
            </a:r>
          </a:p>
          <a:p>
            <a:r>
              <a:rPr lang="en-CA" dirty="0" smtClean="0"/>
              <a:t>Globalization – economies of countries worldwide more tightly linked</a:t>
            </a:r>
          </a:p>
          <a:p>
            <a:r>
              <a:rPr lang="en-CA" dirty="0" smtClean="0"/>
              <a:t>Environmental concerns go mainstream</a:t>
            </a:r>
          </a:p>
          <a:p>
            <a:r>
              <a:rPr lang="en-CA" dirty="0" smtClean="0"/>
              <a:t>Professionalization and influence of environmental organizations (e.g., Sierra club, Greenpeace)</a:t>
            </a:r>
          </a:p>
          <a:p>
            <a:r>
              <a:rPr lang="en-CA" dirty="0" smtClean="0"/>
              <a:t>Split between compromisers and deeper environmentalists</a:t>
            </a:r>
            <a:endParaRPr lang="en-CA" dirty="0"/>
          </a:p>
          <a:p>
            <a:r>
              <a:rPr lang="en-CA" dirty="0" smtClean="0"/>
              <a:t>“Multiple tools” approach to policy change</a:t>
            </a:r>
          </a:p>
          <a:p>
            <a:r>
              <a:rPr lang="en-CA" dirty="0" smtClean="0"/>
              <a:t>Prominent issues: climate  change, ozone depletion, old- growth forests, hazardous wastes – carcinogens, tanker spills, resource depletion, urban planning, auto use, indoor air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77BCB-2C07-4CDD-9F4A-EC4568C4F6AF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28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5320462" y="3902993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“Ozone hole” - Protective stratospheric ozone has declined most at the poles, particularly the south pole – greater radiation can result in dramatic changes to ecosystems – e.g., loss of plankton</a:t>
            </a:r>
            <a:endParaRPr lang="en-CA" sz="1400" dirty="0"/>
          </a:p>
        </p:txBody>
      </p:sp>
      <p:pic>
        <p:nvPicPr>
          <p:cNvPr id="81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72816"/>
            <a:ext cx="3711463" cy="212394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4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Science, Worldviews, and Environmentalism</a:t>
            </a:r>
            <a:br>
              <a:rPr lang="en-CA" dirty="0" smtClean="0"/>
            </a:br>
            <a:r>
              <a:rPr lang="en-CA" dirty="0" smtClean="0"/>
              <a:t>Rachel Carson and Pesticide Use Reduction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lnSpcReduction="10000"/>
          </a:bodyPr>
          <a:lstStyle/>
          <a:p>
            <a:r>
              <a:rPr lang="en-CA" dirty="0"/>
              <a:t>Rachel </a:t>
            </a:r>
            <a:r>
              <a:rPr lang="en-CA" dirty="0" smtClean="0"/>
              <a:t>Carson considered architect of the modern environmental movement</a:t>
            </a:r>
          </a:p>
          <a:p>
            <a:r>
              <a:rPr lang="en-CA" dirty="0" smtClean="0"/>
              <a:t>Instrumental in banning of DDT (North America) and reduction of use of other pesticides worldwide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0DB4-853B-4798-9720-33A7E979ECF3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29</a:t>
            </a:fld>
            <a:endParaRPr lang="en-CA"/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00808"/>
            <a:ext cx="3962576" cy="304779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48388" y="4797152"/>
            <a:ext cx="4344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View </a:t>
            </a:r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00:00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–02:00 and </a:t>
            </a:r>
            <a:r>
              <a:rPr lang="en-C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26:40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-28:20</a:t>
            </a:r>
          </a:p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on pesticides/DDT view this 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shorter PBS video</a:t>
            </a:r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9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762872" cy="4713387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What is science?</a:t>
            </a:r>
          </a:p>
          <a:p>
            <a:r>
              <a:rPr lang="en-CA" dirty="0" smtClean="0"/>
              <a:t>Identify key aspects of science that differentiate it from other forms of enquiry – e.g., every day or journalistic enquiry</a:t>
            </a:r>
          </a:p>
          <a:p>
            <a:r>
              <a:rPr lang="en-CA" dirty="0" smtClean="0">
                <a:hlinkClick r:id="rId2"/>
              </a:rPr>
              <a:t>See slide </a:t>
            </a:r>
            <a:r>
              <a:rPr lang="en-CA" dirty="0" smtClean="0"/>
              <a:t>(password provided in lecture after discussion)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2563-B41D-424C-926B-B442F9B40B32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3</a:t>
            </a:fld>
            <a:endParaRPr lang="en-CA"/>
          </a:p>
        </p:txBody>
      </p:sp>
      <p:pic>
        <p:nvPicPr>
          <p:cNvPr id="1028" name="Picture 4" descr="http://mcmillan.wylieisd.schoolfusion.us/modules/groups/homepagefiles/cms/1603100/Image/sci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13" y="1556792"/>
            <a:ext cx="2555628" cy="30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2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Science, Worldviews, and Environmentalism</a:t>
            </a:r>
            <a:br>
              <a:rPr lang="en-CA" dirty="0"/>
            </a:br>
            <a:r>
              <a:rPr lang="en-CA" dirty="0"/>
              <a:t>Rachel Carson and Pesticide Use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en-CA" dirty="0" smtClean="0"/>
              <a:t>Indeed the </a:t>
            </a:r>
            <a:r>
              <a:rPr lang="en-CA" dirty="0" smtClean="0">
                <a:hlinkClick r:id="rId2"/>
              </a:rPr>
              <a:t>World Health Organization</a:t>
            </a:r>
            <a:r>
              <a:rPr lang="en-CA" dirty="0" smtClean="0"/>
              <a:t>, Sierra Club and others cautiously endorse DDT for indoor use in areas of high malaria risk</a:t>
            </a:r>
          </a:p>
          <a:p>
            <a:r>
              <a:rPr lang="en-CA" dirty="0" smtClean="0"/>
              <a:t>Comment on this using some of the </a:t>
            </a:r>
            <a:r>
              <a:rPr lang="en-CA" i="1" dirty="0" smtClean="0"/>
              <a:t>terminology</a:t>
            </a:r>
            <a:r>
              <a:rPr lang="en-CA" dirty="0" smtClean="0"/>
              <a:t> </a:t>
            </a:r>
            <a:r>
              <a:rPr lang="en-CA" dirty="0" smtClean="0"/>
              <a:t>from </a:t>
            </a:r>
            <a:r>
              <a:rPr lang="en-CA" dirty="0" smtClean="0"/>
              <a:t>this lecture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2E30A-70B6-4B5E-BC57-83E998EF9893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30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727341" y="4344230"/>
            <a:ext cx="4297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 politically-infused backlash against Carson and Silent Spring</a:t>
            </a:r>
            <a:endParaRPr lang="en-C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032448" cy="278743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Review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51917"/>
            <a:ext cx="8229600" cy="680939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Which of the following </a:t>
            </a:r>
            <a:r>
              <a:rPr lang="en-CA" u="sng" dirty="0" smtClean="0"/>
              <a:t>best</a:t>
            </a:r>
            <a:r>
              <a:rPr lang="en-CA" dirty="0" smtClean="0"/>
              <a:t> describes a characteristic of science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52D85-C593-4FC3-9264-67212E035E73}" type="datetime8">
              <a:rPr lang="en-US" smtClean="0">
                <a:solidFill>
                  <a:prstClr val="black">
                    <a:tint val="75000"/>
                  </a:prstClr>
                </a:solidFill>
              </a:rPr>
              <a:t>9/29/2015 8:29 AM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>
                <a:solidFill>
                  <a:prstClr val="black">
                    <a:tint val="75000"/>
                  </a:prstClr>
                </a:solidFill>
              </a:rPr>
              <a:t>Baxter Geog 2153</a:t>
            </a: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611115" y="2233895"/>
            <a:ext cx="57246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Text a </a:t>
            </a:r>
            <a:r>
              <a:rPr lang="en-C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letter</a:t>
            </a:r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to </a:t>
            </a:r>
            <a:r>
              <a:rPr lang="en-C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37607 </a:t>
            </a:r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(you may have to text </a:t>
            </a:r>
            <a:r>
              <a:rPr lang="en-CA" b="1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Geog2153</a:t>
            </a:r>
            <a:r>
              <a:rPr lang="en-CA" dirty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first to connect)</a:t>
            </a: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is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value-free</a:t>
            </a:r>
            <a:endParaRPr lang="en-CA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Scientists tend to use the language of “proof” rather than the pseudoscientific language of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probability</a:t>
            </a:r>
            <a:endParaRPr lang="en-CA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Scientists aspire to develop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theory</a:t>
            </a:r>
          </a:p>
          <a:p>
            <a:pPr marL="342900" indent="-342900">
              <a:buAutoNum type="alphaLcParenR"/>
            </a:pP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Errors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measurement can be reduce to zero if scientists are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vigilant</a:t>
            </a:r>
            <a:endParaRPr lang="en-CA" b="1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AutoNum type="alphaLcParenR"/>
            </a:pPr>
            <a:endParaRPr lang="en-CA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Or </a:t>
            </a:r>
          </a:p>
          <a:p>
            <a:endParaRPr lang="en-CA" dirty="0" smtClean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Respond at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this </a:t>
            </a:r>
            <a:r>
              <a:rPr lang="en-CA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link</a:t>
            </a:r>
            <a:endParaRPr lang="en-CA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7" y="2344122"/>
            <a:ext cx="579437" cy="128428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071563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48264" y="5822721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prstClr val="black"/>
                </a:solidFill>
                <a:hlinkClick r:id="rId6"/>
              </a:rPr>
              <a:t>poll results here</a:t>
            </a:r>
            <a:endParaRPr lang="en-CA" sz="16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92239"/>
            <a:ext cx="1152128" cy="153617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28350" y="3628410"/>
            <a:ext cx="1488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No peeking back up the notes</a:t>
            </a:r>
            <a:r>
              <a:rPr lang="en-CA" dirty="0" smtClean="0"/>
              <a:t>…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6389916" y="4876201"/>
            <a:ext cx="215225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Instructor:</a:t>
            </a:r>
          </a:p>
          <a:p>
            <a:r>
              <a:rPr lang="en-CA" dirty="0" smtClean="0">
                <a:hlinkClick r:id="rId8"/>
              </a:rPr>
              <a:t>activate the poll now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395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Scientific terminology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Hypothesis</a:t>
            </a:r>
          </a:p>
          <a:p>
            <a:pPr marL="0" indent="0">
              <a:buNone/>
            </a:pPr>
            <a:r>
              <a:rPr lang="en-CA" dirty="0" smtClean="0"/>
              <a:t>An explanation that is based on testable observations and experiments and that can be accepted until such experiments prove otherwise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Experiment</a:t>
            </a:r>
          </a:p>
          <a:p>
            <a:pPr marL="0" indent="0">
              <a:buNone/>
            </a:pPr>
            <a:r>
              <a:rPr lang="en-CA" dirty="0" smtClean="0"/>
              <a:t>An </a:t>
            </a:r>
            <a:r>
              <a:rPr lang="en-CA" dirty="0"/>
              <a:t>orderly procedure </a:t>
            </a:r>
            <a:r>
              <a:rPr lang="en-CA" dirty="0" smtClean="0"/>
              <a:t>for verifying</a:t>
            </a:r>
            <a:r>
              <a:rPr lang="en-CA" dirty="0"/>
              <a:t>, refuting, or establishing the validity of </a:t>
            </a:r>
            <a:r>
              <a:rPr lang="en-CA" dirty="0" smtClean="0"/>
              <a:t>an hypothesis and cause-effect relationships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D6B26-F166-492E-8BCF-9EC2B018BD7F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392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Types of Experiments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04362"/>
            <a:ext cx="5112568" cy="44288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Manipulative</a:t>
            </a:r>
          </a:p>
          <a:p>
            <a:r>
              <a:rPr lang="en-CA" dirty="0" smtClean="0"/>
              <a:t>researcher </a:t>
            </a:r>
            <a:r>
              <a:rPr lang="en-CA" dirty="0"/>
              <a:t>has control over the variables in the </a:t>
            </a:r>
            <a:r>
              <a:rPr lang="en-CA" dirty="0" smtClean="0"/>
              <a:t>experiment</a:t>
            </a:r>
            <a:endParaRPr lang="en-CA" dirty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r>
              <a:rPr lang="en-CA" b="1" dirty="0" smtClean="0"/>
              <a:t>Natural</a:t>
            </a:r>
          </a:p>
          <a:p>
            <a:r>
              <a:rPr lang="en-CA" dirty="0" smtClean="0"/>
              <a:t>observations </a:t>
            </a:r>
            <a:r>
              <a:rPr lang="en-CA" dirty="0"/>
              <a:t>of naturally occurring </a:t>
            </a:r>
            <a:r>
              <a:rPr lang="en-CA" dirty="0" smtClean="0"/>
              <a:t>phenomena and looking </a:t>
            </a:r>
            <a:r>
              <a:rPr lang="en-CA" dirty="0"/>
              <a:t>for </a:t>
            </a:r>
            <a:r>
              <a:rPr lang="en-CA" dirty="0" smtClean="0"/>
              <a:t>correlations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 smtClean="0"/>
              <a:t>Is one preferred over the other as the basis for environmental decision-making? 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What about for studying human populations?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CC3BE-957B-4A29-A280-E11125FD6969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5</a:t>
            </a:fld>
            <a:endParaRPr lang="en-CA"/>
          </a:p>
        </p:txBody>
      </p:sp>
      <p:pic>
        <p:nvPicPr>
          <p:cNvPr id="5122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663" y="3418983"/>
            <a:ext cx="2520280" cy="183293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19182" y="5271591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 smtClean="0"/>
              <a:t>Natural experiment that supports the greenhouse effect hypothesis</a:t>
            </a:r>
            <a:endParaRPr lang="en-CA" sz="1200" dirty="0"/>
          </a:p>
        </p:txBody>
      </p:sp>
      <p:pic>
        <p:nvPicPr>
          <p:cNvPr id="5123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347" y="1196752"/>
            <a:ext cx="2364061" cy="1800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91925" y="3045709"/>
            <a:ext cx="2087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/>
              <a:t>Pasteur – master manipulator!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5712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4762872" cy="4713387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What is social science?</a:t>
            </a:r>
          </a:p>
          <a:p>
            <a:r>
              <a:rPr lang="en-CA" dirty="0" smtClean="0"/>
              <a:t>Identify key aspects of social  science that differentiate it from other forms of enquiry – e.g., every day or journalistic enquiry or science</a:t>
            </a:r>
          </a:p>
          <a:p>
            <a:pPr marL="0" indent="0">
              <a:buNone/>
            </a:pPr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CE5AB-E517-4061-B347-6529978D1306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6</a:t>
            </a:fld>
            <a:endParaRPr lang="en-CA"/>
          </a:p>
        </p:txBody>
      </p:sp>
      <p:pic>
        <p:nvPicPr>
          <p:cNvPr id="2052" name="Picture 4" descr="http://www.duhocduytan.org/upload/images/social-science-umbrella-hi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73765" cy="25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02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Logic in “Science”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9779E-129E-4240-8F7D-9B5DB01DF55E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7</a:t>
            </a:fld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62400" y="1676400"/>
            <a:ext cx="114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 smtClean="0">
                <a:solidFill>
                  <a:prstClr val="black"/>
                </a:solidFill>
                <a:latin typeface="Arial" charset="0"/>
              </a:rPr>
              <a:t>Theory</a:t>
            </a:r>
            <a:endParaRPr lang="en-CA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320040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 smtClean="0">
                <a:solidFill>
                  <a:prstClr val="black"/>
                </a:solidFill>
                <a:latin typeface="Arial" charset="0"/>
              </a:rPr>
              <a:t>Hypotheses</a:t>
            </a:r>
            <a:endParaRPr lang="en-CA" sz="2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124200"/>
            <a:ext cx="2326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 smtClean="0">
                <a:solidFill>
                  <a:prstClr val="black"/>
                </a:solidFill>
                <a:latin typeface="Arial" charset="0"/>
              </a:rPr>
              <a:t>Empirical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 smtClean="0">
                <a:solidFill>
                  <a:prstClr val="black"/>
                </a:solidFill>
                <a:latin typeface="Arial" charset="0"/>
              </a:rPr>
              <a:t>Generalizations</a:t>
            </a:r>
            <a:endParaRPr lang="en-CA" sz="24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10" name="Group 61"/>
          <p:cNvGrpSpPr/>
          <p:nvPr/>
        </p:nvGrpSpPr>
        <p:grpSpPr>
          <a:xfrm>
            <a:off x="5105662" y="1905000"/>
            <a:ext cx="2057138" cy="1219200"/>
            <a:chOff x="4664374" y="1981200"/>
            <a:chExt cx="2498745" cy="1219200"/>
          </a:xfrm>
        </p:grpSpPr>
        <p:cxnSp>
          <p:nvCxnSpPr>
            <p:cNvPr id="11" name="Straight Connector 10"/>
            <p:cNvCxnSpPr>
              <a:stCxn id="7" idx="3"/>
            </p:cNvCxnSpPr>
            <p:nvPr/>
          </p:nvCxnSpPr>
          <p:spPr>
            <a:xfrm flipV="1">
              <a:off x="4664374" y="1981200"/>
              <a:ext cx="2498745" cy="2233"/>
            </a:xfrm>
            <a:prstGeom prst="line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>
              <a:off x="7162800" y="1981200"/>
              <a:ext cx="319" cy="1219200"/>
            </a:xfrm>
            <a:prstGeom prst="straightConnector1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tailEnd type="arrow"/>
            </a:ln>
            <a:effectLst/>
          </p:spPr>
        </p:cxnSp>
      </p:grpSp>
      <p:grpSp>
        <p:nvGrpSpPr>
          <p:cNvPr id="13" name="Group 71"/>
          <p:cNvGrpSpPr/>
          <p:nvPr/>
        </p:nvGrpSpPr>
        <p:grpSpPr>
          <a:xfrm>
            <a:off x="5486400" y="3657600"/>
            <a:ext cx="1676400" cy="1611790"/>
            <a:chOff x="5486400" y="3657600"/>
            <a:chExt cx="1676400" cy="161179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162800" y="3657600"/>
              <a:ext cx="0" cy="1600200"/>
            </a:xfrm>
            <a:prstGeom prst="line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>
            <a:xfrm flipH="1">
              <a:off x="5486400" y="5257800"/>
              <a:ext cx="1676400" cy="11590"/>
            </a:xfrm>
            <a:prstGeom prst="straightConnector1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tailEnd type="arrow"/>
            </a:ln>
            <a:effectLst/>
          </p:spPr>
        </p:cxnSp>
      </p:grpSp>
      <p:grpSp>
        <p:nvGrpSpPr>
          <p:cNvPr id="16" name="Group 72"/>
          <p:cNvGrpSpPr/>
          <p:nvPr/>
        </p:nvGrpSpPr>
        <p:grpSpPr>
          <a:xfrm rot="5400000">
            <a:off x="2019298" y="3695700"/>
            <a:ext cx="1371601" cy="1752601"/>
            <a:chOff x="5486400" y="3952572"/>
            <a:chExt cx="1600201" cy="1316818"/>
          </a:xfrm>
        </p:grpSpPr>
        <p:cxnSp>
          <p:nvCxnSpPr>
            <p:cNvPr id="17" name="Straight Connector 16"/>
            <p:cNvCxnSpPr/>
            <p:nvPr/>
          </p:nvCxnSpPr>
          <p:spPr>
            <a:xfrm rot="16200000" flipH="1">
              <a:off x="6433987" y="4605186"/>
              <a:ext cx="1305227" cy="0"/>
            </a:xfrm>
            <a:prstGeom prst="line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6286500" y="4469290"/>
              <a:ext cx="0" cy="1600200"/>
            </a:xfrm>
            <a:prstGeom prst="straightConnector1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tailEnd type="arrow"/>
            </a:ln>
            <a:effectLst/>
          </p:spPr>
        </p:cxnSp>
      </p:grpSp>
      <p:grpSp>
        <p:nvGrpSpPr>
          <p:cNvPr id="19" name="Group 77"/>
          <p:cNvGrpSpPr/>
          <p:nvPr/>
        </p:nvGrpSpPr>
        <p:grpSpPr>
          <a:xfrm rot="10800000">
            <a:off x="1828796" y="1904996"/>
            <a:ext cx="2133602" cy="1295403"/>
            <a:chOff x="5294377" y="3952571"/>
            <a:chExt cx="1792224" cy="1243661"/>
          </a:xfrm>
        </p:grpSpPr>
        <p:cxnSp>
          <p:nvCxnSpPr>
            <p:cNvPr id="20" name="Straight Connector 19"/>
            <p:cNvCxnSpPr/>
            <p:nvPr/>
          </p:nvCxnSpPr>
          <p:spPr>
            <a:xfrm rot="10800000" flipV="1">
              <a:off x="7086598" y="3952571"/>
              <a:ext cx="3" cy="1243659"/>
            </a:xfrm>
            <a:prstGeom prst="line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</a:ln>
            <a:effectLst/>
          </p:spPr>
        </p:cxnSp>
        <p:cxnSp>
          <p:nvCxnSpPr>
            <p:cNvPr id="21" name="Straight Arrow Connector 20"/>
            <p:cNvCxnSpPr>
              <a:endCxn id="7" idx="1"/>
            </p:cNvCxnSpPr>
            <p:nvPr/>
          </p:nvCxnSpPr>
          <p:spPr>
            <a:xfrm rot="10800000">
              <a:off x="5294377" y="5194088"/>
              <a:ext cx="1792223" cy="2144"/>
            </a:xfrm>
            <a:prstGeom prst="straightConnector1">
              <a:avLst/>
            </a:prstGeom>
            <a:noFill/>
            <a:ln w="63500" cap="flat" cmpd="sng" algn="ctr">
              <a:solidFill>
                <a:srgbClr val="0F6FC6">
                  <a:shade val="50000"/>
                  <a:satMod val="103000"/>
                </a:srgbClr>
              </a:solidFill>
              <a:prstDash val="solid"/>
              <a:tailEnd type="arrow"/>
            </a:ln>
            <a:effectLst/>
          </p:spPr>
        </p:cxnSp>
      </p:grpSp>
      <p:cxnSp>
        <p:nvCxnSpPr>
          <p:cNvPr id="22" name="Straight Connector 21"/>
          <p:cNvCxnSpPr>
            <a:stCxn id="7" idx="2"/>
          </p:cNvCxnSpPr>
          <p:nvPr/>
        </p:nvCxnSpPr>
        <p:spPr>
          <a:xfrm>
            <a:off x="4534031" y="2138065"/>
            <a:ext cx="47002" cy="2967335"/>
          </a:xfrm>
          <a:prstGeom prst="line">
            <a:avLst/>
          </a:prstGeom>
          <a:noFill/>
          <a:ln w="31750" cap="flat" cmpd="sng" algn="ctr">
            <a:solidFill>
              <a:srgbClr val="0F6FC6">
                <a:shade val="50000"/>
                <a:satMod val="103000"/>
              </a:srgbClr>
            </a:solidFill>
            <a:prstDash val="dash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1905000" y="1981200"/>
            <a:ext cx="2590800" cy="3200400"/>
          </a:xfrm>
          <a:prstGeom prst="rect">
            <a:avLst/>
          </a:prstGeom>
          <a:solidFill>
            <a:srgbClr val="0F6FC6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1968788" y="3289012"/>
            <a:ext cx="2590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200" b="1" dirty="0" smtClean="0">
                <a:solidFill>
                  <a:prstClr val="black"/>
                </a:solidFill>
                <a:latin typeface="Arial" charset="0"/>
              </a:rPr>
              <a:t>INDUCTION</a:t>
            </a:r>
            <a:endParaRPr lang="en-CA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1981200"/>
            <a:ext cx="2438400" cy="3200400"/>
          </a:xfrm>
          <a:prstGeom prst="rect">
            <a:avLst/>
          </a:prstGeom>
          <a:solidFill>
            <a:srgbClr val="0F6FC6">
              <a:alpha val="32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t" anchorCtr="0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26" name="TextBox 25"/>
          <p:cNvSpPr txBox="1"/>
          <p:nvPr/>
        </p:nvSpPr>
        <p:spPr>
          <a:xfrm rot="5400000">
            <a:off x="4597687" y="3327113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3200" b="1" dirty="0" smtClean="0">
                <a:solidFill>
                  <a:prstClr val="black"/>
                </a:solidFill>
                <a:latin typeface="Arial" charset="0"/>
              </a:rPr>
              <a:t>DEDUCTION</a:t>
            </a:r>
            <a:endParaRPr lang="en-CA" sz="3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81400" y="510540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CA" sz="2400" dirty="0" smtClean="0">
                <a:solidFill>
                  <a:prstClr val="black"/>
                </a:solidFill>
                <a:latin typeface="Arial" charset="0"/>
              </a:rPr>
              <a:t>Observations</a:t>
            </a:r>
            <a:endParaRPr lang="en-CA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21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Social Science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/>
              <a:t>Quantitative/Statistical</a:t>
            </a:r>
          </a:p>
          <a:p>
            <a:r>
              <a:rPr lang="en-CA" dirty="0" smtClean="0"/>
              <a:t>Research on the social world that tries to mimic the natural sciences</a:t>
            </a:r>
          </a:p>
          <a:p>
            <a:r>
              <a:rPr lang="en-CA" dirty="0"/>
              <a:t>Uses numbers and statistics in the collection and analysis of data</a:t>
            </a:r>
            <a:r>
              <a:rPr lang="en-CA" dirty="0" smtClean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 smtClean="0"/>
              <a:t>Qualitative/Interpretive</a:t>
            </a:r>
          </a:p>
          <a:p>
            <a:r>
              <a:rPr lang="en-CA" dirty="0"/>
              <a:t>Uses mainly words and other non-numeric symbols in the collection and analysis of data.</a:t>
            </a:r>
          </a:p>
          <a:p>
            <a:pPr marL="0" indent="0">
              <a:buNone/>
            </a:pPr>
            <a:endParaRPr lang="en-CA" b="1" dirty="0" smtClean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2210-ACD0-42A5-9593-01BEF9DD488A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74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Studying Humans using Observational Designs for studying impacts on human health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Observational studies account for the fact that it is often unethical or impractical to manipulate humans and their environment</a:t>
            </a:r>
          </a:p>
          <a:p>
            <a:r>
              <a:rPr lang="en-CA" dirty="0" smtClean="0"/>
              <a:t>Epidemiologists and others use these designs to get the best estimates of environmental impacts on human health</a:t>
            </a:r>
          </a:p>
          <a:p>
            <a:r>
              <a:rPr lang="en-CA" dirty="0" smtClean="0"/>
              <a:t>Each design has inherent design weaknesses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2608-3208-4569-8612-9A88125D914D}" type="datetime8">
              <a:rPr lang="en-US" smtClean="0"/>
              <a:t>9/29/2015 8:06 AM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Baxter Geog 2153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E187B-75CE-478B-A84C-5499E04346DF}" type="slidenum">
              <a:rPr lang="en-CA" smtClean="0"/>
              <a:t>9</a:t>
            </a:fld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816424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724" y="4869160"/>
            <a:ext cx="374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The tools for studying human health impacts from environmental exposures (e.g., pollution, chemical contamination) are different from traditional laboratory science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95166959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_Social_science_w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ppt_temp_Social_science_wht</Template>
  <TotalTime>4440</TotalTime>
  <Words>1897</Words>
  <Application>Microsoft Office PowerPoint</Application>
  <PresentationFormat>On-screen Show (4:3)</PresentationFormat>
  <Paragraphs>347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Symbol</vt:lpstr>
      <vt:lpstr>Verdana</vt:lpstr>
      <vt:lpstr>ppt_temp_Social_science_wht</vt:lpstr>
      <vt:lpstr>Geography 2153 – Fall 2013</vt:lpstr>
      <vt:lpstr>Outline</vt:lpstr>
      <vt:lpstr>Science</vt:lpstr>
      <vt:lpstr>Scientific terminology</vt:lpstr>
      <vt:lpstr>Types of Experiments</vt:lpstr>
      <vt:lpstr>Science</vt:lpstr>
      <vt:lpstr>Logic in “Science”</vt:lpstr>
      <vt:lpstr>Social Science</vt:lpstr>
      <vt:lpstr>Studying Humans using Observational Designs for studying impacts on human health</vt:lpstr>
      <vt:lpstr>Science and Uncertainty</vt:lpstr>
      <vt:lpstr>Science and Uncertainty</vt:lpstr>
      <vt:lpstr>Science and Uncertainty</vt:lpstr>
      <vt:lpstr>Science and Uncertainty</vt:lpstr>
      <vt:lpstr>Misunderstandings/Misuses of Science</vt:lpstr>
      <vt:lpstr>Misunderstandings/Misuses of Science</vt:lpstr>
      <vt:lpstr>Misunderstandings/Misuses of Science</vt:lpstr>
      <vt:lpstr>Misunderstandings/Misuses of Science</vt:lpstr>
      <vt:lpstr>Environmental Decision-making</vt:lpstr>
      <vt:lpstr>Expansionist Worldview </vt:lpstr>
      <vt:lpstr>Ecological Worldview </vt:lpstr>
      <vt:lpstr>Politics and Worldviews</vt:lpstr>
      <vt:lpstr>Politics and Worldviews</vt:lpstr>
      <vt:lpstr>Politics and Worldviews Coalitions</vt:lpstr>
      <vt:lpstr>Politics and Worldviews Coalitions</vt:lpstr>
      <vt:lpstr>Environmental Worldviews in Geog2153</vt:lpstr>
      <vt:lpstr>(Abridged) History of Modern Environmentalism</vt:lpstr>
      <vt:lpstr>(Abridged) History of Modern Environmentalism</vt:lpstr>
      <vt:lpstr>(Abridged) History of Modern Environmentalism</vt:lpstr>
      <vt:lpstr>Science, Worldviews, and Environmentalism Rachel Carson and Pesticide Use Reduction</vt:lpstr>
      <vt:lpstr>Science, Worldviews, and Environmentalism Rachel Carson and Pesticide Use Reduction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</dc:creator>
  <cp:lastModifiedBy>Jamie W Baxter</cp:lastModifiedBy>
  <cp:revision>193</cp:revision>
  <dcterms:created xsi:type="dcterms:W3CDTF">2013-09-09T20:05:17Z</dcterms:created>
  <dcterms:modified xsi:type="dcterms:W3CDTF">2015-09-29T14:10:48Z</dcterms:modified>
</cp:coreProperties>
</file>