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7" r:id="rId2"/>
    <p:sldId id="258" r:id="rId3"/>
    <p:sldId id="259" r:id="rId4"/>
    <p:sldId id="260" r:id="rId5"/>
    <p:sldId id="261" r:id="rId6"/>
    <p:sldId id="262" r:id="rId7"/>
    <p:sldId id="263" r:id="rId8"/>
    <p:sldId id="304" r:id="rId9"/>
    <p:sldId id="265" r:id="rId10"/>
    <p:sldId id="266" r:id="rId11"/>
    <p:sldId id="306" r:id="rId12"/>
    <p:sldId id="267" r:id="rId13"/>
    <p:sldId id="268" r:id="rId14"/>
    <p:sldId id="269" r:id="rId15"/>
    <p:sldId id="280" r:id="rId16"/>
    <p:sldId id="271" r:id="rId17"/>
    <p:sldId id="270" r:id="rId18"/>
    <p:sldId id="272" r:id="rId19"/>
    <p:sldId id="273" r:id="rId20"/>
    <p:sldId id="274" r:id="rId21"/>
    <p:sldId id="275" r:id="rId22"/>
    <p:sldId id="276" r:id="rId23"/>
    <p:sldId id="277" r:id="rId24"/>
    <p:sldId id="281" r:id="rId25"/>
    <p:sldId id="282" r:id="rId26"/>
    <p:sldId id="307" r:id="rId27"/>
    <p:sldId id="308" r:id="rId28"/>
    <p:sldId id="283" r:id="rId29"/>
    <p:sldId id="284" r:id="rId30"/>
    <p:sldId id="285" r:id="rId31"/>
    <p:sldId id="286" r:id="rId32"/>
    <p:sldId id="288" r:id="rId33"/>
    <p:sldId id="289" r:id="rId34"/>
    <p:sldId id="309" r:id="rId35"/>
    <p:sldId id="290" r:id="rId36"/>
    <p:sldId id="291" r:id="rId37"/>
    <p:sldId id="292" r:id="rId38"/>
    <p:sldId id="310" r:id="rId39"/>
    <p:sldId id="311" r:id="rId40"/>
    <p:sldId id="294" r:id="rId41"/>
    <p:sldId id="295" r:id="rId42"/>
    <p:sldId id="293" r:id="rId43"/>
    <p:sldId id="296" r:id="rId44"/>
    <p:sldId id="297" r:id="rId45"/>
    <p:sldId id="298" r:id="rId46"/>
    <p:sldId id="299" r:id="rId47"/>
    <p:sldId id="300" r:id="rId48"/>
    <p:sldId id="30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2" autoAdjust="0"/>
    <p:restoredTop sz="85284" autoAdjust="0"/>
  </p:normalViewPr>
  <p:slideViewPr>
    <p:cSldViewPr>
      <p:cViewPr varScale="1">
        <p:scale>
          <a:sx n="69" d="100"/>
          <a:sy n="69" d="100"/>
        </p:scale>
        <p:origin x="652"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012300-275E-4A83-A7D7-953FA5AEF0B5}" type="datetimeFigureOut">
              <a:rPr lang="en-CA" smtClean="0"/>
              <a:t>2015-10-13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0AE49-3095-4190-B61E-70447388F936}" type="slidenum">
              <a:rPr lang="en-CA" smtClean="0"/>
              <a:t>‹#›</a:t>
            </a:fld>
            <a:endParaRPr lang="en-CA"/>
          </a:p>
        </p:txBody>
      </p:sp>
    </p:spTree>
    <p:extLst>
      <p:ext uri="{BB962C8B-B14F-4D97-AF65-F5344CB8AC3E}">
        <p14:creationId xmlns:p14="http://schemas.microsoft.com/office/powerpoint/2010/main" val="85226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Link these</a:t>
            </a:r>
            <a:r>
              <a:rPr lang="en-CA" baseline="0" dirty="0" smtClean="0"/>
              <a:t> concepts back to our definition of “resource”.</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3</a:t>
            </a:fld>
            <a:endParaRPr lang="en-CA"/>
          </a:p>
        </p:txBody>
      </p:sp>
    </p:spTree>
    <p:extLst>
      <p:ext uri="{BB962C8B-B14F-4D97-AF65-F5344CB8AC3E}">
        <p14:creationId xmlns:p14="http://schemas.microsoft.com/office/powerpoint/2010/main" val="181376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Again…lots</a:t>
            </a:r>
            <a:r>
              <a:rPr lang="en-CA" baseline="0" dirty="0" smtClean="0"/>
              <a:t> of energy lost as heat</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18</a:t>
            </a:fld>
            <a:endParaRPr lang="en-CA"/>
          </a:p>
        </p:txBody>
      </p:sp>
    </p:spTree>
    <p:extLst>
      <p:ext uri="{BB962C8B-B14F-4D97-AF65-F5344CB8AC3E}">
        <p14:creationId xmlns:p14="http://schemas.microsoft.com/office/powerpoint/2010/main" val="44655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do humans interrupt this cycle?</a:t>
            </a:r>
          </a:p>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20</a:t>
            </a:fld>
            <a:endParaRPr lang="en-CA"/>
          </a:p>
        </p:txBody>
      </p:sp>
    </p:spTree>
    <p:extLst>
      <p:ext uri="{BB962C8B-B14F-4D97-AF65-F5344CB8AC3E}">
        <p14:creationId xmlns:p14="http://schemas.microsoft.com/office/powerpoint/2010/main" val="1510861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do humans interrupt this cycle?</a:t>
            </a:r>
          </a:p>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21</a:t>
            </a:fld>
            <a:endParaRPr lang="en-CA"/>
          </a:p>
        </p:txBody>
      </p:sp>
    </p:spTree>
    <p:extLst>
      <p:ext uri="{BB962C8B-B14F-4D97-AF65-F5344CB8AC3E}">
        <p14:creationId xmlns:p14="http://schemas.microsoft.com/office/powerpoint/2010/main" val="1248451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do humans interrupt this cycle?</a:t>
            </a:r>
          </a:p>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22</a:t>
            </a:fld>
            <a:endParaRPr lang="en-CA"/>
          </a:p>
        </p:txBody>
      </p:sp>
    </p:spTree>
    <p:extLst>
      <p:ext uri="{BB962C8B-B14F-4D97-AF65-F5344CB8AC3E}">
        <p14:creationId xmlns:p14="http://schemas.microsoft.com/office/powerpoint/2010/main" val="2291455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do</a:t>
            </a:r>
            <a:r>
              <a:rPr lang="en-CA" baseline="0" dirty="0" smtClean="0"/>
              <a:t> humans interrupt this cycle?</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23</a:t>
            </a:fld>
            <a:endParaRPr lang="en-CA"/>
          </a:p>
        </p:txBody>
      </p:sp>
    </p:spTree>
    <p:extLst>
      <p:ext uri="{BB962C8B-B14F-4D97-AF65-F5344CB8AC3E}">
        <p14:creationId xmlns:p14="http://schemas.microsoft.com/office/powerpoint/2010/main" val="8019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26</a:t>
            </a:fld>
            <a:endParaRPr lang="en-CA"/>
          </a:p>
        </p:txBody>
      </p:sp>
    </p:spTree>
    <p:extLst>
      <p:ext uri="{BB962C8B-B14F-4D97-AF65-F5344CB8AC3E}">
        <p14:creationId xmlns:p14="http://schemas.microsoft.com/office/powerpoint/2010/main" val="363157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 it be a non-biotic component instead?</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27</a:t>
            </a:fld>
            <a:endParaRPr lang="en-CA"/>
          </a:p>
        </p:txBody>
      </p:sp>
    </p:spTree>
    <p:extLst>
      <p:ext uri="{BB962C8B-B14F-4D97-AF65-F5344CB8AC3E}">
        <p14:creationId xmlns:p14="http://schemas.microsoft.com/office/powerpoint/2010/main" val="3631577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Is</a:t>
            </a:r>
            <a:r>
              <a:rPr lang="en-CA" baseline="0" dirty="0" smtClean="0"/>
              <a:t> this the only role for technology?</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29</a:t>
            </a:fld>
            <a:endParaRPr lang="en-CA"/>
          </a:p>
        </p:txBody>
      </p:sp>
    </p:spTree>
    <p:extLst>
      <p:ext uri="{BB962C8B-B14F-4D97-AF65-F5344CB8AC3E}">
        <p14:creationId xmlns:p14="http://schemas.microsoft.com/office/powerpoint/2010/main" val="3603901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Crude because it</a:t>
            </a:r>
            <a:r>
              <a:rPr lang="en-CA" baseline="0" dirty="0" smtClean="0"/>
              <a:t> ignores the age and sex composition of the population</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31</a:t>
            </a:fld>
            <a:endParaRPr lang="en-CA"/>
          </a:p>
        </p:txBody>
      </p:sp>
    </p:spTree>
    <p:extLst>
      <p:ext uri="{BB962C8B-B14F-4D97-AF65-F5344CB8AC3E}">
        <p14:creationId xmlns:p14="http://schemas.microsoft.com/office/powerpoint/2010/main" val="3897578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Had</a:t>
            </a:r>
            <a:r>
              <a:rPr lang="en-CA" baseline="0" dirty="0" smtClean="0"/>
              <a:t> not accounted for the power of fossil fuels to create efficiencies in food production and distribution among other things</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33</a:t>
            </a:fld>
            <a:endParaRPr lang="en-CA"/>
          </a:p>
        </p:txBody>
      </p:sp>
    </p:spTree>
    <p:extLst>
      <p:ext uri="{BB962C8B-B14F-4D97-AF65-F5344CB8AC3E}">
        <p14:creationId xmlns:p14="http://schemas.microsoft.com/office/powerpoint/2010/main" val="361473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Is all coal/natural gas a “resource” by virtue of being high quality?</a:t>
            </a:r>
          </a:p>
          <a:p>
            <a:r>
              <a:rPr lang="en-CA" dirty="0" smtClean="0"/>
              <a:t>Is</a:t>
            </a:r>
            <a:r>
              <a:rPr lang="en-CA" baseline="0" dirty="0" smtClean="0"/>
              <a:t> the </a:t>
            </a:r>
            <a:r>
              <a:rPr lang="en-CA" i="1" baseline="0" dirty="0" smtClean="0"/>
              <a:t>quality</a:t>
            </a:r>
            <a:r>
              <a:rPr lang="en-CA" baseline="0" dirty="0" smtClean="0"/>
              <a:t> of the energy the only think that is important?</a:t>
            </a:r>
            <a:endParaRPr lang="en-CA" dirty="0" smtClean="0"/>
          </a:p>
        </p:txBody>
      </p:sp>
      <p:sp>
        <p:nvSpPr>
          <p:cNvPr id="4" name="Slide Number Placeholder 3"/>
          <p:cNvSpPr>
            <a:spLocks noGrp="1"/>
          </p:cNvSpPr>
          <p:nvPr>
            <p:ph type="sldNum" sz="quarter" idx="10"/>
          </p:nvPr>
        </p:nvSpPr>
        <p:spPr/>
        <p:txBody>
          <a:bodyPr/>
          <a:lstStyle/>
          <a:p>
            <a:fld id="{7010AE49-3095-4190-B61E-70447388F936}" type="slidenum">
              <a:rPr lang="en-CA" smtClean="0"/>
              <a:t>6</a:t>
            </a:fld>
            <a:endParaRPr lang="en-CA"/>
          </a:p>
        </p:txBody>
      </p:sp>
    </p:spTree>
    <p:extLst>
      <p:ext uri="{BB962C8B-B14F-4D97-AF65-F5344CB8AC3E}">
        <p14:creationId xmlns:p14="http://schemas.microsoft.com/office/powerpoint/2010/main" val="3971472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Expanding populations generally the only ones with the triangular shape – so not always called “pyramids” anymore.</a:t>
            </a:r>
          </a:p>
          <a:p>
            <a:r>
              <a:rPr lang="en-CA" baseline="0" dirty="0" smtClean="0"/>
              <a:t>Age and gender structure important for reproduction – wide base represents many future births</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36</a:t>
            </a:fld>
            <a:endParaRPr lang="en-CA"/>
          </a:p>
        </p:txBody>
      </p:sp>
    </p:spTree>
    <p:extLst>
      <p:ext uri="{BB962C8B-B14F-4D97-AF65-F5344CB8AC3E}">
        <p14:creationId xmlns:p14="http://schemas.microsoft.com/office/powerpoint/2010/main" val="1112155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These</a:t>
            </a:r>
            <a:r>
              <a:rPr lang="en-CA" baseline="0" dirty="0" smtClean="0"/>
              <a:t> pyramids do no account for migration – a major component of Canada’s population growth</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37</a:t>
            </a:fld>
            <a:endParaRPr lang="en-CA"/>
          </a:p>
        </p:txBody>
      </p:sp>
    </p:spTree>
    <p:extLst>
      <p:ext uri="{BB962C8B-B14F-4D97-AF65-F5344CB8AC3E}">
        <p14:creationId xmlns:p14="http://schemas.microsoft.com/office/powerpoint/2010/main" val="42757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Yet they</a:t>
            </a:r>
            <a:r>
              <a:rPr lang="en-CA" baseline="0" dirty="0" smtClean="0"/>
              <a:t> are disproportionately impacted by environmental harms</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38</a:t>
            </a:fld>
            <a:endParaRPr lang="en-CA"/>
          </a:p>
        </p:txBody>
      </p:sp>
    </p:spTree>
    <p:extLst>
      <p:ext uri="{BB962C8B-B14F-4D97-AF65-F5344CB8AC3E}">
        <p14:creationId xmlns:p14="http://schemas.microsoft.com/office/powerpoint/2010/main" val="355924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39</a:t>
            </a:fld>
            <a:endParaRPr lang="en-CA"/>
          </a:p>
        </p:txBody>
      </p:sp>
    </p:spTree>
    <p:extLst>
      <p:ext uri="{BB962C8B-B14F-4D97-AF65-F5344CB8AC3E}">
        <p14:creationId xmlns:p14="http://schemas.microsoft.com/office/powerpoint/2010/main" val="4108741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Average</a:t>
            </a:r>
            <a:r>
              <a:rPr lang="en-CA" baseline="0" dirty="0" smtClean="0"/>
              <a:t> number of children expected to be born to each woman of child bearing age</a:t>
            </a:r>
          </a:p>
          <a:p>
            <a:r>
              <a:rPr lang="en-CA" baseline="0" dirty="0" smtClean="0"/>
              <a:t>2.1 is considered replacement TFR – considering some female children die before reaching reproductive years</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40</a:t>
            </a:fld>
            <a:endParaRPr lang="en-CA"/>
          </a:p>
        </p:txBody>
      </p:sp>
    </p:spTree>
    <p:extLst>
      <p:ext uri="{BB962C8B-B14F-4D97-AF65-F5344CB8AC3E}">
        <p14:creationId xmlns:p14="http://schemas.microsoft.com/office/powerpoint/2010/main" val="2742903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e.g., preference</a:t>
            </a:r>
            <a:r>
              <a:rPr lang="en-CA" baseline="0" dirty="0" smtClean="0"/>
              <a:t> for male babies (orphaned females); little emperor syndrome?; 4-2-1 problem – one child with two dependent parents at old age (and 4 grand parents), - a complex psychology of being less willing to take risks</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43</a:t>
            </a:fld>
            <a:endParaRPr lang="en-CA"/>
          </a:p>
        </p:txBody>
      </p:sp>
    </p:spTree>
    <p:extLst>
      <p:ext uri="{BB962C8B-B14F-4D97-AF65-F5344CB8AC3E}">
        <p14:creationId xmlns:p14="http://schemas.microsoft.com/office/powerpoint/2010/main" val="139607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44</a:t>
            </a:fld>
            <a:endParaRPr lang="en-CA"/>
          </a:p>
        </p:txBody>
      </p:sp>
    </p:spTree>
    <p:extLst>
      <p:ext uri="{BB962C8B-B14F-4D97-AF65-F5344CB8AC3E}">
        <p14:creationId xmlns:p14="http://schemas.microsoft.com/office/powerpoint/2010/main" val="3721723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48</a:t>
            </a:fld>
            <a:endParaRPr lang="en-CA"/>
          </a:p>
        </p:txBody>
      </p:sp>
    </p:spTree>
    <p:extLst>
      <p:ext uri="{BB962C8B-B14F-4D97-AF65-F5344CB8AC3E}">
        <p14:creationId xmlns:p14="http://schemas.microsoft.com/office/powerpoint/2010/main" val="1399537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a:t>
            </a:r>
            <a:r>
              <a:rPr lang="en-CA" baseline="0" dirty="0" smtClean="0"/>
              <a:t> does the first law of thermodynamics – aka the principle of the conservation of energy – mean for our course?</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7</a:t>
            </a:fld>
            <a:endParaRPr lang="en-CA"/>
          </a:p>
        </p:txBody>
      </p:sp>
    </p:spTree>
    <p:extLst>
      <p:ext uri="{BB962C8B-B14F-4D97-AF65-F5344CB8AC3E}">
        <p14:creationId xmlns:p14="http://schemas.microsoft.com/office/powerpoint/2010/main" val="360429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Sure,</a:t>
            </a:r>
            <a:r>
              <a:rPr lang="en-CA" baseline="0" dirty="0" smtClean="0"/>
              <a:t> these are oversimplifications, but good enough for our purposes.</a:t>
            </a:r>
          </a:p>
          <a:p>
            <a:r>
              <a:rPr lang="en-CA" baseline="0" dirty="0" smtClean="0"/>
              <a:t>How does this relate to burning biomass (wood) or fossil fuels?</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8</a:t>
            </a:fld>
            <a:endParaRPr lang="en-CA"/>
          </a:p>
        </p:txBody>
      </p:sp>
    </p:spTree>
    <p:extLst>
      <p:ext uri="{BB962C8B-B14F-4D97-AF65-F5344CB8AC3E}">
        <p14:creationId xmlns:p14="http://schemas.microsoft.com/office/powerpoint/2010/main" val="3082689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a:t>
            </a:r>
            <a:r>
              <a:rPr lang="en-CA" baseline="0" dirty="0" smtClean="0"/>
              <a:t> global environmental issue(s) relate directly to the energy balance?</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10</a:t>
            </a:fld>
            <a:endParaRPr lang="en-CA"/>
          </a:p>
        </p:txBody>
      </p:sp>
    </p:spTree>
    <p:extLst>
      <p:ext uri="{BB962C8B-B14F-4D97-AF65-F5344CB8AC3E}">
        <p14:creationId xmlns:p14="http://schemas.microsoft.com/office/powerpoint/2010/main" val="219318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11</a:t>
            </a:fld>
            <a:endParaRPr lang="en-CA"/>
          </a:p>
        </p:txBody>
      </p:sp>
    </p:spTree>
    <p:extLst>
      <p:ext uri="{BB962C8B-B14F-4D97-AF65-F5344CB8AC3E}">
        <p14:creationId xmlns:p14="http://schemas.microsoft.com/office/powerpoint/2010/main" val="363157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All of these are defined in your textbook</a:t>
            </a:r>
          </a:p>
          <a:p>
            <a:r>
              <a:rPr lang="en-CA" dirty="0" smtClean="0"/>
              <a:t>Together</a:t>
            </a:r>
            <a:r>
              <a:rPr lang="en-CA" baseline="0" dirty="0" smtClean="0"/>
              <a:t> they describe the vulnerability of ecosystems to shocks – e.g., if humans competitively exclude keystone species there can be devastating effects on an ecosystem</a:t>
            </a:r>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14</a:t>
            </a:fld>
            <a:endParaRPr lang="en-CA"/>
          </a:p>
        </p:txBody>
      </p:sp>
    </p:spTree>
    <p:extLst>
      <p:ext uri="{BB962C8B-B14F-4D97-AF65-F5344CB8AC3E}">
        <p14:creationId xmlns:p14="http://schemas.microsoft.com/office/powerpoint/2010/main" val="2052019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15</a:t>
            </a:fld>
            <a:endParaRPr lang="en-CA"/>
          </a:p>
        </p:txBody>
      </p:sp>
    </p:spTree>
    <p:extLst>
      <p:ext uri="{BB962C8B-B14F-4D97-AF65-F5344CB8AC3E}">
        <p14:creationId xmlns:p14="http://schemas.microsoft.com/office/powerpoint/2010/main" val="2569050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10AE49-3095-4190-B61E-70447388F936}" type="slidenum">
              <a:rPr lang="en-CA" smtClean="0"/>
              <a:t>17</a:t>
            </a:fld>
            <a:endParaRPr lang="en-CA"/>
          </a:p>
        </p:txBody>
      </p:sp>
    </p:spTree>
    <p:extLst>
      <p:ext uri="{BB962C8B-B14F-4D97-AF65-F5344CB8AC3E}">
        <p14:creationId xmlns:p14="http://schemas.microsoft.com/office/powerpoint/2010/main" val="177983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5724128" y="6376243"/>
            <a:ext cx="2133600" cy="365125"/>
          </a:xfrm>
        </p:spPr>
        <p:txBody>
          <a:bodyPr/>
          <a:lstStyle/>
          <a:p>
            <a:fld id="{BBC01FE2-BFD9-4D4A-BCEF-0981C7481232}" type="datetime8">
              <a:rPr lang="en-US" smtClean="0"/>
              <a:t>10/13/2015 9:56 AM</a:t>
            </a:fld>
            <a:endParaRPr lang="en-CA"/>
          </a:p>
        </p:txBody>
      </p:sp>
      <p:sp>
        <p:nvSpPr>
          <p:cNvPr id="8" name="Footer Placeholder 7"/>
          <p:cNvSpPr>
            <a:spLocks noGrp="1"/>
          </p:cNvSpPr>
          <p:nvPr>
            <p:ph type="ftr" sz="quarter" idx="11"/>
          </p:nvPr>
        </p:nvSpPr>
        <p:spPr/>
        <p:txBody>
          <a:bodyPr/>
          <a:lstStyle/>
          <a:p>
            <a:r>
              <a:rPr lang="en-CA" smtClean="0"/>
              <a:t>Baxter Geog 2153</a:t>
            </a:r>
            <a:endParaRPr lang="en-CA"/>
          </a:p>
        </p:txBody>
      </p:sp>
      <p:sp>
        <p:nvSpPr>
          <p:cNvPr id="9" name="Slide Number Placeholder 8"/>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3403273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54FA19-BC68-4677-854D-D4A8D1D24234}" type="datetime8">
              <a:rPr lang="en-US" smtClean="0"/>
              <a:t>10/13/2015 9:56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205988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487D3-C1F9-4E06-A3FD-43D6E35084E3}" type="datetime8">
              <a:rPr lang="en-US" smtClean="0"/>
              <a:t>10/13/2015 9:56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10950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6085E58-D7DD-4CB9-B1AE-82A2E4549CC2}"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dirty="0" smtClean="0"/>
              <a:t>Baxter </a:t>
            </a:r>
            <a:r>
              <a:rPr lang="en-CA" dirty="0" err="1" smtClean="0"/>
              <a:t>Geog</a:t>
            </a:r>
            <a:r>
              <a:rPr lang="en-CA" dirty="0" smtClean="0"/>
              <a:t>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243693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B2CD93-6215-4890-B1D3-6FCEE8D78008}" type="datetime8">
              <a:rPr lang="en-US" smtClean="0"/>
              <a:t>10/13/2015 9:56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251972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71394E-120D-4B28-8316-A975D21553C4}" type="datetime8">
              <a:rPr lang="en-US" smtClean="0"/>
              <a:t>10/13/2015 9:56 AM</a:t>
            </a:fld>
            <a:endParaRPr lang="en-CA"/>
          </a:p>
        </p:txBody>
      </p:sp>
      <p:sp>
        <p:nvSpPr>
          <p:cNvPr id="6" name="Footer Placeholder 5"/>
          <p:cNvSpPr>
            <a:spLocks noGrp="1"/>
          </p:cNvSpPr>
          <p:nvPr>
            <p:ph type="ftr" sz="quarter" idx="11"/>
          </p:nvPr>
        </p:nvSpPr>
        <p:spPr/>
        <p:txBody>
          <a:bodyPr/>
          <a:lstStyle/>
          <a:p>
            <a:r>
              <a:rPr lang="en-CA" smtClean="0"/>
              <a:t>Baxter Geog 2153</a:t>
            </a:r>
            <a:endParaRPr lang="en-CA"/>
          </a:p>
        </p:txBody>
      </p:sp>
      <p:sp>
        <p:nvSpPr>
          <p:cNvPr id="7" name="Slide Number Placeholder 6"/>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79872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3DD7AF-63B3-4D07-AD26-340F165D7F39}" type="datetime8">
              <a:rPr lang="en-US" smtClean="0"/>
              <a:t>10/13/2015 9:56 AM</a:t>
            </a:fld>
            <a:endParaRPr lang="en-CA"/>
          </a:p>
        </p:txBody>
      </p:sp>
      <p:sp>
        <p:nvSpPr>
          <p:cNvPr id="8" name="Footer Placeholder 7"/>
          <p:cNvSpPr>
            <a:spLocks noGrp="1"/>
          </p:cNvSpPr>
          <p:nvPr>
            <p:ph type="ftr" sz="quarter" idx="11"/>
          </p:nvPr>
        </p:nvSpPr>
        <p:spPr/>
        <p:txBody>
          <a:bodyPr/>
          <a:lstStyle/>
          <a:p>
            <a:r>
              <a:rPr lang="en-CA" smtClean="0"/>
              <a:t>Baxter Geog 2153</a:t>
            </a:r>
            <a:endParaRPr lang="en-CA"/>
          </a:p>
        </p:txBody>
      </p:sp>
      <p:sp>
        <p:nvSpPr>
          <p:cNvPr id="9" name="Slide Number Placeholder 8"/>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288464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6F8EA3-3ED7-4ECF-BD14-25E47224F19C}" type="datetime8">
              <a:rPr lang="en-US" smtClean="0"/>
              <a:t>10/13/2015 9:56 AM</a:t>
            </a:fld>
            <a:endParaRPr lang="en-CA"/>
          </a:p>
        </p:txBody>
      </p:sp>
      <p:sp>
        <p:nvSpPr>
          <p:cNvPr id="4" name="Footer Placeholder 3"/>
          <p:cNvSpPr>
            <a:spLocks noGrp="1"/>
          </p:cNvSpPr>
          <p:nvPr>
            <p:ph type="ftr" sz="quarter" idx="11"/>
          </p:nvPr>
        </p:nvSpPr>
        <p:spPr/>
        <p:txBody>
          <a:bodyPr/>
          <a:lstStyle/>
          <a:p>
            <a:r>
              <a:rPr lang="en-CA" smtClean="0"/>
              <a:t>Baxter Geog 2153</a:t>
            </a:r>
            <a:endParaRPr lang="en-CA"/>
          </a:p>
        </p:txBody>
      </p:sp>
      <p:sp>
        <p:nvSpPr>
          <p:cNvPr id="5" name="Slide Number Placeholder 4"/>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399725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8A1A8A-959F-4B20-BAE8-A85F114501DC}" type="datetime8">
              <a:rPr lang="en-US" smtClean="0"/>
              <a:t>10/13/2015 9:56 AM</a:t>
            </a:fld>
            <a:endParaRPr lang="en-CA"/>
          </a:p>
        </p:txBody>
      </p:sp>
      <p:sp>
        <p:nvSpPr>
          <p:cNvPr id="3" name="Footer Placeholder 2"/>
          <p:cNvSpPr>
            <a:spLocks noGrp="1"/>
          </p:cNvSpPr>
          <p:nvPr>
            <p:ph type="ftr" sz="quarter" idx="11"/>
          </p:nvPr>
        </p:nvSpPr>
        <p:spPr/>
        <p:txBody>
          <a:bodyPr/>
          <a:lstStyle/>
          <a:p>
            <a:r>
              <a:rPr lang="en-CA" smtClean="0"/>
              <a:t>Baxter Geog 2153</a:t>
            </a:r>
            <a:endParaRPr lang="en-CA"/>
          </a:p>
        </p:txBody>
      </p:sp>
      <p:sp>
        <p:nvSpPr>
          <p:cNvPr id="4" name="Slide Number Placeholder 3"/>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5826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83BD6D-13A4-4AF9-8FB4-3D6B57F98697}" type="datetime8">
              <a:rPr lang="en-US" smtClean="0"/>
              <a:t>10/13/2015 9:56 AM</a:t>
            </a:fld>
            <a:endParaRPr lang="en-CA"/>
          </a:p>
        </p:txBody>
      </p:sp>
      <p:sp>
        <p:nvSpPr>
          <p:cNvPr id="6" name="Footer Placeholder 5"/>
          <p:cNvSpPr>
            <a:spLocks noGrp="1"/>
          </p:cNvSpPr>
          <p:nvPr>
            <p:ph type="ftr" sz="quarter" idx="11"/>
          </p:nvPr>
        </p:nvSpPr>
        <p:spPr/>
        <p:txBody>
          <a:bodyPr/>
          <a:lstStyle/>
          <a:p>
            <a:r>
              <a:rPr lang="en-CA" smtClean="0"/>
              <a:t>Baxter Geog 2153</a:t>
            </a:r>
            <a:endParaRPr lang="en-CA"/>
          </a:p>
        </p:txBody>
      </p:sp>
      <p:sp>
        <p:nvSpPr>
          <p:cNvPr id="7" name="Slide Number Placeholder 6"/>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53886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4685-4494-4076-A494-D762B87781B8}" type="datetime8">
              <a:rPr lang="en-US" smtClean="0"/>
              <a:t>10/13/2015 9:56 AM</a:t>
            </a:fld>
            <a:endParaRPr lang="en-CA"/>
          </a:p>
        </p:txBody>
      </p:sp>
      <p:sp>
        <p:nvSpPr>
          <p:cNvPr id="6" name="Footer Placeholder 5"/>
          <p:cNvSpPr>
            <a:spLocks noGrp="1"/>
          </p:cNvSpPr>
          <p:nvPr>
            <p:ph type="ftr" sz="quarter" idx="11"/>
          </p:nvPr>
        </p:nvSpPr>
        <p:spPr/>
        <p:txBody>
          <a:bodyPr/>
          <a:lstStyle/>
          <a:p>
            <a:r>
              <a:rPr lang="en-CA" smtClean="0"/>
              <a:t>Baxter Geog 2153</a:t>
            </a:r>
            <a:endParaRPr lang="en-CA"/>
          </a:p>
        </p:txBody>
      </p:sp>
      <p:sp>
        <p:nvSpPr>
          <p:cNvPr id="7" name="Slide Number Placeholder 6"/>
          <p:cNvSpPr>
            <a:spLocks noGrp="1"/>
          </p:cNvSpPr>
          <p:nvPr>
            <p:ph type="sldNum" sz="quarter" idx="12"/>
          </p:nvPr>
        </p:nvSpPr>
        <p:spPr/>
        <p:txBody>
          <a:bodyPr/>
          <a:lstStyle/>
          <a:p>
            <a:fld id="{1DCE187B-75CE-478B-A84C-5499E04346DF}" type="slidenum">
              <a:rPr lang="en-CA" smtClean="0"/>
              <a:t>‹#›</a:t>
            </a:fld>
            <a:endParaRPr lang="en-CA"/>
          </a:p>
        </p:txBody>
      </p:sp>
    </p:spTree>
    <p:extLst>
      <p:ext uri="{BB962C8B-B14F-4D97-AF65-F5344CB8AC3E}">
        <p14:creationId xmlns:p14="http://schemas.microsoft.com/office/powerpoint/2010/main" val="641190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966792" y="638132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0AFE26-2361-4308-A24E-44D6242E2DCE}" type="datetime8">
              <a:rPr lang="en-US" smtClean="0"/>
              <a:t>10/13/2015 9:56 AM</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t>Baxter Geog 2153</a:t>
            </a: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E187B-75CE-478B-A84C-5499E04346DF}" type="slidenum">
              <a:rPr lang="en-CA" smtClean="0"/>
              <a:t>‹#›</a:t>
            </a:fld>
            <a:endParaRPr lang="en-CA"/>
          </a:p>
        </p:txBody>
      </p:sp>
    </p:spTree>
    <p:extLst>
      <p:ext uri="{BB962C8B-B14F-4D97-AF65-F5344CB8AC3E}">
        <p14:creationId xmlns:p14="http://schemas.microsoft.com/office/powerpoint/2010/main" val="243807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olleverywhere.com/multiple_choice_polls/rwuPavvwTn1VX8Z/web" TargetMode="Externa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polleverywhere.com/multiple_choice_polls/rwuPavvwTn1VX8Z?preview=true"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www.envocare.co.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bbc.co.uk/learningzone/clips/sea-urchins-destroy-kelp-forests/10492.html"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youtube.com/watch?v=6LAT1gLMPu4"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youtube.com/watch?v=6LAT1gLMPu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olleverywhere.com/multiple_choice_polls/DgvbfyNMxUeBCSJ/web" TargetMode="External"/><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polleverywhere.com/multiple_choice_polls/DgvbfyNMxUeBCSJ?preview=true"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hyperlink" Target="https://www.polleverywhere.com/multiple_choice_polls/M6fOqH1NQDuKOUR/web" TargetMode="External"/><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polleverywhere.com/multiple_choice_polls/M6fOqH1NQDuKOUR?preview=true"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table.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indexmundi.com/g/g.aspx?c=ca&amp;v=2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populationpyramid.ne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indexmundi.com/g/g.aspx?c=ca&amp;v=31"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8" Type="http://schemas.openxmlformats.org/officeDocument/2006/relationships/hyperlink" Target="http://www.un.org/millenniumgoals/" TargetMode="External"/><Relationship Id="rId3" Type="http://schemas.openxmlformats.org/officeDocument/2006/relationships/hyperlink" Target="http://hdr.undp.org/en/statistics/hdi/" TargetMode="External"/><Relationship Id="rId7" Type="http://schemas.openxmlformats.org/officeDocument/2006/relationships/hyperlink" Target="https://uwaterloo.ca/canadian-index-wellbeing/resources/report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pembina.org/reports/gpi_economics.pdf" TargetMode="External"/><Relationship Id="rId5" Type="http://schemas.openxmlformats.org/officeDocument/2006/relationships/hyperlink" Target="http://publish.uwo.ca/~jbaxter6/lectures/lecture1_2153_2013.pptx" TargetMode="External"/><Relationship Id="rId4" Type="http://schemas.openxmlformats.org/officeDocument/2006/relationships/image" Target="../media/image54.png"/><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uwaterloo.ca/canadian-index-wellbeing/our-products/domains/environment"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epi.yale.edu/"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mcnga-bbNX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youtube.com/watch?v=8GLtFNaiMH8"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www.ejolt.org/2013/02/entrop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229600" cy="1143000"/>
          </a:xfrm>
        </p:spPr>
        <p:txBody>
          <a:bodyPr/>
          <a:lstStyle/>
          <a:p>
            <a:r>
              <a:rPr lang="en-CA" dirty="0" smtClean="0"/>
              <a:t>Geography 2153 – Fall 2013</a:t>
            </a:r>
            <a:endParaRPr lang="en-CA" dirty="0"/>
          </a:p>
        </p:txBody>
      </p:sp>
      <p:sp>
        <p:nvSpPr>
          <p:cNvPr id="3" name="Content Placeholder 2"/>
          <p:cNvSpPr>
            <a:spLocks noGrp="1"/>
          </p:cNvSpPr>
          <p:nvPr>
            <p:ph idx="1"/>
          </p:nvPr>
        </p:nvSpPr>
        <p:spPr>
          <a:xfrm>
            <a:off x="457200" y="3717032"/>
            <a:ext cx="8229600" cy="2409131"/>
          </a:xfrm>
        </p:spPr>
        <p:txBody>
          <a:bodyPr/>
          <a:lstStyle/>
          <a:p>
            <a:pPr marL="0" indent="0" algn="ctr">
              <a:buNone/>
            </a:pPr>
            <a:r>
              <a:rPr lang="en-CA" sz="3200" dirty="0" smtClean="0"/>
              <a:t>Environment, Economy and Society</a:t>
            </a:r>
          </a:p>
          <a:p>
            <a:pPr marL="0" indent="0" algn="ctr">
              <a:buNone/>
            </a:pPr>
            <a:r>
              <a:rPr lang="en-CA" b="1" dirty="0" smtClean="0"/>
              <a:t>Earth’s Life Support Systems and Human Population Growth (</a:t>
            </a:r>
            <a:r>
              <a:rPr lang="en-CA" b="1" dirty="0" err="1" smtClean="0"/>
              <a:t>Ch</a:t>
            </a:r>
            <a:r>
              <a:rPr lang="en-CA" b="1" dirty="0" smtClean="0"/>
              <a:t> 3 and 4)</a:t>
            </a:r>
          </a:p>
          <a:p>
            <a:pPr marL="0" indent="0" algn="ctr">
              <a:buNone/>
            </a:pPr>
            <a:r>
              <a:rPr lang="en-CA" sz="2400" dirty="0" smtClean="0"/>
              <a:t>Jamie Baxter</a:t>
            </a:r>
            <a:endParaRPr lang="en-CA" sz="2400" dirty="0"/>
          </a:p>
        </p:txBody>
      </p:sp>
      <p:sp>
        <p:nvSpPr>
          <p:cNvPr id="4" name="Date Placeholder 3"/>
          <p:cNvSpPr>
            <a:spLocks noGrp="1"/>
          </p:cNvSpPr>
          <p:nvPr>
            <p:ph type="dt" sz="half" idx="10"/>
          </p:nvPr>
        </p:nvSpPr>
        <p:spPr/>
        <p:txBody>
          <a:bodyPr/>
          <a:lstStyle/>
          <a:p>
            <a:fld id="{FECB2015-E443-4134-8FFE-275D1BC03F84}" type="datetime8">
              <a:rPr lang="en-US" smtClean="0"/>
              <a:t>10/13/2015 9:56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1</a:t>
            </a:fld>
            <a:endParaRPr lang="en-CA"/>
          </a:p>
        </p:txBody>
      </p:sp>
    </p:spTree>
    <p:extLst>
      <p:ext uri="{BB962C8B-B14F-4D97-AF65-F5344CB8AC3E}">
        <p14:creationId xmlns:p14="http://schemas.microsoft.com/office/powerpoint/2010/main" val="1870857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268760"/>
            <a:ext cx="3197831"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CA" dirty="0" smtClean="0"/>
              <a:t>Earth’s Major Components</a:t>
            </a:r>
            <a:endParaRPr lang="en-CA" dirty="0"/>
          </a:p>
        </p:txBody>
      </p:sp>
      <p:sp>
        <p:nvSpPr>
          <p:cNvPr id="3" name="Content Placeholder 2"/>
          <p:cNvSpPr>
            <a:spLocks noGrp="1"/>
          </p:cNvSpPr>
          <p:nvPr>
            <p:ph idx="1"/>
          </p:nvPr>
        </p:nvSpPr>
        <p:spPr>
          <a:xfrm>
            <a:off x="467544" y="1340768"/>
            <a:ext cx="4762872" cy="4525963"/>
          </a:xfrm>
        </p:spPr>
        <p:txBody>
          <a:bodyPr/>
          <a:lstStyle/>
          <a:p>
            <a:pPr marL="0" indent="0">
              <a:buNone/>
            </a:pPr>
            <a:r>
              <a:rPr lang="en-CA" b="1" dirty="0" smtClean="0"/>
              <a:t>Energy Balance</a:t>
            </a:r>
          </a:p>
          <a:p>
            <a:r>
              <a:rPr lang="en-CA" dirty="0" smtClean="0"/>
              <a:t>Understanding the energy balance provides the foundation for understanding environmental problems like climate change</a:t>
            </a:r>
          </a:p>
          <a:p>
            <a:r>
              <a:rPr lang="en-CA" dirty="0" smtClean="0"/>
              <a:t>Processes – absorption, reflection</a:t>
            </a:r>
            <a:endParaRPr lang="en-CA" dirty="0"/>
          </a:p>
        </p:txBody>
      </p:sp>
      <p:sp>
        <p:nvSpPr>
          <p:cNvPr id="4" name="Date Placeholder 3"/>
          <p:cNvSpPr>
            <a:spLocks noGrp="1"/>
          </p:cNvSpPr>
          <p:nvPr>
            <p:ph type="dt" sz="half" idx="10"/>
          </p:nvPr>
        </p:nvSpPr>
        <p:spPr/>
        <p:txBody>
          <a:bodyPr/>
          <a:lstStyle/>
          <a:p>
            <a:fld id="{FE5C66E2-1C57-4152-9F74-D90A55BE6646}"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10</a:t>
            </a:fld>
            <a:endParaRPr lang="en-CA"/>
          </a:p>
        </p:txBody>
      </p:sp>
    </p:spTree>
    <p:extLst>
      <p:ext uri="{BB962C8B-B14F-4D97-AF65-F5344CB8AC3E}">
        <p14:creationId xmlns:p14="http://schemas.microsoft.com/office/powerpoint/2010/main" val="3067975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Review</a:t>
            </a:r>
            <a:endParaRPr lang="en-CA" dirty="0"/>
          </a:p>
        </p:txBody>
      </p:sp>
      <p:sp>
        <p:nvSpPr>
          <p:cNvPr id="3" name="Content Placeholder 2"/>
          <p:cNvSpPr>
            <a:spLocks noGrp="1"/>
          </p:cNvSpPr>
          <p:nvPr>
            <p:ph idx="1"/>
          </p:nvPr>
        </p:nvSpPr>
        <p:spPr>
          <a:xfrm>
            <a:off x="467544" y="1451917"/>
            <a:ext cx="8229600" cy="680939"/>
          </a:xfrm>
        </p:spPr>
        <p:txBody>
          <a:bodyPr>
            <a:normAutofit fontScale="85000" lnSpcReduction="10000"/>
          </a:bodyPr>
          <a:lstStyle/>
          <a:p>
            <a:r>
              <a:rPr lang="en-CA" dirty="0" smtClean="0"/>
              <a:t>Which best describes the law of the conservation of </a:t>
            </a:r>
            <a:r>
              <a:rPr lang="en-CA" i="1" dirty="0" smtClean="0"/>
              <a:t>matter</a:t>
            </a:r>
            <a:endParaRPr lang="en-CA" i="1" dirty="0"/>
          </a:p>
        </p:txBody>
      </p:sp>
      <p:sp>
        <p:nvSpPr>
          <p:cNvPr id="4" name="Date Placeholder 3"/>
          <p:cNvSpPr>
            <a:spLocks noGrp="1"/>
          </p:cNvSpPr>
          <p:nvPr>
            <p:ph type="dt" sz="half" idx="10"/>
          </p:nvPr>
        </p:nvSpPr>
        <p:spPr/>
        <p:txBody>
          <a:bodyPr/>
          <a:lstStyle/>
          <a:p>
            <a:fld id="{831581D6-4F12-49A7-A248-64D4A5DE8203}" type="datetime8">
              <a:rPr lang="en-US" smtClean="0">
                <a:solidFill>
                  <a:prstClr val="black">
                    <a:tint val="75000"/>
                  </a:prstClr>
                </a:solidFill>
              </a:rPr>
              <a:t>10/13/2015 9:56 AM</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Baxter Geog 2153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DCE187B-75CE-478B-A84C-5499E04346DF}" type="slidenum">
              <a:rPr lang="en-CA" smtClean="0">
                <a:solidFill>
                  <a:prstClr val="black">
                    <a:tint val="75000"/>
                  </a:prstClr>
                </a:solidFill>
              </a:rPr>
              <a:pPr/>
              <a:t>11</a:t>
            </a:fld>
            <a:endParaRPr lang="en-CA" dirty="0">
              <a:solidFill>
                <a:prstClr val="black">
                  <a:tint val="75000"/>
                </a:prstClr>
              </a:solidFill>
            </a:endParaRPr>
          </a:p>
        </p:txBody>
      </p:sp>
      <p:sp>
        <p:nvSpPr>
          <p:cNvPr id="7" name="Rectangle 1"/>
          <p:cNvSpPr>
            <a:spLocks noChangeArrowheads="1"/>
          </p:cNvSpPr>
          <p:nvPr/>
        </p:nvSpPr>
        <p:spPr bwMode="auto">
          <a:xfrm>
            <a:off x="1611115" y="2233895"/>
            <a:ext cx="572463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dirty="0">
                <a:solidFill>
                  <a:prstClr val="black"/>
                </a:solidFill>
                <a:latin typeface="Verdana" pitchFamily="34" charset="0"/>
                <a:ea typeface="Verdana" pitchFamily="34" charset="0"/>
                <a:cs typeface="Verdana" pitchFamily="34" charset="0"/>
              </a:rPr>
              <a:t>Text </a:t>
            </a:r>
            <a:r>
              <a:rPr lang="en-CA" dirty="0" smtClean="0">
                <a:solidFill>
                  <a:prstClr val="black"/>
                </a:solidFill>
                <a:latin typeface="Verdana" pitchFamily="34" charset="0"/>
                <a:ea typeface="Verdana" pitchFamily="34" charset="0"/>
                <a:cs typeface="Verdana" pitchFamily="34" charset="0"/>
              </a:rPr>
              <a:t>a </a:t>
            </a:r>
            <a:r>
              <a:rPr lang="en-CA" b="1" dirty="0" smtClean="0">
                <a:solidFill>
                  <a:prstClr val="black"/>
                </a:solidFill>
                <a:latin typeface="Verdana" pitchFamily="34" charset="0"/>
                <a:ea typeface="Verdana" pitchFamily="34" charset="0"/>
                <a:cs typeface="Verdana" pitchFamily="34" charset="0"/>
              </a:rPr>
              <a:t>Geog2153</a:t>
            </a:r>
            <a:r>
              <a:rPr lang="en-CA" dirty="0" smtClean="0">
                <a:solidFill>
                  <a:prstClr val="black"/>
                </a:solidFill>
                <a:latin typeface="Verdana" pitchFamily="34" charset="0"/>
                <a:ea typeface="Verdana" pitchFamily="34" charset="0"/>
                <a:cs typeface="Verdana" pitchFamily="34" charset="0"/>
              </a:rPr>
              <a:t> to </a:t>
            </a:r>
            <a:r>
              <a:rPr lang="en-CA" b="1" dirty="0" smtClean="0">
                <a:solidFill>
                  <a:prstClr val="black"/>
                </a:solidFill>
                <a:latin typeface="Verdana" pitchFamily="34" charset="0"/>
                <a:ea typeface="Verdana" pitchFamily="34" charset="0"/>
                <a:cs typeface="Verdana" pitchFamily="34" charset="0"/>
              </a:rPr>
              <a:t>37607</a:t>
            </a:r>
            <a:r>
              <a:rPr lang="en-CA" dirty="0" smtClean="0">
                <a:solidFill>
                  <a:prstClr val="black"/>
                </a:solidFill>
                <a:latin typeface="Verdana" pitchFamily="34" charset="0"/>
                <a:ea typeface="Verdana" pitchFamily="34" charset="0"/>
                <a:cs typeface="Verdana" pitchFamily="34" charset="0"/>
              </a:rPr>
              <a:t> to initiate a session if you have not done so already</a:t>
            </a:r>
            <a:endParaRPr lang="en-CA" b="1" dirty="0" smtClean="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all matter must be conserved to maintain biodiversity</a:t>
            </a: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energy </a:t>
            </a:r>
            <a:r>
              <a:rPr lang="en-CA" dirty="0">
                <a:solidFill>
                  <a:prstClr val="black"/>
                </a:solidFill>
                <a:latin typeface="Verdana" pitchFamily="34" charset="0"/>
                <a:ea typeface="Verdana" pitchFamily="34" charset="0"/>
                <a:cs typeface="Verdana" pitchFamily="34" charset="0"/>
              </a:rPr>
              <a:t>may be changed </a:t>
            </a:r>
            <a:r>
              <a:rPr lang="en-CA" dirty="0" smtClean="0">
                <a:solidFill>
                  <a:prstClr val="black"/>
                </a:solidFill>
                <a:latin typeface="Verdana" pitchFamily="34" charset="0"/>
                <a:ea typeface="Verdana" pitchFamily="34" charset="0"/>
                <a:cs typeface="Verdana" pitchFamily="34" charset="0"/>
              </a:rPr>
              <a:t>but </a:t>
            </a:r>
            <a:r>
              <a:rPr lang="en-CA" dirty="0">
                <a:solidFill>
                  <a:prstClr val="black"/>
                </a:solidFill>
                <a:latin typeface="Verdana" pitchFamily="34" charset="0"/>
                <a:ea typeface="Verdana" pitchFamily="34" charset="0"/>
                <a:cs typeface="Verdana" pitchFamily="34" charset="0"/>
              </a:rPr>
              <a:t>it can neither be created nor </a:t>
            </a:r>
            <a:r>
              <a:rPr lang="en-CA" dirty="0" smtClean="0">
                <a:solidFill>
                  <a:prstClr val="black"/>
                </a:solidFill>
                <a:latin typeface="Verdana" pitchFamily="34" charset="0"/>
                <a:ea typeface="Verdana" pitchFamily="34" charset="0"/>
                <a:cs typeface="Verdana" pitchFamily="34" charset="0"/>
              </a:rPr>
              <a:t>destroyed</a:t>
            </a: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matter </a:t>
            </a:r>
            <a:r>
              <a:rPr lang="en-CA" dirty="0">
                <a:solidFill>
                  <a:prstClr val="black"/>
                </a:solidFill>
                <a:latin typeface="Verdana" pitchFamily="34" charset="0"/>
                <a:ea typeface="Verdana" pitchFamily="34" charset="0"/>
                <a:cs typeface="Verdana" pitchFamily="34" charset="0"/>
              </a:rPr>
              <a:t>may change form, but it can neither be created nor </a:t>
            </a:r>
            <a:r>
              <a:rPr lang="en-CA" dirty="0" smtClean="0">
                <a:solidFill>
                  <a:prstClr val="black"/>
                </a:solidFill>
                <a:latin typeface="Verdana" pitchFamily="34" charset="0"/>
                <a:ea typeface="Verdana" pitchFamily="34" charset="0"/>
                <a:cs typeface="Verdana" pitchFamily="34" charset="0"/>
              </a:rPr>
              <a:t>destroyed</a:t>
            </a: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matter is created from the powerful energy of the sun, so it needs to be conserved in ecosystems</a:t>
            </a:r>
          </a:p>
          <a:p>
            <a:r>
              <a:rPr lang="en-CA" b="1" dirty="0" smtClean="0">
                <a:solidFill>
                  <a:prstClr val="black"/>
                </a:solidFill>
                <a:latin typeface="Verdana" pitchFamily="34" charset="0"/>
                <a:ea typeface="Verdana" pitchFamily="34" charset="0"/>
                <a:cs typeface="Verdana" pitchFamily="34" charset="0"/>
              </a:rPr>
              <a:t>Or </a:t>
            </a:r>
          </a:p>
          <a:p>
            <a:endParaRPr lang="en-CA" dirty="0" smtClean="0">
              <a:solidFill>
                <a:prstClr val="black"/>
              </a:solidFill>
              <a:latin typeface="Verdana" pitchFamily="34" charset="0"/>
              <a:ea typeface="Verdana" pitchFamily="34" charset="0"/>
              <a:cs typeface="Verdana" pitchFamily="34" charset="0"/>
            </a:endParaRPr>
          </a:p>
          <a:p>
            <a:r>
              <a:rPr lang="en-CA" dirty="0" smtClean="0">
                <a:solidFill>
                  <a:prstClr val="black"/>
                </a:solidFill>
                <a:latin typeface="Verdana" pitchFamily="34" charset="0"/>
                <a:ea typeface="Verdana" pitchFamily="34" charset="0"/>
                <a:cs typeface="Verdana" pitchFamily="34" charset="0"/>
              </a:rPr>
              <a:t>Respond at </a:t>
            </a:r>
            <a:r>
              <a:rPr lang="en-CA" dirty="0" smtClean="0">
                <a:solidFill>
                  <a:prstClr val="black"/>
                </a:solidFill>
                <a:latin typeface="Verdana" pitchFamily="34" charset="0"/>
                <a:ea typeface="Verdana" pitchFamily="34" charset="0"/>
                <a:cs typeface="Verdana" pitchFamily="34" charset="0"/>
                <a:hlinkClick r:id="rId3"/>
              </a:rPr>
              <a:t>this link</a:t>
            </a:r>
            <a:endParaRPr lang="en-CA" dirty="0">
              <a:solidFill>
                <a:prstClr val="black"/>
              </a:solidFill>
              <a:latin typeface="Verdana" pitchFamily="34" charset="0"/>
              <a:ea typeface="Verdana" pitchFamily="34" charset="0"/>
              <a:cs typeface="Verdana" pitchFamily="34" charset="0"/>
            </a:endParaRPr>
          </a:p>
          <a:p>
            <a:endParaRPr lang="en-CA" dirty="0">
              <a:solidFill>
                <a:prstClr val="black"/>
              </a:solidFill>
              <a:latin typeface="Verdana" pitchFamily="34" charset="0"/>
              <a:ea typeface="Verdana" pitchFamily="34" charset="0"/>
              <a:cs typeface="Verdana" pitchFamily="34" charset="0"/>
            </a:endParaRPr>
          </a:p>
        </p:txBody>
      </p:sp>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027" y="2344122"/>
            <a:ext cx="579437" cy="12842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797152"/>
            <a:ext cx="10715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948264" y="5822721"/>
            <a:ext cx="2088232" cy="338554"/>
          </a:xfrm>
          <a:prstGeom prst="rect">
            <a:avLst/>
          </a:prstGeom>
          <a:noFill/>
        </p:spPr>
        <p:txBody>
          <a:bodyPr wrap="square" rtlCol="0">
            <a:spAutoFit/>
          </a:bodyPr>
          <a:lstStyle/>
          <a:p>
            <a:r>
              <a:rPr lang="en-CA" sz="1600" dirty="0" smtClean="0">
                <a:solidFill>
                  <a:prstClr val="black"/>
                </a:solidFill>
                <a:hlinkClick r:id="rId6"/>
              </a:rPr>
              <a:t>poll results here</a:t>
            </a:r>
            <a:endParaRPr lang="en-CA" sz="1600" dirty="0">
              <a:solidFill>
                <a:prstClr val="black"/>
              </a:solidFill>
            </a:endParaRP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2092239"/>
            <a:ext cx="1152128" cy="1536171"/>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428350" y="3628410"/>
            <a:ext cx="1488099" cy="584775"/>
          </a:xfrm>
          <a:prstGeom prst="rect">
            <a:avLst/>
          </a:prstGeom>
          <a:noFill/>
        </p:spPr>
        <p:txBody>
          <a:bodyPr wrap="square" rtlCol="0">
            <a:spAutoFit/>
          </a:bodyPr>
          <a:lstStyle/>
          <a:p>
            <a:r>
              <a:rPr lang="en-CA" sz="1400" dirty="0" smtClean="0"/>
              <a:t>No peeking back up the notes</a:t>
            </a:r>
            <a:r>
              <a:rPr lang="en-CA" dirty="0" smtClean="0"/>
              <a:t>…</a:t>
            </a:r>
            <a:endParaRPr lang="en-CA" dirty="0"/>
          </a:p>
        </p:txBody>
      </p:sp>
    </p:spTree>
    <p:extLst>
      <p:ext uri="{BB962C8B-B14F-4D97-AF65-F5344CB8AC3E}">
        <p14:creationId xmlns:p14="http://schemas.microsoft.com/office/powerpoint/2010/main" val="2236518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Ecology</a:t>
            </a:r>
          </a:p>
        </p:txBody>
      </p:sp>
      <p:sp>
        <p:nvSpPr>
          <p:cNvPr id="3" name="Content Placeholder 2"/>
          <p:cNvSpPr>
            <a:spLocks noGrp="1"/>
          </p:cNvSpPr>
          <p:nvPr>
            <p:ph idx="1"/>
          </p:nvPr>
        </p:nvSpPr>
        <p:spPr/>
        <p:txBody>
          <a:bodyPr>
            <a:normAutofit lnSpcReduction="10000"/>
          </a:bodyPr>
          <a:lstStyle/>
          <a:p>
            <a:r>
              <a:rPr lang="en-CA" dirty="0" smtClean="0"/>
              <a:t>study </a:t>
            </a:r>
            <a:r>
              <a:rPr lang="en-CA" dirty="0"/>
              <a:t>of interactions of living (biotic) organisms with one another and with their nonliving (abiotic) environment of matter and energy</a:t>
            </a:r>
          </a:p>
          <a:p>
            <a:endParaRPr lang="en-CA" dirty="0"/>
          </a:p>
          <a:p>
            <a:r>
              <a:rPr lang="en-CA" dirty="0"/>
              <a:t>Levels of organization: </a:t>
            </a:r>
          </a:p>
          <a:p>
            <a:pPr marL="400050" lvl="1" indent="0">
              <a:buNone/>
            </a:pPr>
            <a:r>
              <a:rPr lang="en-CA" dirty="0"/>
              <a:t>biome – the collection of ecosystem environments</a:t>
            </a:r>
          </a:p>
          <a:p>
            <a:pPr marL="400050" lvl="1" indent="0">
              <a:buNone/>
            </a:pPr>
            <a:r>
              <a:rPr lang="en-CA" dirty="0"/>
              <a:t>ecosystem – grasslands, wetlands (multiple communities)</a:t>
            </a:r>
          </a:p>
          <a:p>
            <a:pPr marL="400050" lvl="1" indent="0">
              <a:buNone/>
            </a:pPr>
            <a:r>
              <a:rPr lang="en-CA" dirty="0"/>
              <a:t>community – alpine meadow (multiple species)</a:t>
            </a:r>
          </a:p>
          <a:p>
            <a:pPr marL="400050" lvl="1" indent="0">
              <a:buNone/>
            </a:pPr>
            <a:r>
              <a:rPr lang="en-CA" dirty="0"/>
              <a:t>population – group of individuals of the same species</a:t>
            </a:r>
          </a:p>
          <a:p>
            <a:pPr marL="400050" lvl="1" indent="0">
              <a:buNone/>
            </a:pPr>
            <a:r>
              <a:rPr lang="en-CA" dirty="0"/>
              <a:t>organism – a single member of a species</a:t>
            </a:r>
          </a:p>
          <a:p>
            <a:endParaRPr lang="en-CA" dirty="0"/>
          </a:p>
        </p:txBody>
      </p:sp>
      <p:sp>
        <p:nvSpPr>
          <p:cNvPr id="4" name="Date Placeholder 3"/>
          <p:cNvSpPr>
            <a:spLocks noGrp="1"/>
          </p:cNvSpPr>
          <p:nvPr>
            <p:ph type="dt" sz="half" idx="10"/>
          </p:nvPr>
        </p:nvSpPr>
        <p:spPr/>
        <p:txBody>
          <a:bodyPr/>
          <a:lstStyle/>
          <a:p>
            <a:fld id="{546F1A5F-B651-4065-873F-9A705C89AED4}"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12</a:t>
            </a:fld>
            <a:endParaRPr lang="en-CA"/>
          </a:p>
        </p:txBody>
      </p:sp>
      <p:sp>
        <p:nvSpPr>
          <p:cNvPr id="7" name="Line 5"/>
          <p:cNvSpPr>
            <a:spLocks noChangeShapeType="1"/>
          </p:cNvSpPr>
          <p:nvPr/>
        </p:nvSpPr>
        <p:spPr bwMode="auto">
          <a:xfrm flipH="1" flipV="1">
            <a:off x="755576" y="3861048"/>
            <a:ext cx="0" cy="187220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8" name="TextBox 7"/>
          <p:cNvSpPr txBox="1"/>
          <p:nvPr/>
        </p:nvSpPr>
        <p:spPr>
          <a:xfrm rot="16200000">
            <a:off x="-499359" y="4715830"/>
            <a:ext cx="1871090" cy="307777"/>
          </a:xfrm>
          <a:prstGeom prst="rect">
            <a:avLst/>
          </a:prstGeom>
          <a:noFill/>
        </p:spPr>
        <p:txBody>
          <a:bodyPr wrap="none" rtlCol="0">
            <a:spAutoFit/>
          </a:bodyPr>
          <a:lstStyle/>
          <a:p>
            <a:r>
              <a:rPr lang="en-CA" sz="1400" dirty="0" smtClean="0"/>
              <a:t>Increasing organization</a:t>
            </a:r>
            <a:endParaRPr lang="en-CA" sz="1400" dirty="0"/>
          </a:p>
        </p:txBody>
      </p:sp>
    </p:spTree>
    <p:extLst>
      <p:ext uri="{BB962C8B-B14F-4D97-AF65-F5344CB8AC3E}">
        <p14:creationId xmlns:p14="http://schemas.microsoft.com/office/powerpoint/2010/main" val="1990555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Biodiversity</a:t>
            </a:r>
            <a:endParaRPr lang="en-CA" dirty="0"/>
          </a:p>
        </p:txBody>
      </p:sp>
      <p:sp>
        <p:nvSpPr>
          <p:cNvPr id="3" name="Content Placeholder 2"/>
          <p:cNvSpPr>
            <a:spLocks noGrp="1"/>
          </p:cNvSpPr>
          <p:nvPr>
            <p:ph idx="1"/>
          </p:nvPr>
        </p:nvSpPr>
        <p:spPr>
          <a:xfrm>
            <a:off x="457200" y="1600200"/>
            <a:ext cx="5338936" cy="4525963"/>
          </a:xfrm>
        </p:spPr>
        <p:txBody>
          <a:bodyPr>
            <a:normAutofit fontScale="85000" lnSpcReduction="20000"/>
          </a:bodyPr>
          <a:lstStyle/>
          <a:p>
            <a:pPr marL="0" indent="0">
              <a:buNone/>
            </a:pPr>
            <a:r>
              <a:rPr lang="en-CA" b="1" dirty="0"/>
              <a:t>3 classifications of biodiversity</a:t>
            </a:r>
            <a:r>
              <a:rPr lang="en-CA" dirty="0"/>
              <a:t>:</a:t>
            </a:r>
          </a:p>
          <a:p>
            <a:r>
              <a:rPr lang="en-CA" b="1" dirty="0"/>
              <a:t> species biodiversity</a:t>
            </a:r>
          </a:p>
          <a:p>
            <a:pPr lvl="1"/>
            <a:r>
              <a:rPr lang="en-CA" dirty="0" smtClean="0"/>
              <a:t>the </a:t>
            </a:r>
            <a:r>
              <a:rPr lang="en-CA" dirty="0"/>
              <a:t>number of different species and their relative abundance</a:t>
            </a:r>
          </a:p>
          <a:p>
            <a:endParaRPr lang="en-CA" dirty="0"/>
          </a:p>
          <a:p>
            <a:r>
              <a:rPr lang="en-CA" b="1" dirty="0"/>
              <a:t>ecological diversity</a:t>
            </a:r>
          </a:p>
          <a:p>
            <a:pPr lvl="1"/>
            <a:r>
              <a:rPr lang="en-CA" dirty="0" smtClean="0"/>
              <a:t>the </a:t>
            </a:r>
            <a:r>
              <a:rPr lang="en-CA" dirty="0"/>
              <a:t>variety of biological </a:t>
            </a:r>
            <a:r>
              <a:rPr lang="en-CA" i="1" dirty="0"/>
              <a:t>communities</a:t>
            </a:r>
            <a:r>
              <a:rPr lang="en-CA" dirty="0"/>
              <a:t> that interact with one another and with their non-living environments</a:t>
            </a:r>
          </a:p>
          <a:p>
            <a:endParaRPr lang="en-CA" b="1" dirty="0"/>
          </a:p>
          <a:p>
            <a:r>
              <a:rPr lang="en-CA" b="1" dirty="0"/>
              <a:t>human cultural</a:t>
            </a:r>
          </a:p>
          <a:p>
            <a:pPr lvl="1"/>
            <a:r>
              <a:rPr lang="en-CA" dirty="0" smtClean="0"/>
              <a:t>variety </a:t>
            </a:r>
            <a:r>
              <a:rPr lang="en-CA" dirty="0"/>
              <a:t>of human cultures that represent our adaptability in the face of changing conditions</a:t>
            </a:r>
          </a:p>
          <a:p>
            <a:pPr marL="0" indent="0">
              <a:buNone/>
            </a:pPr>
            <a:endParaRPr lang="en-CA" dirty="0"/>
          </a:p>
        </p:txBody>
      </p:sp>
      <p:sp>
        <p:nvSpPr>
          <p:cNvPr id="4" name="Date Placeholder 3"/>
          <p:cNvSpPr>
            <a:spLocks noGrp="1"/>
          </p:cNvSpPr>
          <p:nvPr>
            <p:ph type="dt" sz="half" idx="10"/>
          </p:nvPr>
        </p:nvSpPr>
        <p:spPr/>
        <p:txBody>
          <a:bodyPr/>
          <a:lstStyle/>
          <a:p>
            <a:fld id="{670EDFEE-165C-4E2E-9AEE-57B6CC054ACF}"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13</a:t>
            </a:fld>
            <a:endParaRPr lang="en-CA"/>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9328" y="4581128"/>
            <a:ext cx="1940294" cy="125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3501008"/>
            <a:ext cx="2086385" cy="123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805" y="2538259"/>
            <a:ext cx="1773448" cy="12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3689" y="1484784"/>
            <a:ext cx="1970078" cy="1200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78942" y="5805264"/>
            <a:ext cx="3817594" cy="523220"/>
          </a:xfrm>
          <a:prstGeom prst="rect">
            <a:avLst/>
          </a:prstGeom>
          <a:noFill/>
        </p:spPr>
        <p:txBody>
          <a:bodyPr wrap="square" rtlCol="0">
            <a:spAutoFit/>
          </a:bodyPr>
          <a:lstStyle/>
          <a:p>
            <a:r>
              <a:rPr lang="en-CA" sz="1400" dirty="0" smtClean="0"/>
              <a:t>In North America, 4 species in </a:t>
            </a:r>
            <a:r>
              <a:rPr lang="en-CA" sz="1400" dirty="0"/>
              <a:t>g</a:t>
            </a:r>
            <a:r>
              <a:rPr lang="en-CA" sz="1400" dirty="0" smtClean="0"/>
              <a:t>enus “</a:t>
            </a:r>
            <a:r>
              <a:rPr lang="en-CA" sz="1400" dirty="0" err="1"/>
              <a:t>u</a:t>
            </a:r>
            <a:r>
              <a:rPr lang="en-CA" sz="1400" dirty="0" err="1" smtClean="0"/>
              <a:t>rsus</a:t>
            </a:r>
            <a:r>
              <a:rPr lang="en-CA" sz="1400" dirty="0" smtClean="0"/>
              <a:t>” is enough diversity? Does science tell us?</a:t>
            </a:r>
            <a:endParaRPr lang="en-CA" sz="1400" dirty="0"/>
          </a:p>
        </p:txBody>
      </p:sp>
    </p:spTree>
    <p:extLst>
      <p:ext uri="{BB962C8B-B14F-4D97-AF65-F5344CB8AC3E}">
        <p14:creationId xmlns:p14="http://schemas.microsoft.com/office/powerpoint/2010/main" val="700357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Components and Structure of Ecosystems</a:t>
            </a:r>
          </a:p>
        </p:txBody>
      </p:sp>
      <p:sp>
        <p:nvSpPr>
          <p:cNvPr id="3" name="Content Placeholder 2"/>
          <p:cNvSpPr>
            <a:spLocks noGrp="1"/>
          </p:cNvSpPr>
          <p:nvPr>
            <p:ph idx="1"/>
          </p:nvPr>
        </p:nvSpPr>
        <p:spPr>
          <a:xfrm>
            <a:off x="457200" y="1600200"/>
            <a:ext cx="5122912" cy="4525963"/>
          </a:xfrm>
        </p:spPr>
        <p:txBody>
          <a:bodyPr>
            <a:normAutofit lnSpcReduction="10000"/>
          </a:bodyPr>
          <a:lstStyle/>
          <a:p>
            <a:r>
              <a:rPr lang="en-CA" dirty="0"/>
              <a:t>Interspecific competition</a:t>
            </a:r>
          </a:p>
          <a:p>
            <a:r>
              <a:rPr lang="en-CA" dirty="0"/>
              <a:t>Competitive exclusion principle</a:t>
            </a:r>
          </a:p>
          <a:p>
            <a:r>
              <a:rPr lang="en-CA" dirty="0"/>
              <a:t>Law of </a:t>
            </a:r>
            <a:r>
              <a:rPr lang="en-CA" dirty="0" smtClean="0"/>
              <a:t>tolerance (e.g., temp.)</a:t>
            </a:r>
            <a:endParaRPr lang="en-CA" dirty="0"/>
          </a:p>
          <a:p>
            <a:r>
              <a:rPr lang="en-CA" dirty="0" smtClean="0"/>
              <a:t>Limiting </a:t>
            </a:r>
            <a:r>
              <a:rPr lang="en-CA" dirty="0"/>
              <a:t>factor </a:t>
            </a:r>
            <a:r>
              <a:rPr lang="en-CA" dirty="0" smtClean="0"/>
              <a:t>principle (e.g., food)</a:t>
            </a:r>
          </a:p>
          <a:p>
            <a:r>
              <a:rPr lang="en-CA" dirty="0"/>
              <a:t>Threshold </a:t>
            </a:r>
            <a:r>
              <a:rPr lang="en-CA" dirty="0" smtClean="0"/>
              <a:t>effect (re: </a:t>
            </a:r>
            <a:r>
              <a:rPr lang="en-CA" dirty="0" err="1" smtClean="0"/>
              <a:t>sepcies</a:t>
            </a:r>
            <a:r>
              <a:rPr lang="en-CA" dirty="0" smtClean="0"/>
              <a:t> extinction)</a:t>
            </a:r>
            <a:endParaRPr lang="en-CA" dirty="0"/>
          </a:p>
          <a:p>
            <a:r>
              <a:rPr lang="en-CA" dirty="0" smtClean="0"/>
              <a:t>Indicator </a:t>
            </a:r>
            <a:r>
              <a:rPr lang="en-CA" dirty="0"/>
              <a:t>species </a:t>
            </a:r>
            <a:r>
              <a:rPr lang="en-CA" dirty="0" smtClean="0"/>
              <a:t>(e.g., lichens sensitive to heavy metals) and </a:t>
            </a:r>
            <a:r>
              <a:rPr lang="en-CA" dirty="0"/>
              <a:t>keystone </a:t>
            </a:r>
            <a:r>
              <a:rPr lang="en-CA" dirty="0" smtClean="0"/>
              <a:t>species (e.g., beaver)</a:t>
            </a:r>
            <a:endParaRPr lang="en-CA" dirty="0"/>
          </a:p>
        </p:txBody>
      </p:sp>
      <p:sp>
        <p:nvSpPr>
          <p:cNvPr id="4" name="Date Placeholder 3"/>
          <p:cNvSpPr>
            <a:spLocks noGrp="1"/>
          </p:cNvSpPr>
          <p:nvPr>
            <p:ph type="dt" sz="half" idx="10"/>
          </p:nvPr>
        </p:nvSpPr>
        <p:spPr/>
        <p:txBody>
          <a:bodyPr/>
          <a:lstStyle/>
          <a:p>
            <a:fld id="{C465B32A-5CB4-440B-9E9F-CC2C7F11F7E2}"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14</a:t>
            </a:fld>
            <a:endParaRPr lang="en-CA"/>
          </a:p>
        </p:txBody>
      </p:sp>
      <p:pic>
        <p:nvPicPr>
          <p:cNvPr id="4098"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3513" y="1844824"/>
            <a:ext cx="2784310" cy="2088232"/>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27526" y="4019426"/>
            <a:ext cx="3108970" cy="738664"/>
          </a:xfrm>
          <a:prstGeom prst="rect">
            <a:avLst/>
          </a:prstGeom>
          <a:noFill/>
        </p:spPr>
        <p:txBody>
          <a:bodyPr wrap="square" rtlCol="0">
            <a:spAutoFit/>
          </a:bodyPr>
          <a:lstStyle/>
          <a:p>
            <a:r>
              <a:rPr lang="en-CA" sz="1400" dirty="0" smtClean="0"/>
              <a:t>Deer on campus: Humans cause the </a:t>
            </a:r>
            <a:r>
              <a:rPr lang="en-CA" sz="1400" i="1" dirty="0" smtClean="0"/>
              <a:t>competitive exclusion principle </a:t>
            </a:r>
            <a:r>
              <a:rPr lang="en-CA" sz="1400" dirty="0" smtClean="0"/>
              <a:t>to take effect more than any other species</a:t>
            </a:r>
            <a:endParaRPr lang="en-CA" sz="1400" dirty="0"/>
          </a:p>
        </p:txBody>
      </p:sp>
    </p:spTree>
    <p:extLst>
      <p:ext uri="{BB962C8B-B14F-4D97-AF65-F5344CB8AC3E}">
        <p14:creationId xmlns:p14="http://schemas.microsoft.com/office/powerpoint/2010/main" val="724955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Limiting Factors</a:t>
            </a:r>
            <a:endParaRPr lang="en-CA" dirty="0"/>
          </a:p>
        </p:txBody>
      </p:sp>
      <p:sp>
        <p:nvSpPr>
          <p:cNvPr id="3" name="Content Placeholder 2"/>
          <p:cNvSpPr>
            <a:spLocks noGrp="1"/>
          </p:cNvSpPr>
          <p:nvPr>
            <p:ph idx="1"/>
          </p:nvPr>
        </p:nvSpPr>
        <p:spPr>
          <a:xfrm>
            <a:off x="457200" y="1340768"/>
            <a:ext cx="8229600" cy="4525963"/>
          </a:xfrm>
        </p:spPr>
        <p:txBody>
          <a:bodyPr/>
          <a:lstStyle/>
          <a:p>
            <a:r>
              <a:rPr lang="en-CA" dirty="0" smtClean="0"/>
              <a:t>Temperature and precipitation</a:t>
            </a:r>
            <a:endParaRPr lang="en-CA" dirty="0"/>
          </a:p>
        </p:txBody>
      </p:sp>
      <p:sp>
        <p:nvSpPr>
          <p:cNvPr id="4" name="Date Placeholder 3"/>
          <p:cNvSpPr>
            <a:spLocks noGrp="1"/>
          </p:cNvSpPr>
          <p:nvPr>
            <p:ph type="dt" sz="half" idx="10"/>
          </p:nvPr>
        </p:nvSpPr>
        <p:spPr/>
        <p:txBody>
          <a:bodyPr/>
          <a:lstStyle/>
          <a:p>
            <a:fld id="{4C2D14D1-E4D7-49CA-B0F4-A52E6D404473}"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15</a:t>
            </a:fld>
            <a:endParaRPr lang="en-CA"/>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72816"/>
            <a:ext cx="883920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13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fld id="{B0118A72-C20F-4011-A69D-FACB4DE45DB7}"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16</a:t>
            </a:fld>
            <a:endParaRPr lang="en-CA"/>
          </a:p>
        </p:txBody>
      </p:sp>
      <p:pic>
        <p:nvPicPr>
          <p:cNvPr id="7" name="Picture 4" descr="Photo 3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572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Figure 3_1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
            <a:ext cx="39973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hoto 3_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815" y="3661815"/>
            <a:ext cx="35814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4970512" y="4631323"/>
            <a:ext cx="3849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spcBef>
                <a:spcPct val="50000"/>
              </a:spcBef>
            </a:pPr>
            <a:r>
              <a:rPr lang="en-US" altLang="en-US" sz="1600" b="1" dirty="0">
                <a:latin typeface="+mn-lt"/>
              </a:rPr>
              <a:t>Keystone </a:t>
            </a:r>
            <a:r>
              <a:rPr lang="en-US" altLang="en-US" sz="1600" b="1" dirty="0" smtClean="0">
                <a:latin typeface="+mn-lt"/>
              </a:rPr>
              <a:t>species</a:t>
            </a:r>
            <a:r>
              <a:rPr lang="en-US" altLang="en-US" sz="1600" dirty="0" smtClean="0">
                <a:latin typeface="+mn-lt"/>
              </a:rPr>
              <a:t>: otters prevent sea urchins from  destroying kelp roots</a:t>
            </a:r>
            <a:endParaRPr lang="en-US" altLang="en-US" sz="1600" b="1" dirty="0">
              <a:latin typeface="+mn-lt"/>
            </a:endParaRPr>
          </a:p>
        </p:txBody>
      </p:sp>
      <p:sp>
        <p:nvSpPr>
          <p:cNvPr id="11" name="Text Box 10"/>
          <p:cNvSpPr txBox="1">
            <a:spLocks noChangeArrowheads="1"/>
          </p:cNvSpPr>
          <p:nvPr/>
        </p:nvSpPr>
        <p:spPr bwMode="auto">
          <a:xfrm>
            <a:off x="3945627" y="5604173"/>
            <a:ext cx="27524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spcBef>
                <a:spcPct val="50000"/>
              </a:spcBef>
            </a:pPr>
            <a:r>
              <a:rPr lang="en-US" altLang="en-US" sz="1600" b="1" dirty="0">
                <a:latin typeface="+mn-lt"/>
              </a:rPr>
              <a:t>Medicinal </a:t>
            </a:r>
            <a:r>
              <a:rPr lang="en-US" altLang="en-US" sz="1600" b="1" dirty="0" smtClean="0">
                <a:latin typeface="+mn-lt"/>
              </a:rPr>
              <a:t>species</a:t>
            </a:r>
            <a:r>
              <a:rPr lang="en-US" altLang="en-US" sz="1600" dirty="0" smtClean="0">
                <a:latin typeface="+mn-lt"/>
              </a:rPr>
              <a:t>: pacific yew bark for cancer treatment </a:t>
            </a:r>
            <a:endParaRPr lang="en-US" altLang="en-US" sz="1600" b="1" dirty="0">
              <a:latin typeface="+mn-lt"/>
            </a:endParaRPr>
          </a:p>
        </p:txBody>
      </p:sp>
      <p:sp>
        <p:nvSpPr>
          <p:cNvPr id="12" name="Text Box 7"/>
          <p:cNvSpPr txBox="1">
            <a:spLocks noChangeArrowheads="1"/>
          </p:cNvSpPr>
          <p:nvPr/>
        </p:nvSpPr>
        <p:spPr bwMode="auto">
          <a:xfrm>
            <a:off x="287524" y="3397816"/>
            <a:ext cx="36748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Times New Roman" pitchFamily="18" charset="0"/>
              </a:defRPr>
            </a:lvl1pPr>
            <a:lvl2pPr marL="742950" indent="-285750">
              <a:defRPr sz="1200">
                <a:solidFill>
                  <a:schemeClr val="tx1"/>
                </a:solidFill>
                <a:latin typeface="Times New Roman" pitchFamily="18" charset="0"/>
              </a:defRPr>
            </a:lvl2pPr>
            <a:lvl3pPr marL="1143000" indent="-228600">
              <a:defRPr sz="1200">
                <a:solidFill>
                  <a:schemeClr val="tx1"/>
                </a:solidFill>
                <a:latin typeface="Times New Roman" pitchFamily="18" charset="0"/>
              </a:defRPr>
            </a:lvl3pPr>
            <a:lvl4pPr marL="1600200" indent="-228600">
              <a:defRPr sz="1200">
                <a:solidFill>
                  <a:schemeClr val="tx1"/>
                </a:solidFill>
                <a:latin typeface="Times New Roman" pitchFamily="18" charset="0"/>
              </a:defRPr>
            </a:lvl4pPr>
            <a:lvl5pPr marL="2057400" indent="-22860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a:spcBef>
                <a:spcPct val="50000"/>
              </a:spcBef>
            </a:pPr>
            <a:r>
              <a:rPr lang="en-US" altLang="en-US" sz="1600" b="1" dirty="0">
                <a:latin typeface="+mn-lt"/>
              </a:rPr>
              <a:t>Exotic </a:t>
            </a:r>
            <a:r>
              <a:rPr lang="en-US" altLang="en-US" sz="1600" b="1" dirty="0" smtClean="0">
                <a:latin typeface="+mn-lt"/>
              </a:rPr>
              <a:t>species: </a:t>
            </a:r>
            <a:r>
              <a:rPr lang="en-US" altLang="en-US" sz="1600" dirty="0" smtClean="0">
                <a:latin typeface="+mn-lt"/>
              </a:rPr>
              <a:t>zebra muscles on crayfish</a:t>
            </a:r>
            <a:endParaRPr lang="en-US" altLang="en-US" sz="1600" dirty="0">
              <a:latin typeface="+mn-lt"/>
            </a:endParaRPr>
          </a:p>
        </p:txBody>
      </p:sp>
    </p:spTree>
    <p:extLst>
      <p:ext uri="{BB962C8B-B14F-4D97-AF65-F5344CB8AC3E}">
        <p14:creationId xmlns:p14="http://schemas.microsoft.com/office/powerpoint/2010/main" val="2424595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340768"/>
            <a:ext cx="6299381"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CA" dirty="0" smtClean="0"/>
              <a:t>Ecosystems</a:t>
            </a:r>
            <a:endParaRPr lang="en-CA" dirty="0"/>
          </a:p>
        </p:txBody>
      </p:sp>
      <p:sp>
        <p:nvSpPr>
          <p:cNvPr id="3" name="Content Placeholder 2"/>
          <p:cNvSpPr>
            <a:spLocks noGrp="1"/>
          </p:cNvSpPr>
          <p:nvPr>
            <p:ph idx="1"/>
          </p:nvPr>
        </p:nvSpPr>
        <p:spPr>
          <a:xfrm>
            <a:off x="251520" y="1600201"/>
            <a:ext cx="2592288" cy="2692896"/>
          </a:xfrm>
        </p:spPr>
        <p:txBody>
          <a:bodyPr>
            <a:normAutofit fontScale="85000" lnSpcReduction="10000"/>
          </a:bodyPr>
          <a:lstStyle/>
          <a:p>
            <a:r>
              <a:rPr lang="en-CA" dirty="0" smtClean="0"/>
              <a:t>Though much energy is available from the sun</a:t>
            </a:r>
          </a:p>
          <a:p>
            <a:r>
              <a:rPr lang="en-CA" dirty="0" smtClean="0"/>
              <a:t>Energy is lost at each successive trophic level</a:t>
            </a:r>
            <a:endParaRPr lang="en-CA" dirty="0"/>
          </a:p>
        </p:txBody>
      </p:sp>
      <p:sp>
        <p:nvSpPr>
          <p:cNvPr id="4" name="Date Placeholder 3"/>
          <p:cNvSpPr>
            <a:spLocks noGrp="1"/>
          </p:cNvSpPr>
          <p:nvPr>
            <p:ph type="dt" sz="half" idx="10"/>
          </p:nvPr>
        </p:nvSpPr>
        <p:spPr/>
        <p:txBody>
          <a:bodyPr/>
          <a:lstStyle/>
          <a:p>
            <a:fld id="{B352FD92-D5D8-45EF-A9C1-6B29B30FC499}"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17</a:t>
            </a:fld>
            <a:endParaRPr lang="en-CA"/>
          </a:p>
        </p:txBody>
      </p:sp>
    </p:spTree>
    <p:extLst>
      <p:ext uri="{BB962C8B-B14F-4D97-AF65-F5344CB8AC3E}">
        <p14:creationId xmlns:p14="http://schemas.microsoft.com/office/powerpoint/2010/main" val="2553256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Energy Flows in Ecosystems</a:t>
            </a:r>
            <a:endParaRPr lang="en-CA" dirty="0"/>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fld id="{C0F11098-8FC9-4EBE-B438-1CC992502706}"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18</a:t>
            </a:fld>
            <a:endParaRPr lang="en-CA"/>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40768"/>
            <a:ext cx="6718448" cy="443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382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Matter Cycling in Ecosystems</a:t>
            </a:r>
          </a:p>
        </p:txBody>
      </p:sp>
      <p:sp>
        <p:nvSpPr>
          <p:cNvPr id="4" name="Date Placeholder 3"/>
          <p:cNvSpPr>
            <a:spLocks noGrp="1"/>
          </p:cNvSpPr>
          <p:nvPr>
            <p:ph type="dt" sz="half" idx="10"/>
          </p:nvPr>
        </p:nvSpPr>
        <p:spPr/>
        <p:txBody>
          <a:bodyPr/>
          <a:lstStyle/>
          <a:p>
            <a:fld id="{CF93FE39-40FF-45D0-BB2E-B51625CF59C9}"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19</a:t>
            </a:fld>
            <a:endParaRPr lang="en-CA"/>
          </a:p>
        </p:txBody>
      </p:sp>
      <p:sp>
        <p:nvSpPr>
          <p:cNvPr id="7" name="Rectangle 3"/>
          <p:cNvSpPr>
            <a:spLocks noGrp="1" noChangeArrowheads="1"/>
          </p:cNvSpPr>
          <p:nvPr>
            <p:ph idx="1"/>
          </p:nvPr>
        </p:nvSpPr>
        <p:spPr>
          <a:xfrm>
            <a:off x="381000" y="1447800"/>
            <a:ext cx="8763000" cy="4476750"/>
          </a:xfrm>
        </p:spPr>
        <p:txBody>
          <a:bodyPr>
            <a:normAutofit lnSpcReduction="10000"/>
          </a:bodyPr>
          <a:lstStyle/>
          <a:p>
            <a:pPr>
              <a:lnSpc>
                <a:spcPct val="90000"/>
              </a:lnSpc>
            </a:pPr>
            <a:r>
              <a:rPr lang="en-US" altLang="en-US" sz="2400" b="1" dirty="0" smtClean="0"/>
              <a:t>Nutrient cycles</a:t>
            </a:r>
          </a:p>
          <a:p>
            <a:pPr>
              <a:lnSpc>
                <a:spcPct val="90000"/>
              </a:lnSpc>
              <a:buFont typeface="Monotype Sorts" pitchFamily="2" charset="2"/>
              <a:buNone/>
            </a:pPr>
            <a:r>
              <a:rPr lang="en-US" altLang="en-US" sz="2400" dirty="0" smtClean="0"/>
              <a:t>	- biogeochemical cycles; the means by which nutrient elements and their compounds cycle continuously through the atmosphere, hydrosphere, lithosphere, and biosphere</a:t>
            </a:r>
          </a:p>
          <a:p>
            <a:pPr>
              <a:lnSpc>
                <a:spcPct val="90000"/>
              </a:lnSpc>
              <a:buFont typeface="Monotype Sorts" pitchFamily="2" charset="2"/>
              <a:buNone/>
            </a:pPr>
            <a:endParaRPr lang="en-US" altLang="en-US" sz="2400" dirty="0" smtClean="0"/>
          </a:p>
          <a:p>
            <a:pPr>
              <a:lnSpc>
                <a:spcPct val="90000"/>
              </a:lnSpc>
            </a:pPr>
            <a:r>
              <a:rPr lang="en-US" altLang="en-US" sz="2400" b="1" dirty="0" smtClean="0"/>
              <a:t>5 main nutrient cycles (driven by solar energy and gravity)</a:t>
            </a:r>
          </a:p>
          <a:p>
            <a:pPr lvl="1">
              <a:lnSpc>
                <a:spcPct val="90000"/>
              </a:lnSpc>
            </a:pPr>
            <a:r>
              <a:rPr lang="en-US" altLang="en-US" sz="2400" dirty="0" smtClean="0"/>
              <a:t>carbon cycle</a:t>
            </a:r>
          </a:p>
          <a:p>
            <a:pPr lvl="1">
              <a:lnSpc>
                <a:spcPct val="90000"/>
              </a:lnSpc>
            </a:pPr>
            <a:r>
              <a:rPr lang="en-US" altLang="en-US" sz="2400" dirty="0" smtClean="0"/>
              <a:t>nitrogen cycle</a:t>
            </a:r>
          </a:p>
          <a:p>
            <a:pPr lvl="1">
              <a:lnSpc>
                <a:spcPct val="90000"/>
              </a:lnSpc>
            </a:pPr>
            <a:r>
              <a:rPr lang="en-US" altLang="en-US" sz="2400" dirty="0" smtClean="0"/>
              <a:t>phosphorous cycle</a:t>
            </a:r>
          </a:p>
          <a:p>
            <a:pPr lvl="1">
              <a:lnSpc>
                <a:spcPct val="90000"/>
              </a:lnSpc>
            </a:pPr>
            <a:r>
              <a:rPr lang="en-US" altLang="en-US" sz="2400" dirty="0" smtClean="0"/>
              <a:t>hydrologic cycle</a:t>
            </a:r>
          </a:p>
          <a:p>
            <a:pPr lvl="1">
              <a:lnSpc>
                <a:spcPct val="90000"/>
              </a:lnSpc>
            </a:pPr>
            <a:r>
              <a:rPr lang="en-US" altLang="en-US" sz="2400" dirty="0" smtClean="0"/>
              <a:t>oxygen cycle</a:t>
            </a:r>
          </a:p>
          <a:p>
            <a:pPr marL="457200" lvl="1" indent="0">
              <a:lnSpc>
                <a:spcPct val="90000"/>
              </a:lnSpc>
              <a:buNone/>
            </a:pPr>
            <a:r>
              <a:rPr lang="en-US" altLang="en-US" dirty="0" smtClean="0"/>
              <a:t>(think about how humans impact/interrupt each cycle)</a:t>
            </a:r>
            <a:endParaRPr lang="en-US" altLang="en-US" sz="2400" dirty="0" smtClean="0"/>
          </a:p>
        </p:txBody>
      </p:sp>
    </p:spTree>
    <p:extLst>
      <p:ext uri="{BB962C8B-B14F-4D97-AF65-F5344CB8AC3E}">
        <p14:creationId xmlns:p14="http://schemas.microsoft.com/office/powerpoint/2010/main" val="104422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a:xfrm>
            <a:off x="1043608" y="1600200"/>
            <a:ext cx="4464496" cy="2413132"/>
          </a:xfrm>
        </p:spPr>
        <p:txBody>
          <a:bodyPr>
            <a:normAutofit fontScale="92500" lnSpcReduction="20000"/>
          </a:bodyPr>
          <a:lstStyle/>
          <a:p>
            <a:r>
              <a:rPr lang="en-CA" dirty="0" smtClean="0"/>
              <a:t>Nature’s building blocks</a:t>
            </a:r>
          </a:p>
          <a:p>
            <a:r>
              <a:rPr lang="en-CA" dirty="0" smtClean="0"/>
              <a:t>Ecosystems</a:t>
            </a:r>
          </a:p>
          <a:p>
            <a:r>
              <a:rPr lang="en-CA" dirty="0" smtClean="0"/>
              <a:t>Human impacts</a:t>
            </a:r>
          </a:p>
          <a:p>
            <a:r>
              <a:rPr lang="en-CA" dirty="0" smtClean="0"/>
              <a:t>Human population, environment and development</a:t>
            </a:r>
          </a:p>
          <a:p>
            <a:endParaRPr lang="en-CA" dirty="0" smtClean="0"/>
          </a:p>
          <a:p>
            <a:pPr marL="0" indent="0">
              <a:buNone/>
            </a:pPr>
            <a:endParaRPr lang="en-CA" dirty="0"/>
          </a:p>
        </p:txBody>
      </p:sp>
      <p:sp>
        <p:nvSpPr>
          <p:cNvPr id="4" name="Date Placeholder 3"/>
          <p:cNvSpPr>
            <a:spLocks noGrp="1"/>
          </p:cNvSpPr>
          <p:nvPr>
            <p:ph type="dt" sz="half" idx="10"/>
          </p:nvPr>
        </p:nvSpPr>
        <p:spPr/>
        <p:txBody>
          <a:bodyPr/>
          <a:lstStyle/>
          <a:p>
            <a:fld id="{E92FFD98-FEC7-4820-B67F-D9D8C901A697}" type="datetime8">
              <a:rPr lang="en-US" smtClean="0"/>
              <a:t>10/13/2015 9:56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2</a:t>
            </a:fld>
            <a:endParaRPr lang="en-CA"/>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421243"/>
            <a:ext cx="2896716" cy="2880320"/>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349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434DE857-3C19-418A-BB55-73B07A981F05}"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20</a:t>
            </a:fld>
            <a:endParaRPr lang="en-CA"/>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6632"/>
            <a:ext cx="8229600" cy="606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050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fld id="{53B2C59B-C2F7-458B-994E-2CD1E4805F1D}"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21</a:t>
            </a:fld>
            <a:endParaRPr lang="en-CA"/>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473" y="317022"/>
            <a:ext cx="5382815" cy="589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204864"/>
            <a:ext cx="1772989" cy="86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63630" y="3086785"/>
            <a:ext cx="1892784" cy="1015663"/>
          </a:xfrm>
          <a:prstGeom prst="rect">
            <a:avLst/>
          </a:prstGeom>
          <a:noFill/>
        </p:spPr>
        <p:txBody>
          <a:bodyPr wrap="square" rtlCol="0">
            <a:spAutoFit/>
          </a:bodyPr>
          <a:lstStyle/>
          <a:p>
            <a:r>
              <a:rPr lang="en-CA" sz="1200" dirty="0" smtClean="0"/>
              <a:t>Rhizobia – bacteria are symbiotic with plants like clover and “fix” N</a:t>
            </a:r>
            <a:r>
              <a:rPr lang="en-CA" sz="1200" baseline="-25000" dirty="0" smtClean="0"/>
              <a:t>2 </a:t>
            </a:r>
            <a:r>
              <a:rPr lang="en-CA" sz="1200" dirty="0" smtClean="0"/>
              <a:t>from atmosphere into the soil to covert it to ammonia (NH</a:t>
            </a:r>
            <a:r>
              <a:rPr lang="en-CA" sz="1200" baseline="-25000" dirty="0" smtClean="0"/>
              <a:t>3</a:t>
            </a:r>
            <a:r>
              <a:rPr lang="en-CA" sz="1200" dirty="0" smtClean="0"/>
              <a:t>)</a:t>
            </a:r>
            <a:r>
              <a:rPr lang="en-CA" sz="1200" baseline="-25000" dirty="0" smtClean="0"/>
              <a:t> </a:t>
            </a:r>
            <a:endParaRPr lang="en-CA" sz="1200" baseline="-25000" dirty="0"/>
          </a:p>
        </p:txBody>
      </p:sp>
      <p:sp>
        <p:nvSpPr>
          <p:cNvPr id="8" name="TextBox 7"/>
          <p:cNvSpPr txBox="1"/>
          <p:nvPr/>
        </p:nvSpPr>
        <p:spPr>
          <a:xfrm>
            <a:off x="7020272" y="1412776"/>
            <a:ext cx="1728192" cy="1384995"/>
          </a:xfrm>
          <a:prstGeom prst="rect">
            <a:avLst/>
          </a:prstGeom>
          <a:noFill/>
        </p:spPr>
        <p:txBody>
          <a:bodyPr wrap="square" rtlCol="0">
            <a:spAutoFit/>
          </a:bodyPr>
          <a:lstStyle/>
          <a:p>
            <a:r>
              <a:rPr lang="en-CA" sz="1400" dirty="0" smtClean="0"/>
              <a:t>Nitrogen is stored in plants so when it is burned (including fossil fuels) nitrogen releases can lead to (nitric) acid rain</a:t>
            </a:r>
            <a:endParaRPr lang="en-CA" sz="1400" dirty="0"/>
          </a:p>
        </p:txBody>
      </p:sp>
      <p:sp>
        <p:nvSpPr>
          <p:cNvPr id="11" name="TextBox 10"/>
          <p:cNvSpPr txBox="1"/>
          <p:nvPr/>
        </p:nvSpPr>
        <p:spPr>
          <a:xfrm>
            <a:off x="6725675" y="4005064"/>
            <a:ext cx="2016224" cy="1600438"/>
          </a:xfrm>
          <a:prstGeom prst="rect">
            <a:avLst/>
          </a:prstGeom>
          <a:noFill/>
        </p:spPr>
        <p:txBody>
          <a:bodyPr wrap="square" rtlCol="0">
            <a:spAutoFit/>
          </a:bodyPr>
          <a:lstStyle/>
          <a:p>
            <a:r>
              <a:rPr lang="en-CA" sz="1400" dirty="0" smtClean="0"/>
              <a:t>Nitrogen in fertilizer can leach into aquatic </a:t>
            </a:r>
            <a:r>
              <a:rPr lang="en-CA" sz="1400" dirty="0"/>
              <a:t>ecosystems (see hydrologic cycle) and </a:t>
            </a:r>
            <a:r>
              <a:rPr lang="en-CA" sz="1400" dirty="0" smtClean="0"/>
              <a:t>(over)stimulate plant </a:t>
            </a:r>
            <a:r>
              <a:rPr lang="en-CA" sz="1400" dirty="0"/>
              <a:t>growth which can lead to </a:t>
            </a:r>
            <a:r>
              <a:rPr lang="en-CA" sz="1400" dirty="0">
                <a:hlinkClick r:id="rId5"/>
              </a:rPr>
              <a:t>eutrophication</a:t>
            </a:r>
            <a:r>
              <a:rPr lang="en-CA" sz="1400" dirty="0"/>
              <a:t>  </a:t>
            </a:r>
          </a:p>
        </p:txBody>
      </p:sp>
    </p:spTree>
    <p:extLst>
      <p:ext uri="{BB962C8B-B14F-4D97-AF65-F5344CB8AC3E}">
        <p14:creationId xmlns:p14="http://schemas.microsoft.com/office/powerpoint/2010/main" val="2874245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5A3E75AC-2E3C-466B-8BCC-2240B30B787B}"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22</a:t>
            </a:fld>
            <a:endParaRPr lang="en-CA"/>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07" y="188640"/>
            <a:ext cx="7772400"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2718" y="3501008"/>
            <a:ext cx="2016224" cy="1600438"/>
          </a:xfrm>
          <a:prstGeom prst="rect">
            <a:avLst/>
          </a:prstGeom>
          <a:solidFill>
            <a:schemeClr val="accent1">
              <a:alpha val="57000"/>
            </a:schemeClr>
          </a:solidFill>
        </p:spPr>
        <p:txBody>
          <a:bodyPr wrap="square" rtlCol="0">
            <a:spAutoFit/>
          </a:bodyPr>
          <a:lstStyle/>
          <a:p>
            <a:r>
              <a:rPr lang="en-CA" sz="1400" dirty="0" smtClean="0"/>
              <a:t>Phosphorus in fertilizer can leach into aquatic ecosystems (see hydrologic cycle) and (over)stimulate plant growth which can lead to </a:t>
            </a:r>
            <a:r>
              <a:rPr lang="en-CA" sz="1400" dirty="0" smtClean="0">
                <a:hlinkClick r:id="rId4"/>
              </a:rPr>
              <a:t>eutrophication</a:t>
            </a:r>
            <a:r>
              <a:rPr lang="en-CA" sz="1400" dirty="0" smtClean="0"/>
              <a:t> </a:t>
            </a:r>
            <a:endParaRPr lang="en-CA" sz="1400" dirty="0"/>
          </a:p>
        </p:txBody>
      </p:sp>
      <p:sp>
        <p:nvSpPr>
          <p:cNvPr id="9" name="TextBox 8"/>
          <p:cNvSpPr txBox="1"/>
          <p:nvPr/>
        </p:nvSpPr>
        <p:spPr>
          <a:xfrm>
            <a:off x="251520" y="476672"/>
            <a:ext cx="2232248" cy="1384995"/>
          </a:xfrm>
          <a:prstGeom prst="rect">
            <a:avLst/>
          </a:prstGeom>
          <a:solidFill>
            <a:schemeClr val="accent1">
              <a:alpha val="57000"/>
            </a:schemeClr>
          </a:solidFill>
        </p:spPr>
        <p:txBody>
          <a:bodyPr wrap="square" rtlCol="0">
            <a:spAutoFit/>
          </a:bodyPr>
          <a:lstStyle/>
          <a:p>
            <a:r>
              <a:rPr lang="en-CA" sz="1400" dirty="0" smtClean="0"/>
              <a:t>Because phosphorus is not present in the atmosphere, it is often a limiting nutrient in various ecosystems…that said it can over accumulate…</a:t>
            </a:r>
            <a:endParaRPr lang="en-CA" sz="1400" dirty="0"/>
          </a:p>
        </p:txBody>
      </p:sp>
    </p:spTree>
    <p:extLst>
      <p:ext uri="{BB962C8B-B14F-4D97-AF65-F5344CB8AC3E}">
        <p14:creationId xmlns:p14="http://schemas.microsoft.com/office/powerpoint/2010/main" val="2982740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DA1FAD21-37D0-49F8-ACCD-D1C0FD7B4AF1}"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23</a:t>
            </a:fld>
            <a:endParaRPr lang="en-CA"/>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6632"/>
            <a:ext cx="7540625" cy="612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51720" y="2564904"/>
            <a:ext cx="2232248" cy="738664"/>
          </a:xfrm>
          <a:prstGeom prst="rect">
            <a:avLst/>
          </a:prstGeom>
          <a:solidFill>
            <a:schemeClr val="accent1">
              <a:alpha val="55000"/>
            </a:schemeClr>
          </a:solidFill>
        </p:spPr>
        <p:txBody>
          <a:bodyPr wrap="square" rtlCol="0">
            <a:spAutoFit/>
          </a:bodyPr>
          <a:lstStyle/>
          <a:p>
            <a:r>
              <a:rPr lang="en-CA" sz="1400" dirty="0" smtClean="0"/>
              <a:t>Built up areas (paving) accelerate surface runoff and erosion</a:t>
            </a:r>
            <a:endParaRPr lang="en-CA" sz="1400" dirty="0"/>
          </a:p>
        </p:txBody>
      </p:sp>
    </p:spTree>
    <p:extLst>
      <p:ext uri="{BB962C8B-B14F-4D97-AF65-F5344CB8AC3E}">
        <p14:creationId xmlns:p14="http://schemas.microsoft.com/office/powerpoint/2010/main" val="2985516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0485"/>
            <a:ext cx="7349473"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CA" smtClean="0"/>
              <a:t>Marine Ecosystems</a:t>
            </a:r>
            <a:endParaRPr lang="en-CA" dirty="0"/>
          </a:p>
        </p:txBody>
      </p:sp>
      <p:sp>
        <p:nvSpPr>
          <p:cNvPr id="12" name="Content Placeholder 11"/>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6EFA6E90-5087-4A20-ADD9-ADF9A6950773}"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pPr/>
              <a:t>24</a:t>
            </a:fld>
            <a:endParaRPr lang="en-CA"/>
          </a:p>
        </p:txBody>
      </p:sp>
      <p:sp>
        <p:nvSpPr>
          <p:cNvPr id="7" name="TextBox 6"/>
          <p:cNvSpPr txBox="1"/>
          <p:nvPr/>
        </p:nvSpPr>
        <p:spPr>
          <a:xfrm>
            <a:off x="3779912" y="5548064"/>
            <a:ext cx="4032448" cy="584775"/>
          </a:xfrm>
          <a:prstGeom prst="rect">
            <a:avLst/>
          </a:prstGeom>
          <a:solidFill>
            <a:schemeClr val="accent1">
              <a:alpha val="56000"/>
            </a:schemeClr>
          </a:solidFill>
        </p:spPr>
        <p:txBody>
          <a:bodyPr wrap="square" rtlCol="0">
            <a:spAutoFit/>
          </a:bodyPr>
          <a:lstStyle/>
          <a:p>
            <a:r>
              <a:rPr lang="en-CA" sz="1600" dirty="0" smtClean="0"/>
              <a:t>Natural eutrophication is slow (good), human eutrophication is rapid (bad)</a:t>
            </a:r>
            <a:endParaRPr lang="en-CA" sz="1600" dirty="0"/>
          </a:p>
        </p:txBody>
      </p:sp>
    </p:spTree>
    <p:extLst>
      <p:ext uri="{BB962C8B-B14F-4D97-AF65-F5344CB8AC3E}">
        <p14:creationId xmlns:p14="http://schemas.microsoft.com/office/powerpoint/2010/main" val="2245405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Constancy of Change</a:t>
            </a:r>
            <a:endParaRPr lang="en-CA" dirty="0"/>
          </a:p>
        </p:txBody>
      </p:sp>
      <p:sp>
        <p:nvSpPr>
          <p:cNvPr id="3" name="Content Placeholder 2"/>
          <p:cNvSpPr>
            <a:spLocks noGrp="1"/>
          </p:cNvSpPr>
          <p:nvPr>
            <p:ph idx="1"/>
          </p:nvPr>
        </p:nvSpPr>
        <p:spPr>
          <a:xfrm>
            <a:off x="457200" y="1600200"/>
            <a:ext cx="4546848" cy="4525963"/>
          </a:xfrm>
        </p:spPr>
        <p:txBody>
          <a:bodyPr>
            <a:normAutofit fontScale="77500" lnSpcReduction="20000"/>
          </a:bodyPr>
          <a:lstStyle/>
          <a:p>
            <a:pPr marL="0" indent="0">
              <a:buNone/>
            </a:pPr>
            <a:r>
              <a:rPr lang="en-CA" dirty="0"/>
              <a:t>The only “constancy” in nature is change </a:t>
            </a:r>
            <a:r>
              <a:rPr lang="en-CA" dirty="0" smtClean="0"/>
              <a:t>- a </a:t>
            </a:r>
            <a:r>
              <a:rPr lang="en-CA" dirty="0"/>
              <a:t>“non-changing system” is likely a dead system!</a:t>
            </a:r>
          </a:p>
          <a:p>
            <a:pPr marL="0" indent="0">
              <a:buNone/>
            </a:pPr>
            <a:endParaRPr lang="en-CA" dirty="0"/>
          </a:p>
          <a:p>
            <a:pPr marL="0" indent="0">
              <a:buNone/>
            </a:pPr>
            <a:r>
              <a:rPr lang="en-CA" b="1" dirty="0"/>
              <a:t>Population dynamics</a:t>
            </a:r>
          </a:p>
          <a:p>
            <a:r>
              <a:rPr lang="en-CA" b="1" dirty="0"/>
              <a:t>biotic potential</a:t>
            </a:r>
            <a:r>
              <a:rPr lang="en-CA" dirty="0"/>
              <a:t>: the maximum rate at which a population can increase (exponential under ideal conditions)</a:t>
            </a:r>
          </a:p>
          <a:p>
            <a:pPr marL="0" indent="0">
              <a:buNone/>
            </a:pPr>
            <a:endParaRPr lang="en-CA" dirty="0"/>
          </a:p>
          <a:p>
            <a:r>
              <a:rPr lang="en-CA" b="1" dirty="0"/>
              <a:t>environmental resistance</a:t>
            </a:r>
            <a:r>
              <a:rPr lang="en-CA" dirty="0"/>
              <a:t>: limits set by the environment that prevent populations from increasing indefinitely at an exponential rate</a:t>
            </a:r>
          </a:p>
          <a:p>
            <a:endParaRPr lang="en-CA" dirty="0"/>
          </a:p>
          <a:p>
            <a:endParaRPr lang="en-CA" dirty="0"/>
          </a:p>
        </p:txBody>
      </p:sp>
      <p:sp>
        <p:nvSpPr>
          <p:cNvPr id="4" name="Date Placeholder 3"/>
          <p:cNvSpPr>
            <a:spLocks noGrp="1"/>
          </p:cNvSpPr>
          <p:nvPr>
            <p:ph type="dt" sz="half" idx="10"/>
          </p:nvPr>
        </p:nvSpPr>
        <p:spPr/>
        <p:txBody>
          <a:bodyPr/>
          <a:lstStyle/>
          <a:p>
            <a:fld id="{A1423233-2D64-4265-9DBA-6B24945BFB2E}"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25</a:t>
            </a:fld>
            <a:endParaRPr lang="en-CA"/>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340768"/>
            <a:ext cx="3322637" cy="48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902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Review</a:t>
            </a:r>
            <a:endParaRPr lang="en-CA" dirty="0"/>
          </a:p>
        </p:txBody>
      </p:sp>
      <p:sp>
        <p:nvSpPr>
          <p:cNvPr id="3" name="Content Placeholder 2"/>
          <p:cNvSpPr>
            <a:spLocks noGrp="1"/>
          </p:cNvSpPr>
          <p:nvPr>
            <p:ph idx="1"/>
          </p:nvPr>
        </p:nvSpPr>
        <p:spPr>
          <a:xfrm>
            <a:off x="467544" y="1451917"/>
            <a:ext cx="8229600" cy="680939"/>
          </a:xfrm>
        </p:spPr>
        <p:txBody>
          <a:bodyPr>
            <a:normAutofit fontScale="85000" lnSpcReduction="20000"/>
          </a:bodyPr>
          <a:lstStyle/>
          <a:p>
            <a:r>
              <a:rPr lang="en-CA" dirty="0"/>
              <a:t>Up to 90% of energy is lost when transferred from one trophic level to another e.g., from producers to primary consumers</a:t>
            </a:r>
          </a:p>
        </p:txBody>
      </p:sp>
      <p:sp>
        <p:nvSpPr>
          <p:cNvPr id="4" name="Date Placeholder 3"/>
          <p:cNvSpPr>
            <a:spLocks noGrp="1"/>
          </p:cNvSpPr>
          <p:nvPr>
            <p:ph type="dt" sz="half" idx="10"/>
          </p:nvPr>
        </p:nvSpPr>
        <p:spPr/>
        <p:txBody>
          <a:bodyPr/>
          <a:lstStyle/>
          <a:p>
            <a:fld id="{7A7BD09F-17DF-48DD-8922-2B1826D7866C}" type="datetime8">
              <a:rPr lang="en-US" smtClean="0">
                <a:solidFill>
                  <a:prstClr val="black">
                    <a:tint val="75000"/>
                  </a:prstClr>
                </a:solidFill>
              </a:rPr>
              <a:t>10/13/2015 9:56 AM</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Baxter Geog 2153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DCE187B-75CE-478B-A84C-5499E04346DF}" type="slidenum">
              <a:rPr lang="en-CA" smtClean="0">
                <a:solidFill>
                  <a:prstClr val="black">
                    <a:tint val="75000"/>
                  </a:prstClr>
                </a:solidFill>
              </a:rPr>
              <a:pPr/>
              <a:t>26</a:t>
            </a:fld>
            <a:endParaRPr lang="en-CA" dirty="0">
              <a:solidFill>
                <a:prstClr val="black">
                  <a:tint val="75000"/>
                </a:prstClr>
              </a:solidFill>
            </a:endParaRPr>
          </a:p>
        </p:txBody>
      </p:sp>
      <p:sp>
        <p:nvSpPr>
          <p:cNvPr id="7" name="Rectangle 1"/>
          <p:cNvSpPr>
            <a:spLocks noChangeArrowheads="1"/>
          </p:cNvSpPr>
          <p:nvPr/>
        </p:nvSpPr>
        <p:spPr bwMode="auto">
          <a:xfrm>
            <a:off x="1611115" y="2233895"/>
            <a:ext cx="572463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dirty="0">
                <a:solidFill>
                  <a:prstClr val="black"/>
                </a:solidFill>
                <a:latin typeface="Verdana" pitchFamily="34" charset="0"/>
                <a:ea typeface="Verdana" pitchFamily="34" charset="0"/>
                <a:cs typeface="Verdana" pitchFamily="34" charset="0"/>
              </a:rPr>
              <a:t>Text </a:t>
            </a:r>
            <a:r>
              <a:rPr lang="en-CA" dirty="0" smtClean="0">
                <a:solidFill>
                  <a:prstClr val="black"/>
                </a:solidFill>
                <a:latin typeface="Verdana" pitchFamily="34" charset="0"/>
                <a:ea typeface="Verdana" pitchFamily="34" charset="0"/>
                <a:cs typeface="Verdana" pitchFamily="34" charset="0"/>
              </a:rPr>
              <a:t>a </a:t>
            </a:r>
            <a:r>
              <a:rPr lang="en-CA" b="1" dirty="0" smtClean="0">
                <a:solidFill>
                  <a:prstClr val="black"/>
                </a:solidFill>
                <a:latin typeface="Verdana" pitchFamily="34" charset="0"/>
                <a:ea typeface="Verdana" pitchFamily="34" charset="0"/>
                <a:cs typeface="Verdana" pitchFamily="34" charset="0"/>
              </a:rPr>
              <a:t>code</a:t>
            </a:r>
            <a:r>
              <a:rPr lang="en-CA" dirty="0" smtClean="0">
                <a:solidFill>
                  <a:prstClr val="black"/>
                </a:solidFill>
                <a:latin typeface="Verdana" pitchFamily="34" charset="0"/>
                <a:ea typeface="Verdana" pitchFamily="34" charset="0"/>
                <a:cs typeface="Verdana" pitchFamily="34" charset="0"/>
              </a:rPr>
              <a:t> to </a:t>
            </a:r>
            <a:r>
              <a:rPr lang="en-CA" b="1" dirty="0" smtClean="0">
                <a:solidFill>
                  <a:prstClr val="black"/>
                </a:solidFill>
                <a:latin typeface="Verdana" pitchFamily="34" charset="0"/>
                <a:ea typeface="Verdana" pitchFamily="34" charset="0"/>
                <a:cs typeface="Verdana" pitchFamily="34" charset="0"/>
              </a:rPr>
              <a:t>37607 </a:t>
            </a:r>
            <a:r>
              <a:rPr lang="en-CA" dirty="0" smtClean="0">
                <a:solidFill>
                  <a:prstClr val="black"/>
                </a:solidFill>
                <a:latin typeface="Verdana" pitchFamily="34" charset="0"/>
                <a:ea typeface="Verdana" pitchFamily="34" charset="0"/>
                <a:cs typeface="Verdana" pitchFamily="34" charset="0"/>
              </a:rPr>
              <a:t>(text </a:t>
            </a:r>
            <a:r>
              <a:rPr lang="en-CA" b="1" dirty="0" smtClean="0">
                <a:solidFill>
                  <a:prstClr val="black"/>
                </a:solidFill>
                <a:latin typeface="Verdana" pitchFamily="34" charset="0"/>
                <a:ea typeface="Verdana" pitchFamily="34" charset="0"/>
                <a:cs typeface="Verdana" pitchFamily="34" charset="0"/>
              </a:rPr>
              <a:t>Geog2153</a:t>
            </a:r>
            <a:r>
              <a:rPr lang="en-CA" dirty="0" smtClean="0">
                <a:solidFill>
                  <a:prstClr val="black"/>
                </a:solidFill>
                <a:latin typeface="Verdana" pitchFamily="34" charset="0"/>
                <a:ea typeface="Verdana" pitchFamily="34" charset="0"/>
                <a:cs typeface="Verdana" pitchFamily="34" charset="0"/>
              </a:rPr>
              <a:t> first if your session is not yet open today)</a:t>
            </a:r>
          </a:p>
          <a:p>
            <a:endParaRPr lang="en-CA" dirty="0" smtClean="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True</a:t>
            </a: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False</a:t>
            </a:r>
            <a:endParaRPr lang="en-CA" b="1" dirty="0" smtClean="0">
              <a:solidFill>
                <a:prstClr val="black"/>
              </a:solidFill>
              <a:latin typeface="Verdana" pitchFamily="34" charset="0"/>
              <a:ea typeface="Verdana" pitchFamily="34" charset="0"/>
              <a:cs typeface="Verdana" pitchFamily="34" charset="0"/>
            </a:endParaRPr>
          </a:p>
          <a:p>
            <a:pPr marL="342900" indent="-342900">
              <a:buAutoNum type="alphaLcParenR"/>
            </a:pPr>
            <a:endParaRPr lang="en-CA" dirty="0" smtClean="0">
              <a:solidFill>
                <a:prstClr val="black"/>
              </a:solidFill>
              <a:latin typeface="Verdana" pitchFamily="34" charset="0"/>
              <a:ea typeface="Verdana" pitchFamily="34" charset="0"/>
              <a:cs typeface="Verdana" pitchFamily="34" charset="0"/>
            </a:endParaRPr>
          </a:p>
          <a:p>
            <a:r>
              <a:rPr lang="en-CA" b="1" dirty="0" smtClean="0">
                <a:solidFill>
                  <a:prstClr val="black"/>
                </a:solidFill>
                <a:latin typeface="Verdana" pitchFamily="34" charset="0"/>
                <a:ea typeface="Verdana" pitchFamily="34" charset="0"/>
                <a:cs typeface="Verdana" pitchFamily="34" charset="0"/>
              </a:rPr>
              <a:t>Or </a:t>
            </a:r>
          </a:p>
          <a:p>
            <a:endParaRPr lang="en-CA" dirty="0" smtClean="0">
              <a:solidFill>
                <a:prstClr val="black"/>
              </a:solidFill>
              <a:latin typeface="Verdana" pitchFamily="34" charset="0"/>
              <a:ea typeface="Verdana" pitchFamily="34" charset="0"/>
              <a:cs typeface="Verdana" pitchFamily="34" charset="0"/>
            </a:endParaRPr>
          </a:p>
          <a:p>
            <a:r>
              <a:rPr lang="en-CA" dirty="0" smtClean="0">
                <a:solidFill>
                  <a:prstClr val="black"/>
                </a:solidFill>
                <a:latin typeface="Verdana" pitchFamily="34" charset="0"/>
                <a:ea typeface="Verdana" pitchFamily="34" charset="0"/>
                <a:cs typeface="Verdana" pitchFamily="34" charset="0"/>
              </a:rPr>
              <a:t>Respond at </a:t>
            </a:r>
            <a:r>
              <a:rPr lang="en-CA" dirty="0" smtClean="0">
                <a:solidFill>
                  <a:prstClr val="black"/>
                </a:solidFill>
                <a:latin typeface="Verdana" pitchFamily="34" charset="0"/>
                <a:ea typeface="Verdana" pitchFamily="34" charset="0"/>
                <a:cs typeface="Verdana" pitchFamily="34" charset="0"/>
                <a:hlinkClick r:id="rId3"/>
              </a:rPr>
              <a:t>this link</a:t>
            </a:r>
            <a:endParaRPr lang="en-CA" dirty="0">
              <a:solidFill>
                <a:prstClr val="black"/>
              </a:solidFill>
              <a:latin typeface="Verdana" pitchFamily="34" charset="0"/>
              <a:ea typeface="Verdana" pitchFamily="34" charset="0"/>
              <a:cs typeface="Verdana" pitchFamily="34" charset="0"/>
            </a:endParaRPr>
          </a:p>
          <a:p>
            <a:endParaRPr lang="en-CA" dirty="0">
              <a:solidFill>
                <a:prstClr val="black"/>
              </a:solidFill>
              <a:latin typeface="Verdana" pitchFamily="34" charset="0"/>
              <a:ea typeface="Verdana" pitchFamily="34" charset="0"/>
              <a:cs typeface="Verdana" pitchFamily="34" charset="0"/>
            </a:endParaRPr>
          </a:p>
        </p:txBody>
      </p:sp>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93" y="2620426"/>
            <a:ext cx="579437" cy="12842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100364"/>
            <a:ext cx="10715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948264" y="5822721"/>
            <a:ext cx="2088232" cy="338554"/>
          </a:xfrm>
          <a:prstGeom prst="rect">
            <a:avLst/>
          </a:prstGeom>
          <a:noFill/>
        </p:spPr>
        <p:txBody>
          <a:bodyPr wrap="square" rtlCol="0">
            <a:spAutoFit/>
          </a:bodyPr>
          <a:lstStyle/>
          <a:p>
            <a:r>
              <a:rPr lang="en-CA" sz="1600" dirty="0" smtClean="0">
                <a:solidFill>
                  <a:prstClr val="black"/>
                </a:solidFill>
                <a:hlinkClick r:id="rId6"/>
              </a:rPr>
              <a:t>poll results here</a:t>
            </a:r>
            <a:endParaRPr lang="en-CA" sz="1600" dirty="0">
              <a:solidFill>
                <a:prstClr val="black"/>
              </a:solidFill>
            </a:endParaRP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2092239"/>
            <a:ext cx="1152128" cy="1536171"/>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428350" y="3628410"/>
            <a:ext cx="1488099" cy="584775"/>
          </a:xfrm>
          <a:prstGeom prst="rect">
            <a:avLst/>
          </a:prstGeom>
          <a:noFill/>
        </p:spPr>
        <p:txBody>
          <a:bodyPr wrap="square" rtlCol="0">
            <a:spAutoFit/>
          </a:bodyPr>
          <a:lstStyle/>
          <a:p>
            <a:r>
              <a:rPr lang="en-CA" sz="1400" dirty="0" smtClean="0"/>
              <a:t>No peeking back up the notes</a:t>
            </a:r>
            <a:r>
              <a:rPr lang="en-CA" dirty="0" smtClean="0"/>
              <a:t>…</a:t>
            </a:r>
            <a:endParaRPr lang="en-CA" dirty="0"/>
          </a:p>
        </p:txBody>
      </p:sp>
    </p:spTree>
    <p:extLst>
      <p:ext uri="{BB962C8B-B14F-4D97-AF65-F5344CB8AC3E}">
        <p14:creationId xmlns:p14="http://schemas.microsoft.com/office/powerpoint/2010/main" val="2992798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Review</a:t>
            </a:r>
            <a:endParaRPr lang="en-CA" dirty="0"/>
          </a:p>
        </p:txBody>
      </p:sp>
      <p:sp>
        <p:nvSpPr>
          <p:cNvPr id="3" name="Content Placeholder 2"/>
          <p:cNvSpPr>
            <a:spLocks noGrp="1"/>
          </p:cNvSpPr>
          <p:nvPr>
            <p:ph idx="1"/>
          </p:nvPr>
        </p:nvSpPr>
        <p:spPr>
          <a:xfrm>
            <a:off x="467544" y="1451917"/>
            <a:ext cx="8229600" cy="892206"/>
          </a:xfrm>
        </p:spPr>
        <p:txBody>
          <a:bodyPr>
            <a:normAutofit fontScale="70000" lnSpcReduction="20000"/>
          </a:bodyPr>
          <a:lstStyle/>
          <a:p>
            <a:r>
              <a:rPr lang="en-CA" dirty="0"/>
              <a:t>A limiting factor is a biotic component that prevents the growth of a population even when all other abiotic factors are at or near optimum range. </a:t>
            </a:r>
          </a:p>
        </p:txBody>
      </p:sp>
      <p:sp>
        <p:nvSpPr>
          <p:cNvPr id="4" name="Date Placeholder 3"/>
          <p:cNvSpPr>
            <a:spLocks noGrp="1"/>
          </p:cNvSpPr>
          <p:nvPr>
            <p:ph type="dt" sz="half" idx="10"/>
          </p:nvPr>
        </p:nvSpPr>
        <p:spPr/>
        <p:txBody>
          <a:bodyPr/>
          <a:lstStyle/>
          <a:p>
            <a:fld id="{550CE1C9-92CE-4834-B789-89210BF7F0AA}" type="datetime8">
              <a:rPr lang="en-US" smtClean="0">
                <a:solidFill>
                  <a:prstClr val="black">
                    <a:tint val="75000"/>
                  </a:prstClr>
                </a:solidFill>
              </a:rPr>
              <a:t>10/13/2015 9:56 AM</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Baxter Geog 2153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1DCE187B-75CE-478B-A84C-5499E04346DF}" type="slidenum">
              <a:rPr lang="en-CA" smtClean="0">
                <a:solidFill>
                  <a:prstClr val="black">
                    <a:tint val="75000"/>
                  </a:prstClr>
                </a:solidFill>
              </a:rPr>
              <a:pPr/>
              <a:t>27</a:t>
            </a:fld>
            <a:endParaRPr lang="en-CA" dirty="0">
              <a:solidFill>
                <a:prstClr val="black">
                  <a:tint val="75000"/>
                </a:prstClr>
              </a:solidFill>
            </a:endParaRPr>
          </a:p>
        </p:txBody>
      </p:sp>
      <p:sp>
        <p:nvSpPr>
          <p:cNvPr id="7" name="Rectangle 1"/>
          <p:cNvSpPr>
            <a:spLocks noChangeArrowheads="1"/>
          </p:cNvSpPr>
          <p:nvPr/>
        </p:nvSpPr>
        <p:spPr bwMode="auto">
          <a:xfrm>
            <a:off x="1611115" y="2233895"/>
            <a:ext cx="425702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dirty="0">
                <a:solidFill>
                  <a:prstClr val="black"/>
                </a:solidFill>
                <a:latin typeface="Verdana" pitchFamily="34" charset="0"/>
                <a:ea typeface="Verdana" pitchFamily="34" charset="0"/>
                <a:cs typeface="Verdana" pitchFamily="34" charset="0"/>
              </a:rPr>
              <a:t>Text a </a:t>
            </a:r>
            <a:r>
              <a:rPr lang="en-CA" b="1" dirty="0">
                <a:solidFill>
                  <a:prstClr val="black"/>
                </a:solidFill>
                <a:latin typeface="Verdana" pitchFamily="34" charset="0"/>
                <a:ea typeface="Verdana" pitchFamily="34" charset="0"/>
                <a:cs typeface="Verdana" pitchFamily="34" charset="0"/>
              </a:rPr>
              <a:t>code</a:t>
            </a:r>
            <a:r>
              <a:rPr lang="en-CA" dirty="0">
                <a:solidFill>
                  <a:prstClr val="black"/>
                </a:solidFill>
                <a:latin typeface="Verdana" pitchFamily="34" charset="0"/>
                <a:ea typeface="Verdana" pitchFamily="34" charset="0"/>
                <a:cs typeface="Verdana" pitchFamily="34" charset="0"/>
              </a:rPr>
              <a:t> to </a:t>
            </a:r>
            <a:r>
              <a:rPr lang="en-CA" b="1" dirty="0">
                <a:solidFill>
                  <a:prstClr val="black"/>
                </a:solidFill>
                <a:latin typeface="Verdana" pitchFamily="34" charset="0"/>
                <a:ea typeface="Verdana" pitchFamily="34" charset="0"/>
                <a:cs typeface="Verdana" pitchFamily="34" charset="0"/>
              </a:rPr>
              <a:t>37607 </a:t>
            </a:r>
            <a:r>
              <a:rPr lang="en-CA" dirty="0">
                <a:solidFill>
                  <a:prstClr val="black"/>
                </a:solidFill>
                <a:latin typeface="Verdana" pitchFamily="34" charset="0"/>
                <a:ea typeface="Verdana" pitchFamily="34" charset="0"/>
                <a:cs typeface="Verdana" pitchFamily="34" charset="0"/>
              </a:rPr>
              <a:t>(text </a:t>
            </a:r>
            <a:r>
              <a:rPr lang="en-CA" b="1" dirty="0">
                <a:solidFill>
                  <a:prstClr val="black"/>
                </a:solidFill>
                <a:latin typeface="Verdana" pitchFamily="34" charset="0"/>
                <a:ea typeface="Verdana" pitchFamily="34" charset="0"/>
                <a:cs typeface="Verdana" pitchFamily="34" charset="0"/>
              </a:rPr>
              <a:t>Geog2153</a:t>
            </a:r>
            <a:r>
              <a:rPr lang="en-CA" dirty="0">
                <a:solidFill>
                  <a:prstClr val="black"/>
                </a:solidFill>
                <a:latin typeface="Verdana" pitchFamily="34" charset="0"/>
                <a:ea typeface="Verdana" pitchFamily="34" charset="0"/>
                <a:cs typeface="Verdana" pitchFamily="34" charset="0"/>
              </a:rPr>
              <a:t> first if your session is not yet open today</a:t>
            </a:r>
            <a:r>
              <a:rPr lang="en-CA" dirty="0" smtClean="0">
                <a:solidFill>
                  <a:prstClr val="black"/>
                </a:solidFill>
                <a:latin typeface="Verdana" pitchFamily="34" charset="0"/>
                <a:ea typeface="Verdana" pitchFamily="34" charset="0"/>
                <a:cs typeface="Verdana" pitchFamily="34" charset="0"/>
              </a:rPr>
              <a:t>)</a:t>
            </a:r>
          </a:p>
          <a:p>
            <a:endParaRPr lang="en-CA" dirty="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True</a:t>
            </a:r>
            <a:endParaRPr lang="en-CA" b="1" dirty="0" smtClean="0">
              <a:solidFill>
                <a:prstClr val="black"/>
              </a:solidFill>
              <a:latin typeface="Verdana" pitchFamily="34" charset="0"/>
              <a:ea typeface="Verdana" pitchFamily="34" charset="0"/>
              <a:cs typeface="Verdana" pitchFamily="34" charset="0"/>
            </a:endParaRPr>
          </a:p>
          <a:p>
            <a:pPr marL="342900" indent="-342900">
              <a:buAutoNum type="alphaLcParenR"/>
            </a:pPr>
            <a:r>
              <a:rPr lang="en-CA" dirty="0" smtClean="0">
                <a:solidFill>
                  <a:prstClr val="black"/>
                </a:solidFill>
                <a:latin typeface="Verdana" pitchFamily="34" charset="0"/>
                <a:ea typeface="Verdana" pitchFamily="34" charset="0"/>
                <a:cs typeface="Verdana" pitchFamily="34" charset="0"/>
              </a:rPr>
              <a:t>False</a:t>
            </a:r>
            <a:endParaRPr lang="en-CA" b="1" dirty="0" smtClean="0">
              <a:solidFill>
                <a:prstClr val="black"/>
              </a:solidFill>
              <a:latin typeface="Verdana" pitchFamily="34" charset="0"/>
              <a:ea typeface="Verdana" pitchFamily="34" charset="0"/>
              <a:cs typeface="Verdana" pitchFamily="34" charset="0"/>
            </a:endParaRPr>
          </a:p>
          <a:p>
            <a:endParaRPr lang="en-CA" dirty="0" smtClean="0">
              <a:solidFill>
                <a:prstClr val="black"/>
              </a:solidFill>
              <a:latin typeface="Verdana" pitchFamily="34" charset="0"/>
              <a:ea typeface="Verdana" pitchFamily="34" charset="0"/>
              <a:cs typeface="Verdana" pitchFamily="34" charset="0"/>
            </a:endParaRPr>
          </a:p>
          <a:p>
            <a:endParaRPr lang="en-CA" dirty="0" smtClean="0">
              <a:solidFill>
                <a:prstClr val="black"/>
              </a:solidFill>
              <a:latin typeface="Verdana" pitchFamily="34" charset="0"/>
              <a:ea typeface="Verdana" pitchFamily="34" charset="0"/>
              <a:cs typeface="Verdana" pitchFamily="34" charset="0"/>
            </a:endParaRPr>
          </a:p>
          <a:p>
            <a:r>
              <a:rPr lang="en-CA" b="1" dirty="0" smtClean="0">
                <a:solidFill>
                  <a:prstClr val="black"/>
                </a:solidFill>
                <a:latin typeface="Verdana" pitchFamily="34" charset="0"/>
                <a:ea typeface="Verdana" pitchFamily="34" charset="0"/>
                <a:cs typeface="Verdana" pitchFamily="34" charset="0"/>
              </a:rPr>
              <a:t>Or </a:t>
            </a:r>
          </a:p>
          <a:p>
            <a:endParaRPr lang="en-CA" dirty="0" smtClean="0">
              <a:solidFill>
                <a:prstClr val="black"/>
              </a:solidFill>
              <a:latin typeface="Verdana" pitchFamily="34" charset="0"/>
              <a:ea typeface="Verdana" pitchFamily="34" charset="0"/>
              <a:cs typeface="Verdana" pitchFamily="34" charset="0"/>
            </a:endParaRPr>
          </a:p>
          <a:p>
            <a:r>
              <a:rPr lang="en-CA" dirty="0" smtClean="0">
                <a:solidFill>
                  <a:prstClr val="black"/>
                </a:solidFill>
                <a:latin typeface="Verdana" pitchFamily="34" charset="0"/>
                <a:ea typeface="Verdana" pitchFamily="34" charset="0"/>
                <a:cs typeface="Verdana" pitchFamily="34" charset="0"/>
              </a:rPr>
              <a:t>Respond at </a:t>
            </a:r>
            <a:r>
              <a:rPr lang="en-CA" dirty="0" smtClean="0">
                <a:solidFill>
                  <a:prstClr val="black"/>
                </a:solidFill>
                <a:latin typeface="Verdana" pitchFamily="34" charset="0"/>
                <a:ea typeface="Verdana" pitchFamily="34" charset="0"/>
                <a:cs typeface="Verdana" pitchFamily="34" charset="0"/>
                <a:hlinkClick r:id="rId3"/>
              </a:rPr>
              <a:t>this link</a:t>
            </a:r>
            <a:endParaRPr lang="en-CA" dirty="0">
              <a:solidFill>
                <a:prstClr val="black"/>
              </a:solidFill>
              <a:latin typeface="Verdana" pitchFamily="34" charset="0"/>
              <a:ea typeface="Verdana" pitchFamily="34" charset="0"/>
              <a:cs typeface="Verdana" pitchFamily="34" charset="0"/>
            </a:endParaRPr>
          </a:p>
          <a:p>
            <a:endParaRPr lang="en-CA" dirty="0">
              <a:solidFill>
                <a:prstClr val="black"/>
              </a:solidFill>
              <a:latin typeface="Verdana" pitchFamily="34" charset="0"/>
              <a:ea typeface="Verdana" pitchFamily="34" charset="0"/>
              <a:cs typeface="Verdana" pitchFamily="34" charset="0"/>
            </a:endParaRPr>
          </a:p>
        </p:txBody>
      </p:sp>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40" y="2860436"/>
            <a:ext cx="579437" cy="128428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548" y="4581128"/>
            <a:ext cx="10715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948264" y="5822721"/>
            <a:ext cx="2088232" cy="338554"/>
          </a:xfrm>
          <a:prstGeom prst="rect">
            <a:avLst/>
          </a:prstGeom>
          <a:noFill/>
        </p:spPr>
        <p:txBody>
          <a:bodyPr wrap="square" rtlCol="0">
            <a:spAutoFit/>
          </a:bodyPr>
          <a:lstStyle/>
          <a:p>
            <a:r>
              <a:rPr lang="en-CA" sz="1600" dirty="0" smtClean="0">
                <a:solidFill>
                  <a:prstClr val="black"/>
                </a:solidFill>
                <a:hlinkClick r:id="rId6"/>
              </a:rPr>
              <a:t>poll results here</a:t>
            </a:r>
            <a:endParaRPr lang="en-CA" sz="1600" dirty="0">
              <a:solidFill>
                <a:prstClr val="black"/>
              </a:solidFill>
            </a:endParaRP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0186" y="2316166"/>
            <a:ext cx="1152128" cy="1536171"/>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372200" y="3852337"/>
            <a:ext cx="1488099" cy="584775"/>
          </a:xfrm>
          <a:prstGeom prst="rect">
            <a:avLst/>
          </a:prstGeom>
          <a:noFill/>
        </p:spPr>
        <p:txBody>
          <a:bodyPr wrap="square" rtlCol="0">
            <a:spAutoFit/>
          </a:bodyPr>
          <a:lstStyle/>
          <a:p>
            <a:r>
              <a:rPr lang="en-CA" sz="1400" dirty="0" smtClean="0"/>
              <a:t>No peeking back up the notes</a:t>
            </a:r>
            <a:r>
              <a:rPr lang="en-CA" dirty="0" smtClean="0"/>
              <a:t>…</a:t>
            </a:r>
            <a:endParaRPr lang="en-CA" dirty="0"/>
          </a:p>
        </p:txBody>
      </p:sp>
    </p:spTree>
    <p:extLst>
      <p:ext uri="{BB962C8B-B14F-4D97-AF65-F5344CB8AC3E}">
        <p14:creationId xmlns:p14="http://schemas.microsoft.com/office/powerpoint/2010/main" val="3175044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Human Impacts on Ecosystems</a:t>
            </a:r>
            <a:br>
              <a:rPr lang="en-CA" dirty="0" smtClean="0"/>
            </a:br>
            <a:r>
              <a:rPr lang="en-CA" dirty="0" smtClean="0"/>
              <a:t>Summary </a:t>
            </a:r>
            <a:r>
              <a:rPr lang="en-CA" dirty="0" err="1" smtClean="0"/>
              <a:t>Ch</a:t>
            </a:r>
            <a:r>
              <a:rPr lang="en-CA" dirty="0" smtClean="0"/>
              <a:t> 3</a:t>
            </a:r>
            <a:endParaRPr lang="en-CA" dirty="0"/>
          </a:p>
        </p:txBody>
      </p:sp>
      <p:sp>
        <p:nvSpPr>
          <p:cNvPr id="3" name="Content Placeholder 2"/>
          <p:cNvSpPr>
            <a:spLocks noGrp="1"/>
          </p:cNvSpPr>
          <p:nvPr>
            <p:ph idx="1"/>
          </p:nvPr>
        </p:nvSpPr>
        <p:spPr/>
        <p:txBody>
          <a:bodyPr/>
          <a:lstStyle/>
          <a:p>
            <a:r>
              <a:rPr lang="en-CA" dirty="0"/>
              <a:t>Principle of connectedness: </a:t>
            </a:r>
          </a:p>
          <a:p>
            <a:pPr lvl="1"/>
            <a:r>
              <a:rPr lang="en-CA" dirty="0"/>
              <a:t>humans as part of ecosystems</a:t>
            </a:r>
          </a:p>
          <a:p>
            <a:r>
              <a:rPr lang="en-CA" dirty="0"/>
              <a:t>Features of living systems: </a:t>
            </a:r>
          </a:p>
          <a:p>
            <a:pPr lvl="1"/>
            <a:r>
              <a:rPr lang="en-CA" dirty="0"/>
              <a:t>interdependence, diversity, resilience, adaptability, unpredictability, limits</a:t>
            </a:r>
          </a:p>
          <a:p>
            <a:r>
              <a:rPr lang="en-CA" dirty="0"/>
              <a:t>Working with nature</a:t>
            </a:r>
          </a:p>
          <a:p>
            <a:r>
              <a:rPr lang="en-CA" dirty="0"/>
              <a:t>Examples of human impacts</a:t>
            </a:r>
          </a:p>
          <a:p>
            <a:endParaRPr lang="en-CA" dirty="0"/>
          </a:p>
        </p:txBody>
      </p:sp>
      <p:sp>
        <p:nvSpPr>
          <p:cNvPr id="4" name="Date Placeholder 3"/>
          <p:cNvSpPr>
            <a:spLocks noGrp="1"/>
          </p:cNvSpPr>
          <p:nvPr>
            <p:ph type="dt" sz="half" idx="10"/>
          </p:nvPr>
        </p:nvSpPr>
        <p:spPr/>
        <p:txBody>
          <a:bodyPr/>
          <a:lstStyle/>
          <a:p>
            <a:fld id="{B5658BBF-DCC2-4726-8CE2-E50DD00B1F9A}"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28</a:t>
            </a:fld>
            <a:endParaRPr lang="en-CA"/>
          </a:p>
        </p:txBody>
      </p:sp>
    </p:spTree>
    <p:extLst>
      <p:ext uri="{BB962C8B-B14F-4D97-AF65-F5344CB8AC3E}">
        <p14:creationId xmlns:p14="http://schemas.microsoft.com/office/powerpoint/2010/main" val="1777628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Human population, environment and </a:t>
            </a:r>
            <a:r>
              <a:rPr lang="en-CA" dirty="0" smtClean="0"/>
              <a:t>development (</a:t>
            </a:r>
            <a:r>
              <a:rPr lang="en-CA" dirty="0" err="1" smtClean="0"/>
              <a:t>Ch</a:t>
            </a:r>
            <a:r>
              <a:rPr lang="en-CA" dirty="0" smtClean="0"/>
              <a:t> 4)</a:t>
            </a:r>
            <a:endParaRPr lang="en-CA" dirty="0"/>
          </a:p>
        </p:txBody>
      </p:sp>
      <p:sp>
        <p:nvSpPr>
          <p:cNvPr id="4" name="Date Placeholder 3"/>
          <p:cNvSpPr>
            <a:spLocks noGrp="1"/>
          </p:cNvSpPr>
          <p:nvPr>
            <p:ph type="dt" sz="half" idx="10"/>
          </p:nvPr>
        </p:nvSpPr>
        <p:spPr/>
        <p:txBody>
          <a:bodyPr/>
          <a:lstStyle/>
          <a:p>
            <a:fld id="{AD485412-ECB7-4C80-B3FF-D34A906C65AC}"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29</a:t>
            </a:fld>
            <a:endParaRPr lang="en-CA"/>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908720"/>
            <a:ext cx="1882207" cy="49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600200"/>
            <a:ext cx="6310536" cy="4525963"/>
          </a:xfrm>
        </p:spPr>
        <p:txBody>
          <a:bodyPr>
            <a:normAutofit fontScale="85000" lnSpcReduction="20000"/>
          </a:bodyPr>
          <a:lstStyle/>
          <a:p>
            <a:r>
              <a:rPr lang="en-CA" dirty="0"/>
              <a:t>Population growth and environmental pressures:</a:t>
            </a:r>
          </a:p>
          <a:p>
            <a:endParaRPr lang="en-CA" dirty="0"/>
          </a:p>
          <a:p>
            <a:pPr marL="0" indent="0">
              <a:buNone/>
            </a:pPr>
            <a:r>
              <a:rPr lang="en-CA" b="1" dirty="0"/>
              <a:t>Paul </a:t>
            </a:r>
            <a:r>
              <a:rPr lang="en-CA" b="1" dirty="0" err="1"/>
              <a:t>Erlich</a:t>
            </a:r>
            <a:r>
              <a:rPr lang="en-CA" dirty="0"/>
              <a:t>:</a:t>
            </a:r>
          </a:p>
          <a:p>
            <a:endParaRPr lang="en-CA" dirty="0"/>
          </a:p>
          <a:p>
            <a:r>
              <a:rPr lang="en-CA" b="1" u="sng" dirty="0"/>
              <a:t>I</a:t>
            </a:r>
            <a:r>
              <a:rPr lang="en-CA" dirty="0"/>
              <a:t>mpact = </a:t>
            </a:r>
            <a:r>
              <a:rPr lang="en-CA" b="1" u="sng" dirty="0"/>
              <a:t>P</a:t>
            </a:r>
            <a:r>
              <a:rPr lang="en-CA" dirty="0"/>
              <a:t>opulation + </a:t>
            </a:r>
            <a:r>
              <a:rPr lang="en-CA" b="1" u="sng" dirty="0"/>
              <a:t>A</a:t>
            </a:r>
            <a:r>
              <a:rPr lang="en-CA" dirty="0"/>
              <a:t>ffluence + </a:t>
            </a:r>
            <a:r>
              <a:rPr lang="en-CA" b="1" u="sng" dirty="0"/>
              <a:t>T</a:t>
            </a:r>
            <a:r>
              <a:rPr lang="en-CA" dirty="0"/>
              <a:t>echnology</a:t>
            </a:r>
          </a:p>
          <a:p>
            <a:endParaRPr lang="en-CA" dirty="0"/>
          </a:p>
          <a:p>
            <a:pPr lvl="1"/>
            <a:r>
              <a:rPr lang="en-CA" dirty="0"/>
              <a:t>	</a:t>
            </a:r>
            <a:r>
              <a:rPr lang="en-CA" dirty="0" smtClean="0"/>
              <a:t>an </a:t>
            </a:r>
            <a:r>
              <a:rPr lang="en-CA" dirty="0"/>
              <a:t>increase in the total number of people or an increase in individual impact on the environment results in increased total human impact</a:t>
            </a:r>
          </a:p>
          <a:p>
            <a:pPr lvl="1"/>
            <a:endParaRPr lang="en-CA" dirty="0"/>
          </a:p>
          <a:p>
            <a:pPr lvl="1"/>
            <a:r>
              <a:rPr lang="en-CA" dirty="0"/>
              <a:t>	</a:t>
            </a:r>
            <a:r>
              <a:rPr lang="en-CA" dirty="0" smtClean="0"/>
              <a:t>advances </a:t>
            </a:r>
            <a:r>
              <a:rPr lang="en-CA" dirty="0"/>
              <a:t>in technology have increased individual and total human </a:t>
            </a:r>
            <a:r>
              <a:rPr lang="en-CA" dirty="0" smtClean="0"/>
              <a:t>impact (and potential for impact)</a:t>
            </a:r>
            <a:endParaRPr lang="en-CA" dirty="0"/>
          </a:p>
        </p:txBody>
      </p:sp>
      <p:sp>
        <p:nvSpPr>
          <p:cNvPr id="7" name="TextBox 6"/>
          <p:cNvSpPr txBox="1"/>
          <p:nvPr/>
        </p:nvSpPr>
        <p:spPr>
          <a:xfrm>
            <a:off x="6767736" y="5799036"/>
            <a:ext cx="2376264" cy="461665"/>
          </a:xfrm>
          <a:prstGeom prst="rect">
            <a:avLst/>
          </a:prstGeom>
          <a:noFill/>
        </p:spPr>
        <p:txBody>
          <a:bodyPr wrap="square" rtlCol="0">
            <a:spAutoFit/>
          </a:bodyPr>
          <a:lstStyle/>
          <a:p>
            <a:r>
              <a:rPr lang="en-CA" sz="1200" dirty="0" smtClean="0"/>
              <a:t>Impact of affluence on Rue Ste. Catherine Montréal</a:t>
            </a:r>
            <a:endParaRPr lang="en-CA" sz="1200" dirty="0"/>
          </a:p>
        </p:txBody>
      </p:sp>
    </p:spTree>
    <p:extLst>
      <p:ext uri="{BB962C8B-B14F-4D97-AF65-F5344CB8AC3E}">
        <p14:creationId xmlns:p14="http://schemas.microsoft.com/office/powerpoint/2010/main" val="794081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Nature’s Building Blocks</a:t>
            </a:r>
            <a:endParaRPr lang="en-CA" dirty="0"/>
          </a:p>
        </p:txBody>
      </p:sp>
      <p:sp>
        <p:nvSpPr>
          <p:cNvPr id="4" name="Date Placeholder 3"/>
          <p:cNvSpPr>
            <a:spLocks noGrp="1"/>
          </p:cNvSpPr>
          <p:nvPr>
            <p:ph type="dt" sz="half" idx="10"/>
          </p:nvPr>
        </p:nvSpPr>
        <p:spPr/>
        <p:txBody>
          <a:bodyPr/>
          <a:lstStyle/>
          <a:p>
            <a:fld id="{3DF69C55-CCCB-43DF-8477-AE037154637B}" type="datetime8">
              <a:rPr lang="en-US" smtClean="0"/>
              <a:t>10/13/2015 9:56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3</a:t>
            </a:fld>
            <a:endParaRPr lang="en-CA"/>
          </a:p>
        </p:txBody>
      </p:sp>
      <p:sp>
        <p:nvSpPr>
          <p:cNvPr id="7" name="Rectangle 3"/>
          <p:cNvSpPr>
            <a:spLocks noGrp="1" noChangeArrowheads="1"/>
          </p:cNvSpPr>
          <p:nvPr>
            <p:ph idx="1"/>
          </p:nvPr>
        </p:nvSpPr>
        <p:spPr/>
        <p:txBody>
          <a:bodyPr>
            <a:normAutofit/>
          </a:bodyPr>
          <a:lstStyle/>
          <a:p>
            <a:pPr>
              <a:lnSpc>
                <a:spcPct val="80000"/>
              </a:lnSpc>
              <a:buFont typeface="Monotype Sorts" pitchFamily="2" charset="2"/>
              <a:buNone/>
            </a:pPr>
            <a:r>
              <a:rPr lang="en-US" altLang="en-US" sz="2400" b="1" dirty="0" smtClean="0"/>
              <a:t>Matter</a:t>
            </a:r>
          </a:p>
          <a:p>
            <a:pPr>
              <a:lnSpc>
                <a:spcPct val="80000"/>
              </a:lnSpc>
              <a:buClr>
                <a:srgbClr val="008000"/>
              </a:buClr>
            </a:pPr>
            <a:r>
              <a:rPr lang="en-US" altLang="en-US" sz="2400" dirty="0" smtClean="0"/>
              <a:t>2 chemical forms: </a:t>
            </a:r>
            <a:r>
              <a:rPr lang="en-US" altLang="en-US" sz="2400" dirty="0" err="1" smtClean="0"/>
              <a:t>i</a:t>
            </a:r>
            <a:r>
              <a:rPr lang="en-US" altLang="en-US" sz="2400" dirty="0" smtClean="0"/>
              <a:t>) </a:t>
            </a:r>
            <a:r>
              <a:rPr lang="en-US" altLang="en-US" sz="2400" dirty="0" smtClean="0">
                <a:hlinkClick r:id="rId3"/>
              </a:rPr>
              <a:t>elements</a:t>
            </a:r>
            <a:r>
              <a:rPr lang="en-US" altLang="en-US" sz="2400" dirty="0" smtClean="0"/>
              <a:t>; ii) compounds</a:t>
            </a:r>
          </a:p>
          <a:p>
            <a:pPr>
              <a:lnSpc>
                <a:spcPct val="80000"/>
              </a:lnSpc>
              <a:buClr>
                <a:srgbClr val="008000"/>
              </a:buClr>
              <a:buFont typeface="Monotype Sorts" pitchFamily="2" charset="2"/>
              <a:buNone/>
            </a:pPr>
            <a:r>
              <a:rPr lang="en-US" altLang="en-US" sz="2400" dirty="0" smtClean="0"/>
              <a:t>	</a:t>
            </a:r>
          </a:p>
          <a:p>
            <a:pPr>
              <a:lnSpc>
                <a:spcPct val="80000"/>
              </a:lnSpc>
              <a:buClr>
                <a:srgbClr val="008000"/>
              </a:buClr>
              <a:buFont typeface="Monotype Sorts" pitchFamily="2" charset="2"/>
              <a:buNone/>
            </a:pPr>
            <a:r>
              <a:rPr lang="en-US" altLang="en-US" sz="2400" dirty="0" smtClean="0"/>
              <a:t>						</a:t>
            </a:r>
            <a:endParaRPr lang="en-US" altLang="en-US" sz="1800" dirty="0" smtClean="0"/>
          </a:p>
          <a:p>
            <a:pPr>
              <a:lnSpc>
                <a:spcPct val="80000"/>
              </a:lnSpc>
              <a:buClr>
                <a:srgbClr val="008000"/>
              </a:buClr>
            </a:pPr>
            <a:r>
              <a:rPr lang="en-US" altLang="en-US" sz="2400" dirty="0" smtClean="0"/>
              <a:t>the Earth is a “closed system” for matter, which is of both “high quality” and “low quality”</a:t>
            </a:r>
          </a:p>
          <a:p>
            <a:pPr>
              <a:lnSpc>
                <a:spcPct val="80000"/>
              </a:lnSpc>
              <a:buFont typeface="Monotype Sorts" pitchFamily="2" charset="2"/>
              <a:buNone/>
            </a:pPr>
            <a:endParaRPr lang="en-US" altLang="en-US" sz="1000" dirty="0" smtClean="0"/>
          </a:p>
          <a:p>
            <a:pPr>
              <a:lnSpc>
                <a:spcPct val="80000"/>
              </a:lnSpc>
              <a:buFont typeface="Monotype Sorts" pitchFamily="2" charset="2"/>
              <a:buNone/>
            </a:pPr>
            <a:r>
              <a:rPr lang="en-US" altLang="en-US" sz="2400" dirty="0" smtClean="0"/>
              <a:t>	- </a:t>
            </a:r>
            <a:r>
              <a:rPr lang="en-US" altLang="en-US" sz="2400" b="1" dirty="0" smtClean="0"/>
              <a:t>low quality matter</a:t>
            </a:r>
            <a:r>
              <a:rPr lang="en-US" altLang="en-US" sz="2400" dirty="0" smtClean="0"/>
              <a:t>: little potential use as a resource; it is either dispersed or diluted (in oceans or atmospheres) or too far underground</a:t>
            </a:r>
          </a:p>
          <a:p>
            <a:pPr>
              <a:lnSpc>
                <a:spcPct val="80000"/>
              </a:lnSpc>
              <a:buFont typeface="Monotype Sorts" pitchFamily="2" charset="2"/>
              <a:buNone/>
            </a:pPr>
            <a:r>
              <a:rPr lang="en-US" altLang="en-US" sz="1000" dirty="0" smtClean="0"/>
              <a:t>	</a:t>
            </a:r>
          </a:p>
          <a:p>
            <a:pPr>
              <a:lnSpc>
                <a:spcPct val="80000"/>
              </a:lnSpc>
              <a:buFont typeface="Monotype Sorts" pitchFamily="2" charset="2"/>
              <a:buNone/>
            </a:pPr>
            <a:r>
              <a:rPr lang="en-US" altLang="en-US" sz="2400" dirty="0" smtClean="0"/>
              <a:t>	- </a:t>
            </a:r>
            <a:r>
              <a:rPr lang="en-US" altLang="en-US" sz="2400" b="1" dirty="0" smtClean="0"/>
              <a:t>high quality matter</a:t>
            </a:r>
            <a:r>
              <a:rPr lang="en-US" altLang="en-US" sz="2400" dirty="0" smtClean="0"/>
              <a:t>: usually concentrated and organized; found at or near the Earth's surface (such as coal) and has high resource potential</a:t>
            </a:r>
          </a:p>
        </p:txBody>
      </p:sp>
      <p:sp>
        <p:nvSpPr>
          <p:cNvPr id="8" name="Line 7"/>
          <p:cNvSpPr>
            <a:spLocks noChangeShapeType="1"/>
          </p:cNvSpPr>
          <p:nvPr/>
        </p:nvSpPr>
        <p:spPr bwMode="auto">
          <a:xfrm flipH="1">
            <a:off x="5410200" y="2286000"/>
            <a:ext cx="6096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CA"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9" name="Line 8"/>
          <p:cNvSpPr>
            <a:spLocks noChangeShapeType="1"/>
          </p:cNvSpPr>
          <p:nvPr/>
        </p:nvSpPr>
        <p:spPr bwMode="auto">
          <a:xfrm>
            <a:off x="6477000" y="2286000"/>
            <a:ext cx="6096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CA" sz="1200" b="0" i="0" u="none" strike="noStrike" kern="0" cap="none" spc="0" normalizeH="0" baseline="0" noProof="0" smtClean="0">
              <a:ln>
                <a:noFill/>
              </a:ln>
              <a:solidFill>
                <a:srgbClr val="000000"/>
              </a:solidFill>
              <a:effectLst/>
              <a:uLnTx/>
              <a:uFillTx/>
              <a:latin typeface="Times New Roman" pitchFamily="18" charset="0"/>
            </a:endParaRPr>
          </a:p>
        </p:txBody>
      </p:sp>
      <p:sp>
        <p:nvSpPr>
          <p:cNvPr id="10" name="TextBox 9"/>
          <p:cNvSpPr txBox="1"/>
          <p:nvPr/>
        </p:nvSpPr>
        <p:spPr>
          <a:xfrm>
            <a:off x="4932040" y="2667000"/>
            <a:ext cx="2952328" cy="387798"/>
          </a:xfrm>
          <a:prstGeom prst="rect">
            <a:avLst/>
          </a:prstGeom>
          <a:noFill/>
        </p:spPr>
        <p:txBody>
          <a:bodyPr wrap="square" rtlCol="0">
            <a:spAutoFit/>
          </a:bodyPr>
          <a:lstStyle/>
          <a:p>
            <a:pPr>
              <a:lnSpc>
                <a:spcPct val="80000"/>
              </a:lnSpc>
              <a:buClr>
                <a:srgbClr val="008000"/>
              </a:buClr>
              <a:buFont typeface="Monotype Sorts" pitchFamily="2" charset="2"/>
              <a:buNone/>
            </a:pPr>
            <a:r>
              <a:rPr lang="en-US" altLang="en-US" sz="2400" dirty="0"/>
              <a:t>organic        inorganic</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51920" y="5517232"/>
            <a:ext cx="289405" cy="578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13111" y="5787584"/>
            <a:ext cx="2263889" cy="307777"/>
          </a:xfrm>
          <a:prstGeom prst="rect">
            <a:avLst/>
          </a:prstGeom>
          <a:noFill/>
        </p:spPr>
        <p:txBody>
          <a:bodyPr wrap="none" rtlCol="0">
            <a:spAutoFit/>
          </a:bodyPr>
          <a:lstStyle/>
          <a:p>
            <a:r>
              <a:rPr lang="en-CA" sz="1400" dirty="0" smtClean="0"/>
              <a:t>Aluminum can = high quality</a:t>
            </a:r>
            <a:endParaRPr lang="en-CA" sz="1400"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9350" y="4437112"/>
            <a:ext cx="561975" cy="49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213111" y="4620822"/>
            <a:ext cx="2352054" cy="307777"/>
          </a:xfrm>
          <a:prstGeom prst="rect">
            <a:avLst/>
          </a:prstGeom>
          <a:noFill/>
        </p:spPr>
        <p:txBody>
          <a:bodyPr wrap="none" rtlCol="0">
            <a:spAutoFit/>
          </a:bodyPr>
          <a:lstStyle/>
          <a:p>
            <a:r>
              <a:rPr lang="en-CA" sz="1400" dirty="0" smtClean="0"/>
              <a:t>Aluminum ore = lower quality</a:t>
            </a:r>
            <a:endParaRPr lang="en-CA" sz="1400" dirty="0"/>
          </a:p>
        </p:txBody>
      </p:sp>
    </p:spTree>
    <p:extLst>
      <p:ext uri="{BB962C8B-B14F-4D97-AF65-F5344CB8AC3E}">
        <p14:creationId xmlns:p14="http://schemas.microsoft.com/office/powerpoint/2010/main" val="48163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Human Demography and Population Dynamics </a:t>
            </a:r>
          </a:p>
        </p:txBody>
      </p:sp>
      <p:sp>
        <p:nvSpPr>
          <p:cNvPr id="3" name="Content Placeholder 2"/>
          <p:cNvSpPr>
            <a:spLocks noGrp="1"/>
          </p:cNvSpPr>
          <p:nvPr>
            <p:ph idx="1"/>
          </p:nvPr>
        </p:nvSpPr>
        <p:spPr>
          <a:xfrm>
            <a:off x="457200" y="1600200"/>
            <a:ext cx="4546848" cy="4525963"/>
          </a:xfrm>
        </p:spPr>
        <p:txBody>
          <a:bodyPr>
            <a:normAutofit fontScale="85000" lnSpcReduction="20000"/>
          </a:bodyPr>
          <a:lstStyle/>
          <a:p>
            <a:pPr marL="0" indent="0">
              <a:buNone/>
            </a:pPr>
            <a:r>
              <a:rPr lang="en-CA" b="1" dirty="0"/>
              <a:t>Demography</a:t>
            </a:r>
          </a:p>
          <a:p>
            <a:r>
              <a:rPr lang="en-CA" dirty="0"/>
              <a:t>	</a:t>
            </a:r>
            <a:r>
              <a:rPr lang="en-CA" dirty="0" smtClean="0"/>
              <a:t>the </a:t>
            </a:r>
            <a:r>
              <a:rPr lang="en-CA" dirty="0"/>
              <a:t>scientific study of the characteristics and changes in the size and structure of human populations</a:t>
            </a:r>
          </a:p>
          <a:p>
            <a:endParaRPr lang="en-CA" dirty="0"/>
          </a:p>
          <a:p>
            <a:pPr marL="0" indent="0">
              <a:buNone/>
            </a:pPr>
            <a:r>
              <a:rPr lang="en-CA" b="1" dirty="0"/>
              <a:t>Historical growth stages of human population</a:t>
            </a:r>
          </a:p>
          <a:p>
            <a:r>
              <a:rPr lang="en-CA" dirty="0"/>
              <a:t>	</a:t>
            </a:r>
            <a:r>
              <a:rPr lang="en-CA" dirty="0" smtClean="0"/>
              <a:t>Hunter/gatherer</a:t>
            </a:r>
            <a:endParaRPr lang="en-CA" dirty="0"/>
          </a:p>
          <a:p>
            <a:r>
              <a:rPr lang="en-CA" dirty="0"/>
              <a:t>	</a:t>
            </a:r>
            <a:r>
              <a:rPr lang="en-CA" dirty="0" smtClean="0"/>
              <a:t>Pre-industrial </a:t>
            </a:r>
            <a:r>
              <a:rPr lang="en-CA" dirty="0"/>
              <a:t>agriculture</a:t>
            </a:r>
          </a:p>
          <a:p>
            <a:r>
              <a:rPr lang="en-CA" dirty="0"/>
              <a:t>	</a:t>
            </a:r>
            <a:r>
              <a:rPr lang="en-CA" dirty="0" smtClean="0"/>
              <a:t>Industrial </a:t>
            </a:r>
            <a:r>
              <a:rPr lang="en-CA" dirty="0"/>
              <a:t>revolution</a:t>
            </a:r>
          </a:p>
          <a:p>
            <a:r>
              <a:rPr lang="en-CA" dirty="0"/>
              <a:t>	</a:t>
            </a:r>
            <a:r>
              <a:rPr lang="en-CA" dirty="0" smtClean="0"/>
              <a:t>Modern </a:t>
            </a:r>
            <a:r>
              <a:rPr lang="en-CA" dirty="0"/>
              <a:t>era (unprecedented population growth)</a:t>
            </a:r>
          </a:p>
          <a:p>
            <a:endParaRPr lang="en-CA" dirty="0"/>
          </a:p>
        </p:txBody>
      </p:sp>
      <p:sp>
        <p:nvSpPr>
          <p:cNvPr id="4" name="Date Placeholder 3"/>
          <p:cNvSpPr>
            <a:spLocks noGrp="1"/>
          </p:cNvSpPr>
          <p:nvPr>
            <p:ph type="dt" sz="half" idx="10"/>
          </p:nvPr>
        </p:nvSpPr>
        <p:spPr/>
        <p:txBody>
          <a:bodyPr/>
          <a:lstStyle/>
          <a:p>
            <a:fld id="{00386395-B2BC-48CE-8404-4A66C4FC8EBB}"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30</a:t>
            </a:fld>
            <a:endParaRPr lang="en-C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2126" y="1124744"/>
            <a:ext cx="3843146" cy="46805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6334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Human Demography and Population Dynamics </a:t>
            </a:r>
          </a:p>
        </p:txBody>
      </p:sp>
      <p:sp>
        <p:nvSpPr>
          <p:cNvPr id="3" name="Content Placeholder 2"/>
          <p:cNvSpPr>
            <a:spLocks noGrp="1"/>
          </p:cNvSpPr>
          <p:nvPr>
            <p:ph idx="1"/>
          </p:nvPr>
        </p:nvSpPr>
        <p:spPr>
          <a:xfrm>
            <a:off x="457200" y="1600200"/>
            <a:ext cx="4546848" cy="4525963"/>
          </a:xfrm>
        </p:spPr>
        <p:txBody>
          <a:bodyPr>
            <a:normAutofit fontScale="70000" lnSpcReduction="20000"/>
          </a:bodyPr>
          <a:lstStyle/>
          <a:p>
            <a:pPr marL="0" indent="0">
              <a:buNone/>
            </a:pPr>
            <a:r>
              <a:rPr lang="en-CA" b="1" dirty="0"/>
              <a:t>Basic population </a:t>
            </a:r>
            <a:r>
              <a:rPr lang="en-CA" b="1" dirty="0" smtClean="0"/>
              <a:t>dynamic calculations</a:t>
            </a:r>
            <a:endParaRPr lang="en-CA" b="1" dirty="0"/>
          </a:p>
          <a:p>
            <a:endParaRPr lang="en-CA" dirty="0"/>
          </a:p>
          <a:p>
            <a:r>
              <a:rPr lang="en-CA" dirty="0" smtClean="0"/>
              <a:t>Crude growth rate (N) or natural increase = crude birth rate </a:t>
            </a:r>
            <a:r>
              <a:rPr lang="en-CA" dirty="0"/>
              <a:t>– </a:t>
            </a:r>
            <a:r>
              <a:rPr lang="en-CA" dirty="0" smtClean="0"/>
              <a:t>crude death rate e.g. Can 2010 = 11.3 - 7.3 = 4.0</a:t>
            </a:r>
            <a:endParaRPr lang="en-CA" dirty="0"/>
          </a:p>
          <a:p>
            <a:pPr lvl="1"/>
            <a:r>
              <a:rPr lang="en-CA" sz="2800" dirty="0"/>
              <a:t>Can </a:t>
            </a:r>
            <a:r>
              <a:rPr lang="en-CA" sz="2800" dirty="0" smtClean="0"/>
              <a:t>2008 </a:t>
            </a:r>
            <a:r>
              <a:rPr lang="en-CA" sz="2800" dirty="0"/>
              <a:t>= </a:t>
            </a:r>
            <a:r>
              <a:rPr lang="en-CA" sz="2800" dirty="0" smtClean="0"/>
              <a:t>11.1 </a:t>
            </a:r>
            <a:r>
              <a:rPr lang="en-CA" sz="2800" dirty="0"/>
              <a:t>- </a:t>
            </a:r>
            <a:r>
              <a:rPr lang="en-CA" sz="2800" dirty="0" smtClean="0"/>
              <a:t>7.2 </a:t>
            </a:r>
            <a:r>
              <a:rPr lang="en-CA" sz="2800" dirty="0"/>
              <a:t>= </a:t>
            </a:r>
            <a:r>
              <a:rPr lang="en-CA" sz="2800" dirty="0" smtClean="0"/>
              <a:t>3.9</a:t>
            </a:r>
          </a:p>
          <a:p>
            <a:pPr marL="457200" lvl="1" indent="0">
              <a:buNone/>
            </a:pPr>
            <a:endParaRPr lang="en-CA" sz="2800" dirty="0"/>
          </a:p>
          <a:p>
            <a:r>
              <a:rPr lang="en-CA" dirty="0" smtClean="0"/>
              <a:t>(Annual or other time period) </a:t>
            </a:r>
            <a:r>
              <a:rPr lang="en-CA" dirty="0"/>
              <a:t>growth rate = (∆ N / N ) x </a:t>
            </a:r>
            <a:r>
              <a:rPr lang="en-CA" dirty="0" smtClean="0"/>
              <a:t>100 e.g., 2008-2010 = (0.1/4.0) x 100 = 2.5%</a:t>
            </a:r>
            <a:endParaRPr lang="en-CA" dirty="0"/>
          </a:p>
          <a:p>
            <a:endParaRPr lang="en-CA" dirty="0"/>
          </a:p>
          <a:p>
            <a:r>
              <a:rPr lang="en-CA" dirty="0" smtClean="0"/>
              <a:t>Infant Mortality Rate </a:t>
            </a:r>
            <a:r>
              <a:rPr lang="en-CA" dirty="0"/>
              <a:t>= deaths of infants &lt; 1 </a:t>
            </a:r>
            <a:r>
              <a:rPr lang="en-CA" dirty="0" err="1"/>
              <a:t>yr</a:t>
            </a:r>
            <a:r>
              <a:rPr lang="en-CA" dirty="0"/>
              <a:t> of age / 1000 live births</a:t>
            </a:r>
          </a:p>
          <a:p>
            <a:endParaRPr lang="en-CA" dirty="0"/>
          </a:p>
        </p:txBody>
      </p:sp>
      <p:sp>
        <p:nvSpPr>
          <p:cNvPr id="4" name="Date Placeholder 3"/>
          <p:cNvSpPr>
            <a:spLocks noGrp="1"/>
          </p:cNvSpPr>
          <p:nvPr>
            <p:ph type="dt" sz="half" idx="10"/>
          </p:nvPr>
        </p:nvSpPr>
        <p:spPr/>
        <p:txBody>
          <a:bodyPr/>
          <a:lstStyle/>
          <a:p>
            <a:fld id="{B83F200A-5809-44DD-B873-059A6E903E22}"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31</a:t>
            </a:fld>
            <a:endParaRPr lang="en-CA"/>
          </a:p>
        </p:txBody>
      </p:sp>
      <p:pic>
        <p:nvPicPr>
          <p:cNvPr id="512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090" y="1681742"/>
            <a:ext cx="3979118"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8384" y="2708920"/>
            <a:ext cx="323850" cy="15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734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Human Demography and Population Dynamics </a:t>
            </a:r>
          </a:p>
        </p:txBody>
      </p:sp>
      <p:sp>
        <p:nvSpPr>
          <p:cNvPr id="3" name="Content Placeholder 2"/>
          <p:cNvSpPr>
            <a:spLocks noGrp="1"/>
          </p:cNvSpPr>
          <p:nvPr>
            <p:ph idx="1"/>
          </p:nvPr>
        </p:nvSpPr>
        <p:spPr>
          <a:xfrm>
            <a:off x="457200" y="1600200"/>
            <a:ext cx="3394720" cy="4525963"/>
          </a:xfrm>
        </p:spPr>
        <p:txBody>
          <a:bodyPr/>
          <a:lstStyle/>
          <a:p>
            <a:endParaRPr lang="en-CA" dirty="0"/>
          </a:p>
        </p:txBody>
      </p:sp>
      <p:sp>
        <p:nvSpPr>
          <p:cNvPr id="4" name="Date Placeholder 3"/>
          <p:cNvSpPr>
            <a:spLocks noGrp="1"/>
          </p:cNvSpPr>
          <p:nvPr>
            <p:ph type="dt" sz="half" idx="10"/>
          </p:nvPr>
        </p:nvSpPr>
        <p:spPr/>
        <p:txBody>
          <a:bodyPr/>
          <a:lstStyle/>
          <a:p>
            <a:fld id="{5AC03E87-0FE4-46AC-990F-238A9541FB56}"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32</a:t>
            </a:fld>
            <a:endParaRPr lang="en-C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6792416" cy="474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1284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Human Demography and Population Dynamics </a:t>
            </a:r>
          </a:p>
        </p:txBody>
      </p:sp>
      <p:sp>
        <p:nvSpPr>
          <p:cNvPr id="3" name="Content Placeholder 2"/>
          <p:cNvSpPr>
            <a:spLocks noGrp="1"/>
          </p:cNvSpPr>
          <p:nvPr>
            <p:ph idx="1"/>
          </p:nvPr>
        </p:nvSpPr>
        <p:spPr>
          <a:xfrm>
            <a:off x="457200" y="1600200"/>
            <a:ext cx="4762872" cy="4525963"/>
          </a:xfrm>
        </p:spPr>
        <p:txBody>
          <a:bodyPr>
            <a:normAutofit/>
          </a:bodyPr>
          <a:lstStyle/>
          <a:p>
            <a:pPr marL="0" indent="0">
              <a:buNone/>
            </a:pPr>
            <a:r>
              <a:rPr lang="en-CA" b="1" dirty="0"/>
              <a:t>Thomas </a:t>
            </a:r>
            <a:r>
              <a:rPr lang="en-CA" b="1" dirty="0" smtClean="0"/>
              <a:t>Malthus</a:t>
            </a:r>
            <a:endParaRPr lang="en-CA" b="1" dirty="0"/>
          </a:p>
          <a:p>
            <a:r>
              <a:rPr lang="en-CA" b="1" dirty="0"/>
              <a:t>Exponential growth</a:t>
            </a:r>
            <a:r>
              <a:rPr lang="en-CA" dirty="0"/>
              <a:t>: growth takes place at a constant rate per </a:t>
            </a:r>
            <a:r>
              <a:rPr lang="en-CA" dirty="0" smtClean="0"/>
              <a:t>time  2</a:t>
            </a:r>
            <a:r>
              <a:rPr lang="en-CA" dirty="0"/>
              <a:t>, 4, 8, 16, 32, 64, 128</a:t>
            </a:r>
            <a:r>
              <a:rPr lang="en-CA" dirty="0" smtClean="0"/>
              <a:t>….</a:t>
            </a:r>
            <a:endParaRPr lang="en-CA" dirty="0"/>
          </a:p>
          <a:p>
            <a:pPr marL="0" indent="0">
              <a:buNone/>
            </a:pPr>
            <a:r>
              <a:rPr lang="en-CA" dirty="0"/>
              <a:t>		    vs</a:t>
            </a:r>
            <a:r>
              <a:rPr lang="en-CA" dirty="0" smtClean="0"/>
              <a:t>.</a:t>
            </a:r>
            <a:endParaRPr lang="en-CA" dirty="0"/>
          </a:p>
          <a:p>
            <a:r>
              <a:rPr lang="en-CA" dirty="0"/>
              <a:t>	</a:t>
            </a:r>
            <a:r>
              <a:rPr lang="en-CA" b="1" dirty="0"/>
              <a:t>arithmetic growth</a:t>
            </a:r>
            <a:r>
              <a:rPr lang="en-CA" dirty="0"/>
              <a:t>: 2, 4, 6, 8, 10, 12, 14, 16 </a:t>
            </a:r>
          </a:p>
          <a:p>
            <a:endParaRPr lang="en-CA" dirty="0"/>
          </a:p>
        </p:txBody>
      </p:sp>
      <p:sp>
        <p:nvSpPr>
          <p:cNvPr id="4" name="Date Placeholder 3"/>
          <p:cNvSpPr>
            <a:spLocks noGrp="1"/>
          </p:cNvSpPr>
          <p:nvPr>
            <p:ph type="dt" sz="half" idx="10"/>
          </p:nvPr>
        </p:nvSpPr>
        <p:spPr/>
        <p:txBody>
          <a:bodyPr/>
          <a:lstStyle/>
          <a:p>
            <a:fld id="{A8F9B3D5-34CC-4F11-AE93-F5E0EA51DD32}"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33</a:t>
            </a:fld>
            <a:endParaRPr lang="en-CA"/>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51" y="3318407"/>
            <a:ext cx="3554413"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556791"/>
            <a:ext cx="1152128" cy="176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436097" y="1556791"/>
            <a:ext cx="2160240" cy="1815882"/>
          </a:xfrm>
          <a:prstGeom prst="rect">
            <a:avLst/>
          </a:prstGeom>
          <a:noFill/>
        </p:spPr>
        <p:txBody>
          <a:bodyPr wrap="square" rtlCol="0">
            <a:spAutoFit/>
          </a:bodyPr>
          <a:lstStyle/>
          <a:p>
            <a:r>
              <a:rPr lang="en-CA" sz="1400" dirty="0" smtClean="0"/>
              <a:t>“since it is precisely the poor who are the surplus, nothing should be done for them except to make their dying of starvation as easy as possible and to convince them that it cannot be helped…”</a:t>
            </a:r>
            <a:endParaRPr lang="en-CA" sz="1400" dirty="0"/>
          </a:p>
        </p:txBody>
      </p:sp>
    </p:spTree>
    <p:extLst>
      <p:ext uri="{BB962C8B-B14F-4D97-AF65-F5344CB8AC3E}">
        <p14:creationId xmlns:p14="http://schemas.microsoft.com/office/powerpoint/2010/main" val="3069134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4" name="Date Placeholder 3"/>
          <p:cNvSpPr>
            <a:spLocks noGrp="1"/>
          </p:cNvSpPr>
          <p:nvPr>
            <p:ph type="dt" sz="half" idx="10"/>
          </p:nvPr>
        </p:nvSpPr>
        <p:spPr/>
        <p:txBody>
          <a:bodyPr/>
          <a:lstStyle/>
          <a:p>
            <a:fld id="{00E2288D-7790-4A7B-8EEB-B85BCB8EF88F}"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34</a:t>
            </a:fld>
            <a:endParaRPr lang="en-CA"/>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7" y="1556791"/>
            <a:ext cx="1152128" cy="176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04048" y="1556791"/>
            <a:ext cx="2160240" cy="1815882"/>
          </a:xfrm>
          <a:prstGeom prst="rect">
            <a:avLst/>
          </a:prstGeom>
          <a:noFill/>
        </p:spPr>
        <p:txBody>
          <a:bodyPr wrap="square" rtlCol="0">
            <a:spAutoFit/>
          </a:bodyPr>
          <a:lstStyle/>
          <a:p>
            <a:r>
              <a:rPr lang="en-CA" sz="1400" dirty="0" smtClean="0"/>
              <a:t>“since it is precisely the poor who are the surplus, nothing should be done for them except to make their dying of starvation as easy as possible and to convince them that it cannot be helped…”</a:t>
            </a:r>
            <a:endParaRPr lang="en-CA" sz="1400"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645024"/>
            <a:ext cx="3554413"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700808"/>
            <a:ext cx="1440159"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933880" y="3317879"/>
            <a:ext cx="1612942" cy="307777"/>
          </a:xfrm>
          <a:prstGeom prst="rect">
            <a:avLst/>
          </a:prstGeom>
          <a:noFill/>
        </p:spPr>
        <p:txBody>
          <a:bodyPr wrap="none" rtlCol="0">
            <a:spAutoFit/>
          </a:bodyPr>
          <a:lstStyle/>
          <a:p>
            <a:r>
              <a:rPr lang="en-CA" sz="1400" dirty="0" smtClean="0"/>
              <a:t>Malthus 1766-1834</a:t>
            </a:r>
            <a:endParaRPr lang="en-CA" sz="1400" dirty="0"/>
          </a:p>
        </p:txBody>
      </p:sp>
      <p:sp>
        <p:nvSpPr>
          <p:cNvPr id="12" name="TextBox 11"/>
          <p:cNvSpPr txBox="1"/>
          <p:nvPr/>
        </p:nvSpPr>
        <p:spPr>
          <a:xfrm>
            <a:off x="2207402" y="1700808"/>
            <a:ext cx="2160240" cy="1815882"/>
          </a:xfrm>
          <a:prstGeom prst="rect">
            <a:avLst/>
          </a:prstGeom>
          <a:noFill/>
        </p:spPr>
        <p:txBody>
          <a:bodyPr wrap="square" rtlCol="0">
            <a:spAutoFit/>
          </a:bodyPr>
          <a:lstStyle/>
          <a:p>
            <a:r>
              <a:rPr lang="en-CA" sz="1400" dirty="0" smtClean="0"/>
              <a:t>Marx despised the ideas of Malthus, asserting that it is capitalism that is the cause of overpopulation, not some simple biological imperative.  Excess people = cheap labour…but people can change that…</a:t>
            </a:r>
            <a:endParaRPr lang="en-CA" sz="1400" dirty="0"/>
          </a:p>
        </p:txBody>
      </p:sp>
      <p:sp>
        <p:nvSpPr>
          <p:cNvPr id="15" name="TextBox 14"/>
          <p:cNvSpPr txBox="1"/>
          <p:nvPr/>
        </p:nvSpPr>
        <p:spPr>
          <a:xfrm>
            <a:off x="669184" y="3491135"/>
            <a:ext cx="1391728" cy="307777"/>
          </a:xfrm>
          <a:prstGeom prst="rect">
            <a:avLst/>
          </a:prstGeom>
          <a:noFill/>
        </p:spPr>
        <p:txBody>
          <a:bodyPr wrap="none" rtlCol="0">
            <a:spAutoFit/>
          </a:bodyPr>
          <a:lstStyle/>
          <a:p>
            <a:r>
              <a:rPr lang="en-CA" sz="1400" dirty="0" smtClean="0"/>
              <a:t>Marx 1818-1883</a:t>
            </a:r>
            <a:endParaRPr lang="en-CA" sz="1400" dirty="0"/>
          </a:p>
        </p:txBody>
      </p:sp>
    </p:spTree>
    <p:extLst>
      <p:ext uri="{BB962C8B-B14F-4D97-AF65-F5344CB8AC3E}">
        <p14:creationId xmlns:p14="http://schemas.microsoft.com/office/powerpoint/2010/main" val="52024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Demographic Transition Model</a:t>
            </a:r>
            <a:endParaRPr lang="en-CA" dirty="0"/>
          </a:p>
        </p:txBody>
      </p:sp>
      <p:sp>
        <p:nvSpPr>
          <p:cNvPr id="4" name="Date Placeholder 3"/>
          <p:cNvSpPr>
            <a:spLocks noGrp="1"/>
          </p:cNvSpPr>
          <p:nvPr>
            <p:ph type="dt" sz="half" idx="10"/>
          </p:nvPr>
        </p:nvSpPr>
        <p:spPr/>
        <p:txBody>
          <a:bodyPr/>
          <a:lstStyle/>
          <a:p>
            <a:fld id="{E4721AD3-710A-4234-A412-31BAFDF69ED3}"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35</a:t>
            </a:fld>
            <a:endParaRPr lang="en-C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6624736" cy="463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932040" y="2780927"/>
            <a:ext cx="2591296" cy="830997"/>
          </a:xfrm>
          <a:prstGeom prst="rect">
            <a:avLst/>
          </a:prstGeom>
          <a:solidFill>
            <a:schemeClr val="accent1">
              <a:alpha val="45000"/>
            </a:schemeClr>
          </a:solidFill>
        </p:spPr>
        <p:txBody>
          <a:bodyPr wrap="square" rtlCol="0">
            <a:spAutoFit/>
          </a:bodyPr>
          <a:lstStyle/>
          <a:p>
            <a:r>
              <a:rPr lang="en-CA" sz="1200" dirty="0" smtClean="0"/>
              <a:t>Many countries in the developing world moving through these stages much more rapidly than did places like Canada</a:t>
            </a:r>
            <a:endParaRPr lang="en-CA" sz="1200" dirty="0"/>
          </a:p>
        </p:txBody>
      </p:sp>
    </p:spTree>
    <p:extLst>
      <p:ext uri="{BB962C8B-B14F-4D97-AF65-F5344CB8AC3E}">
        <p14:creationId xmlns:p14="http://schemas.microsoft.com/office/powerpoint/2010/main" val="1802651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Generalized Age Structure Diagrams </a:t>
            </a:r>
            <a:r>
              <a:rPr lang="en-CA" dirty="0" smtClean="0"/>
              <a:t> - aka Population Pyramids</a:t>
            </a:r>
            <a:endParaRPr lang="en-CA" dirty="0"/>
          </a:p>
        </p:txBody>
      </p:sp>
      <p:sp>
        <p:nvSpPr>
          <p:cNvPr id="4" name="Date Placeholder 3"/>
          <p:cNvSpPr>
            <a:spLocks noGrp="1"/>
          </p:cNvSpPr>
          <p:nvPr>
            <p:ph type="dt" sz="half" idx="10"/>
          </p:nvPr>
        </p:nvSpPr>
        <p:spPr/>
        <p:txBody>
          <a:bodyPr/>
          <a:lstStyle/>
          <a:p>
            <a:fld id="{21AF02A3-9A78-4540-8172-B1E52ECA062A}"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36</a:t>
            </a:fld>
            <a:endParaRPr lang="en-CA"/>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15" y="1844824"/>
            <a:ext cx="85344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962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Age Structure Diagrams for Less Developed and Highly Developed </a:t>
            </a:r>
            <a:r>
              <a:rPr lang="en-CA" dirty="0" smtClean="0"/>
              <a:t>Countries</a:t>
            </a:r>
            <a:endParaRPr lang="en-CA" dirty="0"/>
          </a:p>
        </p:txBody>
      </p:sp>
      <p:sp>
        <p:nvSpPr>
          <p:cNvPr id="3" name="Content Placeholder 2"/>
          <p:cNvSpPr>
            <a:spLocks noGrp="1"/>
          </p:cNvSpPr>
          <p:nvPr>
            <p:ph idx="1"/>
          </p:nvPr>
        </p:nvSpPr>
        <p:spPr>
          <a:xfrm>
            <a:off x="457200" y="5661248"/>
            <a:ext cx="8229600" cy="464915"/>
          </a:xfrm>
        </p:spPr>
        <p:txBody>
          <a:bodyPr>
            <a:normAutofit/>
          </a:bodyPr>
          <a:lstStyle/>
          <a:p>
            <a:r>
              <a:rPr lang="en-CA" sz="1400" dirty="0" smtClean="0"/>
              <a:t>Click the image to go to interactive site</a:t>
            </a:r>
            <a:endParaRPr lang="en-CA" sz="1400" dirty="0"/>
          </a:p>
        </p:txBody>
      </p:sp>
      <p:sp>
        <p:nvSpPr>
          <p:cNvPr id="4" name="Date Placeholder 3"/>
          <p:cNvSpPr>
            <a:spLocks noGrp="1"/>
          </p:cNvSpPr>
          <p:nvPr>
            <p:ph type="dt" sz="half" idx="10"/>
          </p:nvPr>
        </p:nvSpPr>
        <p:spPr/>
        <p:txBody>
          <a:bodyPr/>
          <a:lstStyle/>
          <a:p>
            <a:fld id="{AD16B844-3D63-41E2-B7BE-C0BF8ACB6AD0}"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37</a:t>
            </a:fld>
            <a:endParaRPr lang="en-CA"/>
          </a:p>
        </p:txBody>
      </p:sp>
      <p:pic>
        <p:nvPicPr>
          <p:cNvPr id="614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704" y="1412776"/>
            <a:ext cx="6864663"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294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Demographics of Aboriginal Peoples</a:t>
            </a:r>
            <a:endParaRPr lang="en-CA" dirty="0"/>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fld id="{2CC65F26-D27E-49E2-B308-2BC1E6040B62}"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38</a:t>
            </a:fld>
            <a:endParaRPr lang="en-CA"/>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96752"/>
            <a:ext cx="8839200"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3301" y="5629052"/>
            <a:ext cx="8757397" cy="369332"/>
          </a:xfrm>
          <a:prstGeom prst="rect">
            <a:avLst/>
          </a:prstGeom>
          <a:noFill/>
        </p:spPr>
        <p:txBody>
          <a:bodyPr wrap="none" rtlCol="0">
            <a:spAutoFit/>
          </a:bodyPr>
          <a:lstStyle/>
          <a:p>
            <a:r>
              <a:rPr lang="en-CA" dirty="0" smtClean="0"/>
              <a:t>Yet these data are likely gross underestimates as Aboriginal people are poorly enumerated</a:t>
            </a:r>
            <a:endParaRPr lang="en-CA" dirty="0"/>
          </a:p>
        </p:txBody>
      </p:sp>
    </p:spTree>
    <p:extLst>
      <p:ext uri="{BB962C8B-B14F-4D97-AF65-F5344CB8AC3E}">
        <p14:creationId xmlns:p14="http://schemas.microsoft.com/office/powerpoint/2010/main" val="3129667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Demographics of Aboriginal Peoples</a:t>
            </a:r>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4859F380-E4A6-42DF-9101-C387D1F334F0}"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39</a:t>
            </a:fld>
            <a:endParaRPr lang="en-CA"/>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6552728" cy="451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18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Nature’s Building Blocks</a:t>
            </a:r>
            <a:endParaRPr lang="en-CA" dirty="0"/>
          </a:p>
        </p:txBody>
      </p:sp>
      <p:sp>
        <p:nvSpPr>
          <p:cNvPr id="4" name="Date Placeholder 3"/>
          <p:cNvSpPr>
            <a:spLocks noGrp="1"/>
          </p:cNvSpPr>
          <p:nvPr>
            <p:ph type="dt" sz="half" idx="10"/>
          </p:nvPr>
        </p:nvSpPr>
        <p:spPr/>
        <p:txBody>
          <a:bodyPr/>
          <a:lstStyle/>
          <a:p>
            <a:fld id="{37E33CB9-0040-44BC-A9F3-F37E9BB817EA}" type="datetime8">
              <a:rPr lang="en-US" smtClean="0"/>
              <a:t>10/13/2015 9:56 AM</a:t>
            </a:fld>
            <a:endParaRPr lang="en-CA"/>
          </a:p>
        </p:txBody>
      </p:sp>
      <p:sp>
        <p:nvSpPr>
          <p:cNvPr id="5" name="Footer Placeholder 4"/>
          <p:cNvSpPr>
            <a:spLocks noGrp="1"/>
          </p:cNvSpPr>
          <p:nvPr>
            <p:ph type="ftr" sz="quarter" idx="11"/>
          </p:nvPr>
        </p:nvSpPr>
        <p:spPr/>
        <p:txBody>
          <a:bodyPr/>
          <a:lstStyle/>
          <a:p>
            <a:r>
              <a:rPr lang="en-CA" smtClean="0"/>
              <a:t>Baxter Geog 2153</a:t>
            </a:r>
            <a:endParaRPr lang="en-CA"/>
          </a:p>
        </p:txBody>
      </p:sp>
      <p:sp>
        <p:nvSpPr>
          <p:cNvPr id="6" name="Slide Number Placeholder 5"/>
          <p:cNvSpPr>
            <a:spLocks noGrp="1"/>
          </p:cNvSpPr>
          <p:nvPr>
            <p:ph type="sldNum" sz="quarter" idx="12"/>
          </p:nvPr>
        </p:nvSpPr>
        <p:spPr/>
        <p:txBody>
          <a:bodyPr/>
          <a:lstStyle/>
          <a:p>
            <a:fld id="{1DCE187B-75CE-478B-A84C-5499E04346DF}" type="slidenum">
              <a:rPr lang="en-CA" smtClean="0"/>
              <a:t>4</a:t>
            </a:fld>
            <a:endParaRPr lang="en-CA"/>
          </a:p>
        </p:txBody>
      </p:sp>
      <p:sp>
        <p:nvSpPr>
          <p:cNvPr id="7" name="Rectangle 2"/>
          <p:cNvSpPr txBox="1">
            <a:spLocks noChangeArrowheads="1"/>
          </p:cNvSpPr>
          <p:nvPr/>
        </p:nvSpPr>
        <p:spPr>
          <a:xfrm>
            <a:off x="381000" y="228600"/>
            <a:ext cx="77724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chemeClr val="tx1"/>
                </a:solidFill>
                <a:latin typeface="+mj-lt"/>
                <a:ea typeface="+mj-ea"/>
                <a:cs typeface="+mj-cs"/>
              </a:defRPr>
            </a:lvl1pPr>
          </a:lstStyle>
          <a:p>
            <a:endParaRPr lang="en-US" altLang="en-US" dirty="0" smtClean="0"/>
          </a:p>
        </p:txBody>
      </p:sp>
      <p:pic>
        <p:nvPicPr>
          <p:cNvPr id="8" name="Picture 7" descr="Figure 3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219200"/>
            <a:ext cx="57912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txBox="1">
            <a:spLocks noChangeArrowheads="1"/>
          </p:cNvSpPr>
          <p:nvPr/>
        </p:nvSpPr>
        <p:spPr>
          <a:xfrm>
            <a:off x="304800" y="1524000"/>
            <a:ext cx="2362200" cy="4171950"/>
          </a:xfrm>
          <a:prstGeom prst="rect">
            <a:avLst/>
          </a:prstGeom>
          <a:noFill/>
        </p:spPr>
        <p:txBody>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mtClean="0"/>
              <a:t>Atoms</a:t>
            </a:r>
          </a:p>
          <a:p>
            <a:r>
              <a:rPr lang="en-US" altLang="en-US" smtClean="0"/>
              <a:t>Ions</a:t>
            </a:r>
          </a:p>
          <a:p>
            <a:r>
              <a:rPr lang="en-US" altLang="en-US" smtClean="0"/>
              <a:t>Protons</a:t>
            </a:r>
          </a:p>
          <a:p>
            <a:r>
              <a:rPr lang="en-US" altLang="en-US" smtClean="0"/>
              <a:t>Neutrons</a:t>
            </a:r>
          </a:p>
          <a:p>
            <a:r>
              <a:rPr lang="en-US" altLang="en-US" smtClean="0"/>
              <a:t>Electrons</a:t>
            </a:r>
            <a:endParaRPr lang="en-US" altLang="en-US" dirty="0" smtClean="0"/>
          </a:p>
        </p:txBody>
      </p:sp>
    </p:spTree>
    <p:extLst>
      <p:ext uri="{BB962C8B-B14F-4D97-AF65-F5344CB8AC3E}">
        <p14:creationId xmlns:p14="http://schemas.microsoft.com/office/powerpoint/2010/main" val="26958630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Fertility Rate</a:t>
            </a:r>
            <a:endParaRPr lang="en-CA" dirty="0"/>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fld id="{B4A8D2AE-A4B8-491A-A1CB-88F60DFCF3F4}"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40</a:t>
            </a:fld>
            <a:endParaRPr lang="en-CA"/>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19" y="1196752"/>
            <a:ext cx="85344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283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Fertility Rate</a:t>
            </a:r>
            <a:endParaRPr lang="en-CA" dirty="0"/>
          </a:p>
        </p:txBody>
      </p:sp>
      <p:sp>
        <p:nvSpPr>
          <p:cNvPr id="3" name="Content Placeholder 2"/>
          <p:cNvSpPr>
            <a:spLocks noGrp="1"/>
          </p:cNvSpPr>
          <p:nvPr>
            <p:ph idx="1"/>
          </p:nvPr>
        </p:nvSpPr>
        <p:spPr>
          <a:xfrm>
            <a:off x="457200" y="1600200"/>
            <a:ext cx="2386608" cy="4525963"/>
          </a:xfrm>
        </p:spPr>
        <p:txBody>
          <a:bodyPr>
            <a:normAutofit/>
          </a:bodyPr>
          <a:lstStyle/>
          <a:p>
            <a:r>
              <a:rPr lang="en-CA" sz="2400" dirty="0" smtClean="0"/>
              <a:t>Click image for interactive website</a:t>
            </a:r>
            <a:endParaRPr lang="en-CA" sz="2400" dirty="0"/>
          </a:p>
        </p:txBody>
      </p:sp>
      <p:sp>
        <p:nvSpPr>
          <p:cNvPr id="4" name="Date Placeholder 3"/>
          <p:cNvSpPr>
            <a:spLocks noGrp="1"/>
          </p:cNvSpPr>
          <p:nvPr>
            <p:ph type="dt" sz="half" idx="10"/>
          </p:nvPr>
        </p:nvSpPr>
        <p:spPr/>
        <p:txBody>
          <a:bodyPr/>
          <a:lstStyle/>
          <a:p>
            <a:fld id="{65E5E8E8-B569-487D-8064-C1A8B1ED3506}"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41</a:t>
            </a:fld>
            <a:endParaRPr lang="en-CA"/>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185055"/>
            <a:ext cx="3810000"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261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Population Control Strategies</a:t>
            </a:r>
            <a:endParaRPr lang="en-CA" dirty="0"/>
          </a:p>
        </p:txBody>
      </p:sp>
      <p:sp>
        <p:nvSpPr>
          <p:cNvPr id="3" name="Content Placeholder 2"/>
          <p:cNvSpPr>
            <a:spLocks noGrp="1"/>
          </p:cNvSpPr>
          <p:nvPr>
            <p:ph idx="1"/>
          </p:nvPr>
        </p:nvSpPr>
        <p:spPr>
          <a:xfrm>
            <a:off x="457200" y="1600201"/>
            <a:ext cx="4618856" cy="2438803"/>
          </a:xfrm>
        </p:spPr>
        <p:txBody>
          <a:bodyPr>
            <a:normAutofit lnSpcReduction="10000"/>
          </a:bodyPr>
          <a:lstStyle/>
          <a:p>
            <a:r>
              <a:rPr lang="en-CA" dirty="0"/>
              <a:t>Increasing marriage age</a:t>
            </a:r>
          </a:p>
          <a:p>
            <a:r>
              <a:rPr lang="en-CA" dirty="0"/>
              <a:t>Migration</a:t>
            </a:r>
          </a:p>
          <a:p>
            <a:r>
              <a:rPr lang="en-CA" dirty="0"/>
              <a:t>Cultural </a:t>
            </a:r>
            <a:r>
              <a:rPr lang="en-CA" dirty="0" smtClean="0"/>
              <a:t>factors</a:t>
            </a:r>
          </a:p>
          <a:p>
            <a:r>
              <a:rPr lang="en-CA" dirty="0" smtClean="0"/>
              <a:t>Government financial incentives (e.g., China)</a:t>
            </a:r>
            <a:endParaRPr lang="en-CA" dirty="0"/>
          </a:p>
          <a:p>
            <a:endParaRPr lang="en-CA" dirty="0"/>
          </a:p>
        </p:txBody>
      </p:sp>
      <p:sp>
        <p:nvSpPr>
          <p:cNvPr id="4" name="Date Placeholder 3"/>
          <p:cNvSpPr>
            <a:spLocks noGrp="1"/>
          </p:cNvSpPr>
          <p:nvPr>
            <p:ph type="dt" sz="half" idx="10"/>
          </p:nvPr>
        </p:nvSpPr>
        <p:spPr/>
        <p:txBody>
          <a:bodyPr/>
          <a:lstStyle/>
          <a:p>
            <a:fld id="{278E72A5-8C16-4AB6-9957-6D7846B2E698}"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42</a:t>
            </a:fld>
            <a:endParaRPr lang="en-CA"/>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628800"/>
            <a:ext cx="2520280" cy="2391922"/>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36096" y="4039004"/>
            <a:ext cx="2664296" cy="646331"/>
          </a:xfrm>
          <a:prstGeom prst="rect">
            <a:avLst/>
          </a:prstGeom>
          <a:noFill/>
        </p:spPr>
        <p:txBody>
          <a:bodyPr wrap="square" rtlCol="0">
            <a:spAutoFit/>
          </a:bodyPr>
          <a:lstStyle/>
          <a:p>
            <a:r>
              <a:rPr lang="en-CA" sz="1200" dirty="0" smtClean="0"/>
              <a:t>Having large families is a context-dependent yet typically rational decision </a:t>
            </a:r>
            <a:endParaRPr lang="en-CA" sz="1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861048"/>
            <a:ext cx="2376264" cy="2046383"/>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050774" y="5907431"/>
            <a:ext cx="2160240" cy="276999"/>
          </a:xfrm>
          <a:prstGeom prst="rect">
            <a:avLst/>
          </a:prstGeom>
          <a:noFill/>
        </p:spPr>
        <p:txBody>
          <a:bodyPr wrap="square" rtlCol="0">
            <a:spAutoFit/>
          </a:bodyPr>
          <a:lstStyle/>
          <a:p>
            <a:r>
              <a:rPr lang="en-CA" sz="1200" dirty="0" smtClean="0"/>
              <a:t>…not really…except the pets…</a:t>
            </a:r>
            <a:endParaRPr lang="en-CA" sz="1200" dirty="0"/>
          </a:p>
        </p:txBody>
      </p:sp>
    </p:spTree>
    <p:extLst>
      <p:ext uri="{BB962C8B-B14F-4D97-AF65-F5344CB8AC3E}">
        <p14:creationId xmlns:p14="http://schemas.microsoft.com/office/powerpoint/2010/main" val="22216496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Population Control Strategies</a:t>
            </a:r>
            <a:endParaRPr lang="en-CA" dirty="0"/>
          </a:p>
        </p:txBody>
      </p:sp>
      <p:sp>
        <p:nvSpPr>
          <p:cNvPr id="3" name="Content Placeholder 2"/>
          <p:cNvSpPr>
            <a:spLocks noGrp="1"/>
          </p:cNvSpPr>
          <p:nvPr>
            <p:ph idx="1"/>
          </p:nvPr>
        </p:nvSpPr>
        <p:spPr>
          <a:xfrm>
            <a:off x="457200" y="1600201"/>
            <a:ext cx="3826768" cy="2060616"/>
          </a:xfrm>
        </p:spPr>
        <p:txBody>
          <a:bodyPr>
            <a:normAutofit fontScale="77500" lnSpcReduction="20000"/>
          </a:bodyPr>
          <a:lstStyle/>
          <a:p>
            <a:r>
              <a:rPr lang="en-CA" dirty="0"/>
              <a:t>Increasing education levels</a:t>
            </a:r>
          </a:p>
          <a:p>
            <a:r>
              <a:rPr lang="en-CA" dirty="0"/>
              <a:t>Birth Control</a:t>
            </a:r>
          </a:p>
          <a:p>
            <a:r>
              <a:rPr lang="en-CA" dirty="0"/>
              <a:t>National birth rate reduction </a:t>
            </a:r>
            <a:r>
              <a:rPr lang="en-CA" dirty="0" smtClean="0"/>
              <a:t>programs (e.g., China)</a:t>
            </a:r>
            <a:endParaRPr lang="en-CA" dirty="0"/>
          </a:p>
          <a:p>
            <a:r>
              <a:rPr lang="en-CA" dirty="0"/>
              <a:t>Improved health care</a:t>
            </a:r>
          </a:p>
          <a:p>
            <a:pPr marL="0" indent="0">
              <a:buNone/>
            </a:pPr>
            <a:endParaRPr lang="en-CA" dirty="0"/>
          </a:p>
        </p:txBody>
      </p:sp>
      <p:sp>
        <p:nvSpPr>
          <p:cNvPr id="4" name="Date Placeholder 3"/>
          <p:cNvSpPr>
            <a:spLocks noGrp="1"/>
          </p:cNvSpPr>
          <p:nvPr>
            <p:ph type="dt" sz="half" idx="10"/>
          </p:nvPr>
        </p:nvSpPr>
        <p:spPr/>
        <p:txBody>
          <a:bodyPr/>
          <a:lstStyle/>
          <a:p>
            <a:fld id="{F18D8CEF-E022-4F04-94F7-232035599175}"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43</a:t>
            </a:fld>
            <a:endParaRPr lang="en-CA"/>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052" y="1268760"/>
            <a:ext cx="2893822" cy="1852046"/>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88024" y="3059668"/>
            <a:ext cx="3744415" cy="954107"/>
          </a:xfrm>
          <a:prstGeom prst="rect">
            <a:avLst/>
          </a:prstGeom>
          <a:noFill/>
        </p:spPr>
        <p:txBody>
          <a:bodyPr wrap="square" rtlCol="0">
            <a:spAutoFit/>
          </a:bodyPr>
          <a:lstStyle/>
          <a:p>
            <a:r>
              <a:rPr lang="en-CA" sz="1400" dirty="0" smtClean="0"/>
              <a:t>Education puts some power (back) in the hands of women, but there are often substantial social and economic barriers to them invoking this knowledge to control fertility</a:t>
            </a:r>
            <a:endParaRPr lang="en-CA" sz="1400"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3429000"/>
            <a:ext cx="2736304" cy="1874245"/>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85595" y="5303245"/>
            <a:ext cx="3024336" cy="954107"/>
          </a:xfrm>
          <a:prstGeom prst="rect">
            <a:avLst/>
          </a:prstGeom>
          <a:noFill/>
        </p:spPr>
        <p:txBody>
          <a:bodyPr wrap="square" rtlCol="0">
            <a:spAutoFit/>
          </a:bodyPr>
          <a:lstStyle/>
          <a:p>
            <a:r>
              <a:rPr lang="en-CA" sz="1400" dirty="0" smtClean="0"/>
              <a:t>One-child policy (1979) reduced China’s already declining fertility rate to reduce strain on resources…but with many unintended consequences</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3543" y="4014436"/>
            <a:ext cx="3422022" cy="2044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863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996952"/>
            <a:ext cx="6336704" cy="316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Human Development Indexes</a:t>
            </a:r>
            <a:endParaRPr lang="en-CA" dirty="0"/>
          </a:p>
        </p:txBody>
      </p:sp>
      <p:sp>
        <p:nvSpPr>
          <p:cNvPr id="3" name="Content Placeholder 2"/>
          <p:cNvSpPr>
            <a:spLocks noGrp="1"/>
          </p:cNvSpPr>
          <p:nvPr>
            <p:ph idx="1"/>
          </p:nvPr>
        </p:nvSpPr>
        <p:spPr>
          <a:xfrm>
            <a:off x="251520" y="1268760"/>
            <a:ext cx="8363272" cy="1944216"/>
          </a:xfrm>
        </p:spPr>
        <p:txBody>
          <a:bodyPr>
            <a:normAutofit fontScale="70000" lnSpcReduction="20000"/>
          </a:bodyPr>
          <a:lstStyle/>
          <a:p>
            <a:pPr marL="0" indent="0">
              <a:buNone/>
            </a:pPr>
            <a:r>
              <a:rPr lang="en-CA" b="1" dirty="0" smtClean="0"/>
              <a:t>Alternatives to GDP for measuring “progress”</a:t>
            </a:r>
          </a:p>
          <a:p>
            <a:r>
              <a:rPr lang="en-CA" dirty="0" smtClean="0"/>
              <a:t>Human </a:t>
            </a:r>
            <a:r>
              <a:rPr lang="en-CA" dirty="0"/>
              <a:t>Development </a:t>
            </a:r>
            <a:r>
              <a:rPr lang="en-CA" dirty="0" smtClean="0"/>
              <a:t>Index (U.N.)</a:t>
            </a:r>
          </a:p>
          <a:p>
            <a:pPr lvl="1"/>
            <a:r>
              <a:rPr lang="en-CA" dirty="0"/>
              <a:t>(see here for relation to </a:t>
            </a:r>
            <a:r>
              <a:rPr lang="en-CA" dirty="0">
                <a:hlinkClick r:id="rId5"/>
              </a:rPr>
              <a:t>ecological footprint </a:t>
            </a:r>
            <a:r>
              <a:rPr lang="en-CA" dirty="0"/>
              <a:t>section)</a:t>
            </a:r>
          </a:p>
          <a:p>
            <a:r>
              <a:rPr lang="en-CA" dirty="0" smtClean="0"/>
              <a:t>Millennium </a:t>
            </a:r>
            <a:r>
              <a:rPr lang="en-CA" dirty="0"/>
              <a:t>Development Goals</a:t>
            </a:r>
          </a:p>
          <a:p>
            <a:r>
              <a:rPr lang="en-CA" dirty="0">
                <a:hlinkClick r:id="rId6"/>
              </a:rPr>
              <a:t>Genuine Progress Indicator</a:t>
            </a:r>
            <a:endParaRPr lang="en-CA" dirty="0"/>
          </a:p>
          <a:p>
            <a:r>
              <a:rPr lang="en-CA" dirty="0">
                <a:hlinkClick r:id="rId7"/>
              </a:rPr>
              <a:t>Canadian Index of </a:t>
            </a:r>
            <a:r>
              <a:rPr lang="en-CA" dirty="0" smtClean="0">
                <a:hlinkClick r:id="rId7"/>
              </a:rPr>
              <a:t>Wellbeing</a:t>
            </a:r>
            <a:endParaRPr lang="en-CA" dirty="0" smtClean="0"/>
          </a:p>
          <a:p>
            <a:endParaRPr lang="en-CA" dirty="0"/>
          </a:p>
        </p:txBody>
      </p:sp>
      <p:sp>
        <p:nvSpPr>
          <p:cNvPr id="4" name="Date Placeholder 3"/>
          <p:cNvSpPr>
            <a:spLocks noGrp="1"/>
          </p:cNvSpPr>
          <p:nvPr>
            <p:ph type="dt" sz="half" idx="10"/>
          </p:nvPr>
        </p:nvSpPr>
        <p:spPr/>
        <p:txBody>
          <a:bodyPr/>
          <a:lstStyle/>
          <a:p>
            <a:fld id="{9BFAEF33-264F-4158-86F5-AE68D67AABBD}"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44</a:t>
            </a:fld>
            <a:endParaRPr lang="en-CA"/>
          </a:p>
        </p:txBody>
      </p:sp>
      <p:pic>
        <p:nvPicPr>
          <p:cNvPr id="4099" name="Picture 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7934" y="1124744"/>
            <a:ext cx="2241131" cy="439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732240" y="5517084"/>
            <a:ext cx="2449004" cy="307777"/>
          </a:xfrm>
          <a:prstGeom prst="rect">
            <a:avLst/>
          </a:prstGeom>
          <a:noFill/>
        </p:spPr>
        <p:txBody>
          <a:bodyPr wrap="none" rtlCol="0">
            <a:spAutoFit/>
          </a:bodyPr>
          <a:lstStyle/>
          <a:p>
            <a:r>
              <a:rPr lang="en-CA" sz="1400" dirty="0" smtClean="0"/>
              <a:t>Millennium development goals</a:t>
            </a:r>
            <a:endParaRPr lang="en-CA" sz="1400" dirty="0"/>
          </a:p>
        </p:txBody>
      </p:sp>
    </p:spTree>
    <p:extLst>
      <p:ext uri="{BB962C8B-B14F-4D97-AF65-F5344CB8AC3E}">
        <p14:creationId xmlns:p14="http://schemas.microsoft.com/office/powerpoint/2010/main" val="25420575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Human Development Index</a:t>
            </a:r>
            <a:endParaRPr lang="en-CA" dirty="0"/>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44B6E6E8-767B-4CDF-98E8-0882A307FBE3}"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45</a:t>
            </a:fld>
            <a:endParaRPr lang="en-CA"/>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7763271" cy="460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7600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Canadian Index of Well-Being</a:t>
            </a:r>
            <a:endParaRPr lang="en-CA" dirty="0"/>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fld id="{95C6C8F9-5529-4F87-885D-BD1336AAD58B}"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46</a:t>
            </a:fld>
            <a:endParaRPr lang="en-CA"/>
          </a:p>
        </p:txBody>
      </p:sp>
      <p:pic>
        <p:nvPicPr>
          <p:cNvPr id="614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9833"/>
            <a:ext cx="476250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1988840"/>
            <a:ext cx="4320154" cy="271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3652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Environmental Performance and Human Development</a:t>
            </a:r>
            <a:endParaRPr lang="en-CA" dirty="0"/>
          </a:p>
        </p:txBody>
      </p:sp>
      <p:sp>
        <p:nvSpPr>
          <p:cNvPr id="3" name="Content Placeholder 2"/>
          <p:cNvSpPr>
            <a:spLocks noGrp="1"/>
          </p:cNvSpPr>
          <p:nvPr>
            <p:ph idx="1"/>
          </p:nvPr>
        </p:nvSpPr>
        <p:spPr>
          <a:xfrm>
            <a:off x="457200" y="1600201"/>
            <a:ext cx="3178696" cy="3052936"/>
          </a:xfrm>
        </p:spPr>
        <p:txBody>
          <a:bodyPr>
            <a:normAutofit fontScale="92500" lnSpcReduction="10000"/>
          </a:bodyPr>
          <a:lstStyle/>
          <a:p>
            <a:r>
              <a:rPr lang="en-CA" dirty="0"/>
              <a:t>Countries with high HDI scores in 2005 generally had high 2006 </a:t>
            </a:r>
            <a:r>
              <a:rPr lang="en-CA" dirty="0">
                <a:hlinkClick r:id="rId2"/>
              </a:rPr>
              <a:t>EPI</a:t>
            </a:r>
            <a:r>
              <a:rPr lang="en-CA" dirty="0"/>
              <a:t> scores, e.g. Sweden, Canada, United Kingdom, and United States</a:t>
            </a:r>
          </a:p>
          <a:p>
            <a:endParaRPr lang="en-CA" dirty="0"/>
          </a:p>
        </p:txBody>
      </p:sp>
      <p:sp>
        <p:nvSpPr>
          <p:cNvPr id="4" name="Date Placeholder 3"/>
          <p:cNvSpPr>
            <a:spLocks noGrp="1"/>
          </p:cNvSpPr>
          <p:nvPr>
            <p:ph type="dt" sz="half" idx="10"/>
          </p:nvPr>
        </p:nvSpPr>
        <p:spPr/>
        <p:txBody>
          <a:bodyPr/>
          <a:lstStyle/>
          <a:p>
            <a:fld id="{91902AB6-6921-4A13-8D4F-1773193A0DD0}"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47</a:t>
            </a:fld>
            <a:endParaRPr lang="en-CA"/>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377617"/>
            <a:ext cx="3661411" cy="469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323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Canada’s Challenges</a:t>
            </a:r>
            <a:endParaRPr lang="en-CA" dirty="0"/>
          </a:p>
        </p:txBody>
      </p:sp>
      <p:sp>
        <p:nvSpPr>
          <p:cNvPr id="3" name="Content Placeholder 2"/>
          <p:cNvSpPr>
            <a:spLocks noGrp="1"/>
          </p:cNvSpPr>
          <p:nvPr>
            <p:ph idx="1"/>
          </p:nvPr>
        </p:nvSpPr>
        <p:spPr>
          <a:xfrm>
            <a:off x="457200" y="1600200"/>
            <a:ext cx="5698976" cy="4525963"/>
          </a:xfrm>
        </p:spPr>
        <p:txBody>
          <a:bodyPr/>
          <a:lstStyle/>
          <a:p>
            <a:r>
              <a:rPr lang="en-CA" dirty="0"/>
              <a:t>Population, environment, development</a:t>
            </a:r>
          </a:p>
          <a:p>
            <a:pPr lvl="1"/>
            <a:r>
              <a:rPr lang="en-CA" dirty="0"/>
              <a:t>uneven economic, social, and environmental impacts of development across time and space</a:t>
            </a:r>
          </a:p>
          <a:p>
            <a:pPr lvl="1"/>
            <a:r>
              <a:rPr lang="en-CA" dirty="0"/>
              <a:t>costs large-scale resource exploitation</a:t>
            </a:r>
          </a:p>
          <a:p>
            <a:pPr lvl="1"/>
            <a:r>
              <a:rPr lang="en-CA" dirty="0"/>
              <a:t>treatment Aboriginal people and inclusion as full partners in Canada’s </a:t>
            </a:r>
            <a:r>
              <a:rPr lang="en-CA" dirty="0" smtClean="0"/>
              <a:t>development – environmental repossession, economic sovereignty</a:t>
            </a:r>
            <a:endParaRPr lang="en-CA" dirty="0"/>
          </a:p>
        </p:txBody>
      </p:sp>
      <p:sp>
        <p:nvSpPr>
          <p:cNvPr id="4" name="Date Placeholder 3"/>
          <p:cNvSpPr>
            <a:spLocks noGrp="1"/>
          </p:cNvSpPr>
          <p:nvPr>
            <p:ph type="dt" sz="half" idx="10"/>
          </p:nvPr>
        </p:nvSpPr>
        <p:spPr/>
        <p:txBody>
          <a:bodyPr/>
          <a:lstStyle/>
          <a:p>
            <a:fld id="{B016B4E6-FC28-425E-87C5-9EC7EE6514B7}"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48</a:t>
            </a:fld>
            <a:endParaRPr lang="en-CA"/>
          </a:p>
        </p:txBody>
      </p:sp>
      <p:pic>
        <p:nvPicPr>
          <p:cNvPr id="8" name="Picture 7"/>
          <p:cNvPicPr>
            <a:picLocks noChangeAspect="1"/>
          </p:cNvPicPr>
          <p:nvPr/>
        </p:nvPicPr>
        <p:blipFill>
          <a:blip r:embed="rId3"/>
          <a:stretch>
            <a:fillRect/>
          </a:stretch>
        </p:blipFill>
        <p:spPr>
          <a:xfrm>
            <a:off x="6263590" y="1772816"/>
            <a:ext cx="2423210" cy="2774033"/>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TextBox 8"/>
          <p:cNvSpPr txBox="1"/>
          <p:nvPr/>
        </p:nvSpPr>
        <p:spPr>
          <a:xfrm>
            <a:off x="6263590" y="4671194"/>
            <a:ext cx="2605309" cy="461665"/>
          </a:xfrm>
          <a:prstGeom prst="rect">
            <a:avLst/>
          </a:prstGeom>
          <a:noFill/>
        </p:spPr>
        <p:txBody>
          <a:bodyPr wrap="square" rtlCol="0">
            <a:spAutoFit/>
          </a:bodyPr>
          <a:lstStyle/>
          <a:p>
            <a:r>
              <a:rPr lang="en-CA" sz="1200" dirty="0" smtClean="0"/>
              <a:t>First Nations businesses based on sustainability principles </a:t>
            </a:r>
            <a:endParaRPr lang="en-CA" sz="1200" dirty="0"/>
          </a:p>
        </p:txBody>
      </p:sp>
    </p:spTree>
    <p:extLst>
      <p:ext uri="{BB962C8B-B14F-4D97-AF65-F5344CB8AC3E}">
        <p14:creationId xmlns:p14="http://schemas.microsoft.com/office/powerpoint/2010/main" val="369377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able 3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340768"/>
            <a:ext cx="5889848" cy="458671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smtClean="0"/>
              <a:t>Earth’s Gases</a:t>
            </a:r>
            <a:endParaRPr lang="en-CA" dirty="0"/>
          </a:p>
        </p:txBody>
      </p:sp>
      <p:sp>
        <p:nvSpPr>
          <p:cNvPr id="3" name="Content Placeholder 2"/>
          <p:cNvSpPr>
            <a:spLocks noGrp="1"/>
          </p:cNvSpPr>
          <p:nvPr>
            <p:ph idx="1"/>
          </p:nvPr>
        </p:nvSpPr>
        <p:spPr>
          <a:xfrm>
            <a:off x="457200" y="1600200"/>
            <a:ext cx="2746648" cy="4525963"/>
          </a:xfrm>
        </p:spPr>
        <p:txBody>
          <a:bodyPr/>
          <a:lstStyle/>
          <a:p>
            <a:r>
              <a:rPr lang="en-CA" dirty="0" smtClean="0"/>
              <a:t>In terms of environmental change, it is the </a:t>
            </a:r>
            <a:r>
              <a:rPr lang="en-CA" i="1" dirty="0" smtClean="0"/>
              <a:t>variable</a:t>
            </a:r>
            <a:r>
              <a:rPr lang="en-CA" dirty="0" smtClean="0"/>
              <a:t> gases that tend to be most important – i.e. “variable” over time and space</a:t>
            </a:r>
            <a:endParaRPr lang="en-CA" dirty="0"/>
          </a:p>
        </p:txBody>
      </p:sp>
      <p:sp>
        <p:nvSpPr>
          <p:cNvPr id="4" name="Date Placeholder 3"/>
          <p:cNvSpPr>
            <a:spLocks noGrp="1"/>
          </p:cNvSpPr>
          <p:nvPr>
            <p:ph type="dt" sz="half" idx="10"/>
          </p:nvPr>
        </p:nvSpPr>
        <p:spPr/>
        <p:txBody>
          <a:bodyPr/>
          <a:lstStyle/>
          <a:p>
            <a:fld id="{6559730E-C7C6-4AB6-A9C0-A863B93DA558}"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5</a:t>
            </a:fld>
            <a:endParaRPr lang="en-CA"/>
          </a:p>
        </p:txBody>
      </p:sp>
    </p:spTree>
    <p:extLst>
      <p:ext uri="{BB962C8B-B14F-4D97-AF65-F5344CB8AC3E}">
        <p14:creationId xmlns:p14="http://schemas.microsoft.com/office/powerpoint/2010/main" val="2688563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Nature’s Building Blocks</a:t>
            </a:r>
            <a:endParaRPr lang="en-CA" dirty="0"/>
          </a:p>
        </p:txBody>
      </p:sp>
      <p:sp>
        <p:nvSpPr>
          <p:cNvPr id="3" name="Content Placeholder 2"/>
          <p:cNvSpPr>
            <a:spLocks noGrp="1"/>
          </p:cNvSpPr>
          <p:nvPr>
            <p:ph idx="1"/>
          </p:nvPr>
        </p:nvSpPr>
        <p:spPr/>
        <p:txBody>
          <a:bodyPr>
            <a:normAutofit lnSpcReduction="10000"/>
          </a:bodyPr>
          <a:lstStyle/>
          <a:p>
            <a:pPr>
              <a:buFont typeface="Monotype Sorts" pitchFamily="2" charset="2"/>
              <a:buNone/>
            </a:pPr>
            <a:r>
              <a:rPr lang="en-US" altLang="en-US" b="1" dirty="0"/>
              <a:t>Energy</a:t>
            </a:r>
          </a:p>
          <a:p>
            <a:pPr>
              <a:buClr>
                <a:srgbClr val="008000"/>
              </a:buClr>
            </a:pPr>
            <a:r>
              <a:rPr lang="en-US" altLang="en-US" dirty="0"/>
              <a:t>2 forms: </a:t>
            </a:r>
            <a:r>
              <a:rPr lang="en-US" altLang="en-US" dirty="0" err="1"/>
              <a:t>i</a:t>
            </a:r>
            <a:r>
              <a:rPr lang="en-US" altLang="en-US" dirty="0"/>
              <a:t>) </a:t>
            </a:r>
            <a:r>
              <a:rPr lang="en-US" altLang="en-US" dirty="0" smtClean="0"/>
              <a:t>kinetic (e.g., wind); </a:t>
            </a:r>
            <a:r>
              <a:rPr lang="en-US" altLang="en-US" dirty="0"/>
              <a:t>ii) </a:t>
            </a:r>
            <a:r>
              <a:rPr lang="en-US" altLang="en-US" dirty="0" smtClean="0"/>
              <a:t>potential (e.g., coal)</a:t>
            </a:r>
            <a:endParaRPr lang="en-US" altLang="en-US" dirty="0"/>
          </a:p>
          <a:p>
            <a:pPr>
              <a:buClr>
                <a:srgbClr val="008000"/>
              </a:buClr>
              <a:buFont typeface="Monotype Sorts" pitchFamily="2" charset="2"/>
              <a:buNone/>
            </a:pPr>
            <a:endParaRPr lang="en-US" altLang="en-US" sz="1050" dirty="0"/>
          </a:p>
          <a:p>
            <a:pPr>
              <a:buClr>
                <a:srgbClr val="008000"/>
              </a:buClr>
              <a:buFont typeface="Monotype Sorts" pitchFamily="2" charset="2"/>
              <a:buNone/>
            </a:pPr>
            <a:endParaRPr lang="en-US" altLang="en-US" sz="1050" dirty="0"/>
          </a:p>
          <a:p>
            <a:pPr>
              <a:buClr>
                <a:srgbClr val="008000"/>
              </a:buClr>
            </a:pPr>
            <a:r>
              <a:rPr lang="en-US" altLang="en-US" dirty="0"/>
              <a:t>Energy, the ability or capacity to do work, is of two qualities:</a:t>
            </a:r>
          </a:p>
          <a:p>
            <a:pPr>
              <a:buClr>
                <a:srgbClr val="008000"/>
              </a:buClr>
            </a:pPr>
            <a:endParaRPr lang="en-US" altLang="en-US" sz="1050" dirty="0"/>
          </a:p>
          <a:p>
            <a:pPr>
              <a:buClr>
                <a:srgbClr val="008000"/>
              </a:buClr>
              <a:buFont typeface="Monotype Sorts" pitchFamily="2" charset="2"/>
              <a:buNone/>
            </a:pPr>
            <a:r>
              <a:rPr lang="en-US" altLang="en-US" dirty="0"/>
              <a:t>	- </a:t>
            </a:r>
            <a:r>
              <a:rPr lang="en-US" altLang="en-US" b="1" dirty="0"/>
              <a:t>high quality energy</a:t>
            </a:r>
            <a:r>
              <a:rPr lang="en-US" altLang="en-US" dirty="0"/>
              <a:t>: high velocity wind or coal, natural gas </a:t>
            </a:r>
            <a:r>
              <a:rPr lang="en-US" altLang="en-US" dirty="0" smtClean="0"/>
              <a:t>energy</a:t>
            </a:r>
            <a:endParaRPr lang="en-US" altLang="en-US" dirty="0"/>
          </a:p>
          <a:p>
            <a:pPr>
              <a:buClr>
                <a:srgbClr val="008000"/>
              </a:buClr>
              <a:buFont typeface="Monotype Sorts" pitchFamily="2" charset="2"/>
              <a:buNone/>
            </a:pPr>
            <a:endParaRPr lang="en-US" altLang="en-US" sz="1050" dirty="0"/>
          </a:p>
          <a:p>
            <a:pPr>
              <a:buClr>
                <a:srgbClr val="008000"/>
              </a:buClr>
              <a:buFont typeface="Monotype Sorts" pitchFamily="2" charset="2"/>
              <a:buNone/>
            </a:pPr>
            <a:r>
              <a:rPr lang="en-US" altLang="en-US" dirty="0"/>
              <a:t>	</a:t>
            </a:r>
            <a:r>
              <a:rPr lang="en-US" altLang="en-US" b="1" dirty="0"/>
              <a:t>- low quality energy</a:t>
            </a:r>
            <a:r>
              <a:rPr lang="en-US" altLang="en-US" dirty="0"/>
              <a:t>: dispersed and of </a:t>
            </a:r>
            <a:r>
              <a:rPr lang="en-US" altLang="en-US" dirty="0" smtClean="0"/>
              <a:t>lesser value </a:t>
            </a:r>
            <a:r>
              <a:rPr lang="en-US" altLang="en-US" dirty="0"/>
              <a:t>for work (ocean energy)</a:t>
            </a:r>
          </a:p>
          <a:p>
            <a:endParaRPr lang="en-CA" dirty="0"/>
          </a:p>
        </p:txBody>
      </p:sp>
      <p:sp>
        <p:nvSpPr>
          <p:cNvPr id="4" name="Date Placeholder 3"/>
          <p:cNvSpPr>
            <a:spLocks noGrp="1"/>
          </p:cNvSpPr>
          <p:nvPr>
            <p:ph type="dt" sz="half" idx="10"/>
          </p:nvPr>
        </p:nvSpPr>
        <p:spPr/>
        <p:txBody>
          <a:bodyPr/>
          <a:lstStyle/>
          <a:p>
            <a:fld id="{F9A2F546-1E5B-4F9B-BC2F-F801ADE322B1}"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6</a:t>
            </a:fld>
            <a:endParaRPr lang="en-CA"/>
          </a:p>
        </p:txBody>
      </p:sp>
    </p:spTree>
    <p:extLst>
      <p:ext uri="{BB962C8B-B14F-4D97-AF65-F5344CB8AC3E}">
        <p14:creationId xmlns:p14="http://schemas.microsoft.com/office/powerpoint/2010/main" val="2488163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Nature’s Building Blocks</a:t>
            </a:r>
            <a:endParaRPr lang="en-CA" dirty="0"/>
          </a:p>
        </p:txBody>
      </p:sp>
      <p:sp>
        <p:nvSpPr>
          <p:cNvPr id="3" name="Content Placeholder 2"/>
          <p:cNvSpPr>
            <a:spLocks noGrp="1"/>
          </p:cNvSpPr>
          <p:nvPr>
            <p:ph idx="1"/>
          </p:nvPr>
        </p:nvSpPr>
        <p:spPr>
          <a:xfrm>
            <a:off x="457200" y="1417638"/>
            <a:ext cx="5122912" cy="4938712"/>
          </a:xfrm>
        </p:spPr>
        <p:txBody>
          <a:bodyPr>
            <a:normAutofit fontScale="92500" lnSpcReduction="10000"/>
          </a:bodyPr>
          <a:lstStyle/>
          <a:p>
            <a:pPr>
              <a:lnSpc>
                <a:spcPct val="80000"/>
              </a:lnSpc>
              <a:buFont typeface="Monotype Sorts" pitchFamily="2" charset="2"/>
              <a:buNone/>
            </a:pPr>
            <a:r>
              <a:rPr lang="en-US" altLang="en-US" b="1" dirty="0"/>
              <a:t>Physical and chemical changes</a:t>
            </a:r>
          </a:p>
          <a:p>
            <a:pPr>
              <a:lnSpc>
                <a:spcPct val="80000"/>
              </a:lnSpc>
              <a:buFont typeface="Monotype Sorts" pitchFamily="2" charset="2"/>
              <a:buNone/>
            </a:pPr>
            <a:endParaRPr lang="en-US" altLang="en-US" dirty="0"/>
          </a:p>
          <a:p>
            <a:pPr>
              <a:lnSpc>
                <a:spcPct val="80000"/>
              </a:lnSpc>
              <a:buClr>
                <a:srgbClr val="008000"/>
              </a:buClr>
            </a:pPr>
            <a:r>
              <a:rPr lang="en-US" altLang="en-US" b="1" dirty="0"/>
              <a:t>Law of conservation of </a:t>
            </a:r>
            <a:r>
              <a:rPr lang="en-US" altLang="en-US" b="1" dirty="0" smtClean="0"/>
              <a:t>matter (mass)</a:t>
            </a:r>
            <a:endParaRPr lang="en-US" altLang="en-US" b="1" dirty="0"/>
          </a:p>
          <a:p>
            <a:pPr>
              <a:lnSpc>
                <a:spcPct val="80000"/>
              </a:lnSpc>
              <a:buClr>
                <a:srgbClr val="008000"/>
              </a:buClr>
              <a:buFont typeface="Monotype Sorts" pitchFamily="2" charset="2"/>
              <a:buNone/>
            </a:pPr>
            <a:r>
              <a:rPr lang="en-US" altLang="en-US" dirty="0"/>
              <a:t>	- matter may change form, but it can neither be created nor destroyed </a:t>
            </a:r>
            <a:r>
              <a:rPr lang="en-US" altLang="en-US" dirty="0" smtClean="0"/>
              <a:t>(e.g., products of incomplete combustion from incineration</a:t>
            </a:r>
            <a:r>
              <a:rPr lang="en-US" altLang="en-US" dirty="0"/>
              <a:t>) </a:t>
            </a:r>
          </a:p>
          <a:p>
            <a:pPr>
              <a:lnSpc>
                <a:spcPct val="80000"/>
              </a:lnSpc>
              <a:buClr>
                <a:srgbClr val="008000"/>
              </a:buClr>
              <a:buFont typeface="Monotype Sorts" pitchFamily="2" charset="2"/>
              <a:buNone/>
            </a:pPr>
            <a:endParaRPr lang="en-US" altLang="en-US" sz="1050" dirty="0"/>
          </a:p>
          <a:p>
            <a:pPr>
              <a:lnSpc>
                <a:spcPct val="80000"/>
              </a:lnSpc>
              <a:buClr>
                <a:srgbClr val="008000"/>
              </a:buClr>
              <a:buFont typeface="Monotype Sorts" pitchFamily="2" charset="2"/>
              <a:buNone/>
            </a:pPr>
            <a:endParaRPr lang="en-US" altLang="en-US" sz="1050" dirty="0"/>
          </a:p>
          <a:p>
            <a:pPr>
              <a:lnSpc>
                <a:spcPct val="80000"/>
              </a:lnSpc>
              <a:buClr>
                <a:srgbClr val="008000"/>
              </a:buClr>
            </a:pPr>
            <a:r>
              <a:rPr lang="en-US" altLang="en-US" b="1" dirty="0"/>
              <a:t>First law of thermodynamics</a:t>
            </a:r>
          </a:p>
          <a:p>
            <a:pPr>
              <a:lnSpc>
                <a:spcPct val="80000"/>
              </a:lnSpc>
              <a:buClr>
                <a:srgbClr val="008000"/>
              </a:buClr>
              <a:buFont typeface="Monotype Sorts" pitchFamily="2" charset="2"/>
              <a:buNone/>
            </a:pPr>
            <a:r>
              <a:rPr lang="en-US" altLang="en-US" dirty="0"/>
              <a:t>	- energy may be changed or moved from place to place, but during physical or chemical change it can neither be created nor destroyed</a:t>
            </a:r>
          </a:p>
        </p:txBody>
      </p:sp>
      <p:sp>
        <p:nvSpPr>
          <p:cNvPr id="4" name="Date Placeholder 3"/>
          <p:cNvSpPr>
            <a:spLocks noGrp="1"/>
          </p:cNvSpPr>
          <p:nvPr>
            <p:ph type="dt" sz="half" idx="10"/>
          </p:nvPr>
        </p:nvSpPr>
        <p:spPr/>
        <p:txBody>
          <a:bodyPr/>
          <a:lstStyle/>
          <a:p>
            <a:fld id="{83B02B5A-C9FA-471B-8014-33E2F1E03D40}"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7</a:t>
            </a:fld>
            <a:endParaRPr lang="en-CA"/>
          </a:p>
        </p:txBody>
      </p:sp>
      <p:pic>
        <p:nvPicPr>
          <p:cNvPr id="7" name="Picture 6">
            <a:hlinkClick r:id="rId3"/>
          </p:cNvPr>
          <p:cNvPicPr>
            <a:picLocks noChangeAspect="1"/>
          </p:cNvPicPr>
          <p:nvPr/>
        </p:nvPicPr>
        <p:blipFill>
          <a:blip r:embed="rId4"/>
          <a:stretch>
            <a:fillRect/>
          </a:stretch>
        </p:blipFill>
        <p:spPr>
          <a:xfrm>
            <a:off x="5883461" y="1460015"/>
            <a:ext cx="2449252" cy="180580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a:off x="5589610" y="3265820"/>
            <a:ext cx="3198192" cy="523220"/>
          </a:xfrm>
          <a:prstGeom prst="rect">
            <a:avLst/>
          </a:prstGeom>
          <a:noFill/>
        </p:spPr>
        <p:txBody>
          <a:bodyPr wrap="square" rtlCol="0">
            <a:spAutoFit/>
          </a:bodyPr>
          <a:lstStyle/>
          <a:p>
            <a:r>
              <a:rPr lang="en-CA" sz="1400" dirty="0" smtClean="0"/>
              <a:t>Two chemicals may combine to produce precipitate, but the weight unchanged</a:t>
            </a:r>
            <a:endParaRPr lang="en-CA" sz="1400" dirty="0"/>
          </a:p>
        </p:txBody>
      </p:sp>
      <p:pic>
        <p:nvPicPr>
          <p:cNvPr id="9" name="Picture 8">
            <a:hlinkClick r:id="rId5"/>
          </p:cNvPr>
          <p:cNvPicPr>
            <a:picLocks noChangeAspect="1"/>
          </p:cNvPicPr>
          <p:nvPr/>
        </p:nvPicPr>
        <p:blipFill>
          <a:blip r:embed="rId6"/>
          <a:stretch>
            <a:fillRect/>
          </a:stretch>
        </p:blipFill>
        <p:spPr>
          <a:xfrm>
            <a:off x="6081078" y="3945749"/>
            <a:ext cx="2104756" cy="171343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TextBox 9"/>
          <p:cNvSpPr txBox="1"/>
          <p:nvPr/>
        </p:nvSpPr>
        <p:spPr>
          <a:xfrm>
            <a:off x="5625486" y="5717168"/>
            <a:ext cx="3198192" cy="523220"/>
          </a:xfrm>
          <a:prstGeom prst="rect">
            <a:avLst/>
          </a:prstGeom>
          <a:noFill/>
        </p:spPr>
        <p:txBody>
          <a:bodyPr wrap="square" rtlCol="0">
            <a:spAutoFit/>
          </a:bodyPr>
          <a:lstStyle/>
          <a:p>
            <a:r>
              <a:rPr lang="en-CA" sz="1400" dirty="0" smtClean="0"/>
              <a:t>“No physics teachers were harmed in the making of this film”</a:t>
            </a:r>
            <a:endParaRPr lang="en-CA" sz="1400" dirty="0"/>
          </a:p>
        </p:txBody>
      </p:sp>
    </p:spTree>
    <p:extLst>
      <p:ext uri="{BB962C8B-B14F-4D97-AF65-F5344CB8AC3E}">
        <p14:creationId xmlns:p14="http://schemas.microsoft.com/office/powerpoint/2010/main" val="3558110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Nature’s Building Blocks</a:t>
            </a:r>
          </a:p>
        </p:txBody>
      </p:sp>
      <p:sp>
        <p:nvSpPr>
          <p:cNvPr id="3" name="Content Placeholder 2"/>
          <p:cNvSpPr>
            <a:spLocks noGrp="1"/>
          </p:cNvSpPr>
          <p:nvPr>
            <p:ph idx="1"/>
          </p:nvPr>
        </p:nvSpPr>
        <p:spPr>
          <a:xfrm>
            <a:off x="457200" y="1600200"/>
            <a:ext cx="5987008" cy="4756150"/>
          </a:xfrm>
        </p:spPr>
        <p:txBody>
          <a:bodyPr>
            <a:normAutofit fontScale="85000" lnSpcReduction="20000"/>
          </a:bodyPr>
          <a:lstStyle/>
          <a:p>
            <a:pPr marL="0" indent="0">
              <a:buNone/>
            </a:pPr>
            <a:r>
              <a:rPr lang="en-CA" b="1" dirty="0"/>
              <a:t>Second law of </a:t>
            </a:r>
            <a:r>
              <a:rPr lang="en-CA" b="1" dirty="0" smtClean="0"/>
              <a:t>thermodynamics</a:t>
            </a:r>
          </a:p>
          <a:p>
            <a:r>
              <a:rPr lang="en-CA" dirty="0" smtClean="0"/>
              <a:t>each </a:t>
            </a:r>
            <a:r>
              <a:rPr lang="en-CA" dirty="0"/>
              <a:t>change in </a:t>
            </a:r>
            <a:r>
              <a:rPr lang="en-CA" i="1" dirty="0"/>
              <a:t>energy</a:t>
            </a:r>
            <a:r>
              <a:rPr lang="en-CA" dirty="0"/>
              <a:t>, results in degradation to less useful forms </a:t>
            </a:r>
          </a:p>
          <a:p>
            <a:r>
              <a:rPr lang="en-CA" dirty="0" smtClean="0"/>
              <a:t>incandescent </a:t>
            </a:r>
            <a:r>
              <a:rPr lang="en-CA" dirty="0"/>
              <a:t>light bulb: </a:t>
            </a:r>
            <a:r>
              <a:rPr lang="en-CA" dirty="0" smtClean="0"/>
              <a:t>90% </a:t>
            </a:r>
            <a:r>
              <a:rPr lang="en-CA" dirty="0"/>
              <a:t>of the energy </a:t>
            </a:r>
            <a:r>
              <a:rPr lang="en-CA" dirty="0" smtClean="0"/>
              <a:t>is </a:t>
            </a:r>
            <a:r>
              <a:rPr lang="en-CA" dirty="0"/>
              <a:t>dispersed heat   </a:t>
            </a:r>
            <a:r>
              <a:rPr lang="en-CA" dirty="0" smtClean="0"/>
              <a:t>(</a:t>
            </a:r>
            <a:r>
              <a:rPr lang="en-CA" dirty="0"/>
              <a:t>low quality energy) ; only </a:t>
            </a:r>
            <a:r>
              <a:rPr lang="en-CA" dirty="0" smtClean="0"/>
              <a:t>10% </a:t>
            </a:r>
            <a:r>
              <a:rPr lang="en-CA" dirty="0"/>
              <a:t>is used for </a:t>
            </a:r>
            <a:r>
              <a:rPr lang="en-CA" dirty="0" smtClean="0"/>
              <a:t>light (high quality energy</a:t>
            </a:r>
            <a:endParaRPr lang="en-CA" dirty="0"/>
          </a:p>
          <a:p>
            <a:pPr marL="0" indent="0">
              <a:buNone/>
            </a:pPr>
            <a:r>
              <a:rPr lang="en-CA" b="1" dirty="0" smtClean="0"/>
              <a:t>Entropy</a:t>
            </a:r>
            <a:r>
              <a:rPr lang="en-CA" dirty="0" smtClean="0"/>
              <a:t>: </a:t>
            </a:r>
          </a:p>
          <a:p>
            <a:r>
              <a:rPr lang="en-CA" dirty="0" smtClean="0"/>
              <a:t>measure </a:t>
            </a:r>
            <a:r>
              <a:rPr lang="en-CA" dirty="0"/>
              <a:t>of </a:t>
            </a:r>
            <a:r>
              <a:rPr lang="en-CA" dirty="0" smtClean="0"/>
              <a:t>disorder</a:t>
            </a:r>
            <a:endParaRPr lang="en-CA" dirty="0"/>
          </a:p>
          <a:p>
            <a:r>
              <a:rPr lang="en-CA" dirty="0" smtClean="0"/>
              <a:t>high </a:t>
            </a:r>
            <a:r>
              <a:rPr lang="en-CA" dirty="0"/>
              <a:t>quality energy has low </a:t>
            </a:r>
            <a:r>
              <a:rPr lang="en-CA" dirty="0" smtClean="0"/>
              <a:t>entropy and low quality energy has high entropy</a:t>
            </a:r>
            <a:endParaRPr lang="en-CA" dirty="0"/>
          </a:p>
          <a:p>
            <a:r>
              <a:rPr lang="en-CA" dirty="0" smtClean="0"/>
              <a:t>increases </a:t>
            </a:r>
            <a:r>
              <a:rPr lang="en-CA" dirty="0"/>
              <a:t>over time </a:t>
            </a:r>
            <a:r>
              <a:rPr lang="en-CA" dirty="0" smtClean="0"/>
              <a:t>– moving </a:t>
            </a:r>
            <a:r>
              <a:rPr lang="en-CA" dirty="0"/>
              <a:t>slowly towards a </a:t>
            </a:r>
            <a:r>
              <a:rPr lang="en-CA" dirty="0">
                <a:hlinkClick r:id="rId3"/>
              </a:rPr>
              <a:t>low-energy </a:t>
            </a:r>
            <a:r>
              <a:rPr lang="en-CA" dirty="0" smtClean="0">
                <a:hlinkClick r:id="rId3"/>
              </a:rPr>
              <a:t>(high disorder) system</a:t>
            </a:r>
            <a:endParaRPr lang="en-CA" dirty="0"/>
          </a:p>
          <a:p>
            <a:endParaRPr lang="en-CA" dirty="0"/>
          </a:p>
        </p:txBody>
      </p:sp>
      <p:sp>
        <p:nvSpPr>
          <p:cNvPr id="4" name="Date Placeholder 3"/>
          <p:cNvSpPr>
            <a:spLocks noGrp="1"/>
          </p:cNvSpPr>
          <p:nvPr>
            <p:ph type="dt" sz="half" idx="10"/>
          </p:nvPr>
        </p:nvSpPr>
        <p:spPr/>
        <p:txBody>
          <a:bodyPr/>
          <a:lstStyle/>
          <a:p>
            <a:fld id="{E64885DE-B3ED-405D-A9A2-8442299E2FF8}"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8</a:t>
            </a:fld>
            <a:endParaRPr lang="en-CA"/>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556792"/>
            <a:ext cx="1103231" cy="197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4005064"/>
            <a:ext cx="1190402" cy="178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60232" y="3526830"/>
            <a:ext cx="2062103" cy="307777"/>
          </a:xfrm>
          <a:prstGeom prst="rect">
            <a:avLst/>
          </a:prstGeom>
          <a:noFill/>
        </p:spPr>
        <p:txBody>
          <a:bodyPr wrap="none" rtlCol="0">
            <a:spAutoFit/>
          </a:bodyPr>
          <a:lstStyle/>
          <a:p>
            <a:r>
              <a:rPr lang="en-CA" sz="1400" dirty="0" smtClean="0"/>
              <a:t>90% energy is lost as heat</a:t>
            </a:r>
            <a:endParaRPr lang="en-CA" sz="1400" dirty="0"/>
          </a:p>
        </p:txBody>
      </p:sp>
      <p:sp>
        <p:nvSpPr>
          <p:cNvPr id="12" name="TextBox 11"/>
          <p:cNvSpPr txBox="1"/>
          <p:nvPr/>
        </p:nvSpPr>
        <p:spPr>
          <a:xfrm>
            <a:off x="6686361" y="5713511"/>
            <a:ext cx="2062103" cy="307777"/>
          </a:xfrm>
          <a:prstGeom prst="rect">
            <a:avLst/>
          </a:prstGeom>
          <a:noFill/>
        </p:spPr>
        <p:txBody>
          <a:bodyPr wrap="none" rtlCol="0">
            <a:spAutoFit/>
          </a:bodyPr>
          <a:lstStyle/>
          <a:p>
            <a:r>
              <a:rPr lang="en-CA" sz="1400" dirty="0" smtClean="0"/>
              <a:t>30% energy is lost as heat</a:t>
            </a:r>
            <a:endParaRPr lang="en-CA" sz="1400" dirty="0"/>
          </a:p>
        </p:txBody>
      </p:sp>
    </p:spTree>
    <p:extLst>
      <p:ext uri="{BB962C8B-B14F-4D97-AF65-F5344CB8AC3E}">
        <p14:creationId xmlns:p14="http://schemas.microsoft.com/office/powerpoint/2010/main" val="2782795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Earth’s Major Components</a:t>
            </a:r>
            <a:endParaRPr lang="en-CA" dirty="0"/>
          </a:p>
        </p:txBody>
      </p:sp>
      <p:sp>
        <p:nvSpPr>
          <p:cNvPr id="3" name="Content Placeholder 2"/>
          <p:cNvSpPr>
            <a:spLocks noGrp="1"/>
          </p:cNvSpPr>
          <p:nvPr>
            <p:ph idx="1"/>
          </p:nvPr>
        </p:nvSpPr>
        <p:spPr>
          <a:xfrm>
            <a:off x="457200" y="1600200"/>
            <a:ext cx="2962672" cy="4525963"/>
          </a:xfrm>
        </p:spPr>
        <p:txBody>
          <a:bodyPr>
            <a:normAutofit/>
          </a:bodyPr>
          <a:lstStyle/>
          <a:p>
            <a:r>
              <a:rPr lang="en-CA" dirty="0"/>
              <a:t>Atmosphere</a:t>
            </a:r>
          </a:p>
          <a:p>
            <a:pPr lvl="1"/>
            <a:r>
              <a:rPr lang="en-CA" dirty="0"/>
              <a:t>	</a:t>
            </a:r>
            <a:r>
              <a:rPr lang="en-CA" dirty="0" smtClean="0"/>
              <a:t>troposphere</a:t>
            </a:r>
            <a:endParaRPr lang="en-CA" dirty="0"/>
          </a:p>
          <a:p>
            <a:pPr lvl="1"/>
            <a:r>
              <a:rPr lang="en-CA" dirty="0"/>
              <a:t>	</a:t>
            </a:r>
            <a:r>
              <a:rPr lang="en-CA" dirty="0" smtClean="0"/>
              <a:t>stratosphere</a:t>
            </a:r>
            <a:endParaRPr lang="en-CA" dirty="0"/>
          </a:p>
          <a:p>
            <a:pPr lvl="1"/>
            <a:r>
              <a:rPr lang="en-CA" dirty="0"/>
              <a:t>	</a:t>
            </a:r>
            <a:r>
              <a:rPr lang="en-CA" dirty="0" smtClean="0"/>
              <a:t>ozone </a:t>
            </a:r>
            <a:r>
              <a:rPr lang="en-CA" dirty="0"/>
              <a:t>layer</a:t>
            </a:r>
          </a:p>
          <a:p>
            <a:r>
              <a:rPr lang="en-CA" dirty="0"/>
              <a:t>Biosphere</a:t>
            </a:r>
          </a:p>
          <a:p>
            <a:r>
              <a:rPr lang="en-CA" dirty="0"/>
              <a:t>Hydrosphere</a:t>
            </a:r>
          </a:p>
          <a:p>
            <a:r>
              <a:rPr lang="en-CA" dirty="0" smtClean="0"/>
              <a:t>Lithosphere</a:t>
            </a:r>
            <a:endParaRPr lang="en-CA" dirty="0"/>
          </a:p>
        </p:txBody>
      </p:sp>
      <p:sp>
        <p:nvSpPr>
          <p:cNvPr id="4" name="Date Placeholder 3"/>
          <p:cNvSpPr>
            <a:spLocks noGrp="1"/>
          </p:cNvSpPr>
          <p:nvPr>
            <p:ph type="dt" sz="half" idx="10"/>
          </p:nvPr>
        </p:nvSpPr>
        <p:spPr/>
        <p:txBody>
          <a:bodyPr/>
          <a:lstStyle/>
          <a:p>
            <a:fld id="{278EB451-DF10-469F-81F0-FE32159A226A}" type="datetime8">
              <a:rPr lang="en-US" smtClean="0"/>
              <a:t>10/13/2015 9:56 AM</a:t>
            </a:fld>
            <a:endParaRPr lang="en-CA" dirty="0"/>
          </a:p>
        </p:txBody>
      </p:sp>
      <p:sp>
        <p:nvSpPr>
          <p:cNvPr id="5" name="Footer Placeholder 4"/>
          <p:cNvSpPr>
            <a:spLocks noGrp="1"/>
          </p:cNvSpPr>
          <p:nvPr>
            <p:ph type="ftr" sz="quarter" idx="11"/>
          </p:nvPr>
        </p:nvSpPr>
        <p:spPr/>
        <p:txBody>
          <a:bodyPr/>
          <a:lstStyle/>
          <a:p>
            <a:r>
              <a:rPr lang="en-CA" smtClean="0"/>
              <a:t>Baxter Geog 2153</a:t>
            </a:r>
            <a:endParaRPr lang="en-CA" dirty="0"/>
          </a:p>
        </p:txBody>
      </p:sp>
      <p:sp>
        <p:nvSpPr>
          <p:cNvPr id="6" name="Slide Number Placeholder 5"/>
          <p:cNvSpPr>
            <a:spLocks noGrp="1"/>
          </p:cNvSpPr>
          <p:nvPr>
            <p:ph type="sldNum" sz="quarter" idx="12"/>
          </p:nvPr>
        </p:nvSpPr>
        <p:spPr/>
        <p:txBody>
          <a:bodyPr/>
          <a:lstStyle/>
          <a:p>
            <a:fld id="{1DCE187B-75CE-478B-A84C-5499E04346DF}" type="slidenum">
              <a:rPr lang="en-CA" smtClean="0"/>
              <a:t>9</a:t>
            </a:fld>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61" y="1484784"/>
            <a:ext cx="4984887"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198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temp_Social_science_w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ppt_temp_Social_science_wht</Template>
  <TotalTime>5713</TotalTime>
  <Words>2246</Words>
  <Application>Microsoft Office PowerPoint</Application>
  <PresentationFormat>On-screen Show (4:3)</PresentationFormat>
  <Paragraphs>460</Paragraphs>
  <Slides>48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Monotype Sorts</vt:lpstr>
      <vt:lpstr>Times New Roman</vt:lpstr>
      <vt:lpstr>Verdana</vt:lpstr>
      <vt:lpstr>ppt_temp_Social_science_wht</vt:lpstr>
      <vt:lpstr>Geography 2153 – Fall 2013</vt:lpstr>
      <vt:lpstr>Outline</vt:lpstr>
      <vt:lpstr>Nature’s Building Blocks</vt:lpstr>
      <vt:lpstr>Nature’s Building Blocks</vt:lpstr>
      <vt:lpstr>Earth’s Gases</vt:lpstr>
      <vt:lpstr>Nature’s Building Blocks</vt:lpstr>
      <vt:lpstr>Nature’s Building Blocks</vt:lpstr>
      <vt:lpstr>Nature’s Building Blocks</vt:lpstr>
      <vt:lpstr>Earth’s Major Components</vt:lpstr>
      <vt:lpstr>Earth’s Major Components</vt:lpstr>
      <vt:lpstr>Review</vt:lpstr>
      <vt:lpstr>Ecology</vt:lpstr>
      <vt:lpstr>Biodiversity</vt:lpstr>
      <vt:lpstr>Components and Structure of Ecosystems</vt:lpstr>
      <vt:lpstr>Limiting Factors</vt:lpstr>
      <vt:lpstr>PowerPoint Presentation</vt:lpstr>
      <vt:lpstr>Ecosystems</vt:lpstr>
      <vt:lpstr>Energy Flows in Ecosystems</vt:lpstr>
      <vt:lpstr>Matter Cycling in Ecosystems</vt:lpstr>
      <vt:lpstr>PowerPoint Presentation</vt:lpstr>
      <vt:lpstr>PowerPoint Presentation</vt:lpstr>
      <vt:lpstr>PowerPoint Presentation</vt:lpstr>
      <vt:lpstr>PowerPoint Presentation</vt:lpstr>
      <vt:lpstr>Marine Ecosystems</vt:lpstr>
      <vt:lpstr>Constancy of Change</vt:lpstr>
      <vt:lpstr>Review</vt:lpstr>
      <vt:lpstr>Review</vt:lpstr>
      <vt:lpstr>Human Impacts on Ecosystems Summary Ch 3</vt:lpstr>
      <vt:lpstr>Human population, environment and development (Ch 4)</vt:lpstr>
      <vt:lpstr>Human Demography and Population Dynamics </vt:lpstr>
      <vt:lpstr>Human Demography and Population Dynamics </vt:lpstr>
      <vt:lpstr>Human Demography and Population Dynamics </vt:lpstr>
      <vt:lpstr>Human Demography and Population Dynamics </vt:lpstr>
      <vt:lpstr>PowerPoint Presentation</vt:lpstr>
      <vt:lpstr>Demographic Transition Model</vt:lpstr>
      <vt:lpstr>Generalized Age Structure Diagrams  - aka Population Pyramids</vt:lpstr>
      <vt:lpstr>Age Structure Diagrams for Less Developed and Highly Developed Countries</vt:lpstr>
      <vt:lpstr>Demographics of Aboriginal Peoples</vt:lpstr>
      <vt:lpstr>Demographics of Aboriginal Peoples</vt:lpstr>
      <vt:lpstr>Fertility Rate</vt:lpstr>
      <vt:lpstr>Fertility Rate</vt:lpstr>
      <vt:lpstr>Population Control Strategies</vt:lpstr>
      <vt:lpstr>Population Control Strategies</vt:lpstr>
      <vt:lpstr>Human Development Indexes</vt:lpstr>
      <vt:lpstr>Human Development Index</vt:lpstr>
      <vt:lpstr>Canadian Index of Well-Being</vt:lpstr>
      <vt:lpstr>Environmental Performance and Human Development</vt:lpstr>
      <vt:lpstr>Canada’s Challenges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dc:creator>
  <cp:lastModifiedBy>Jamie W Baxter</cp:lastModifiedBy>
  <cp:revision>271</cp:revision>
  <dcterms:created xsi:type="dcterms:W3CDTF">2013-09-09T20:05:17Z</dcterms:created>
  <dcterms:modified xsi:type="dcterms:W3CDTF">2015-10-13T14:07:10Z</dcterms:modified>
</cp:coreProperties>
</file>