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7" r:id="rId2"/>
    <p:sldId id="258" r:id="rId3"/>
    <p:sldId id="261" r:id="rId4"/>
    <p:sldId id="262" r:id="rId5"/>
    <p:sldId id="263" r:id="rId6"/>
    <p:sldId id="297" r:id="rId7"/>
    <p:sldId id="264" r:id="rId8"/>
    <p:sldId id="266" r:id="rId9"/>
    <p:sldId id="275" r:id="rId10"/>
    <p:sldId id="269" r:id="rId11"/>
    <p:sldId id="270" r:id="rId12"/>
    <p:sldId id="299" r:id="rId13"/>
    <p:sldId id="300" r:id="rId14"/>
    <p:sldId id="271" r:id="rId15"/>
    <p:sldId id="272" r:id="rId16"/>
    <p:sldId id="303" r:id="rId17"/>
    <p:sldId id="302" r:id="rId18"/>
    <p:sldId id="274" r:id="rId19"/>
    <p:sldId id="276" r:id="rId20"/>
    <p:sldId id="278" r:id="rId21"/>
    <p:sldId id="279" r:id="rId22"/>
    <p:sldId id="280" r:id="rId23"/>
    <p:sldId id="281" r:id="rId24"/>
    <p:sldId id="290" r:id="rId25"/>
    <p:sldId id="301" r:id="rId26"/>
    <p:sldId id="283" r:id="rId27"/>
    <p:sldId id="277" r:id="rId28"/>
    <p:sldId id="296" r:id="rId29"/>
    <p:sldId id="288" r:id="rId30"/>
    <p:sldId id="289" r:id="rId31"/>
    <p:sldId id="291" r:id="rId32"/>
    <p:sldId id="284" r:id="rId33"/>
    <p:sldId id="287" r:id="rId34"/>
    <p:sldId id="29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2" autoAdjust="0"/>
    <p:restoredTop sz="79914" autoAdjust="0"/>
  </p:normalViewPr>
  <p:slideViewPr>
    <p:cSldViewPr>
      <p:cViewPr varScale="1">
        <p:scale>
          <a:sx n="65" d="100"/>
          <a:sy n="65" d="100"/>
        </p:scale>
        <p:origin x="77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12300-275E-4A83-A7D7-953FA5AEF0B5}" type="datetimeFigureOut">
              <a:rPr lang="en-CA" smtClean="0"/>
              <a:t>2015-10-20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0AE49-3095-4190-B61E-70447388F9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226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aily.com/releases/2012/02/120224110737.htm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cientist.com/article/dn11652-climate-myths-co2-isnt-the-most-important-greenhouse-gas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Not many…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9866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8089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Why?</a:t>
            </a:r>
          </a:p>
          <a:p>
            <a:r>
              <a:rPr lang="en-CA" dirty="0" err="1" smtClean="0"/>
              <a:t>ipcc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1577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Polar vortex</a:t>
            </a:r>
            <a:r>
              <a:rPr lang="en-CA" baseline="0" dirty="0" smtClean="0"/>
              <a:t> is a persistent low pressure zone above each pole – can be responsible for long cold spells </a:t>
            </a:r>
          </a:p>
          <a:p>
            <a:r>
              <a:rPr lang="en-CA" baseline="0" dirty="0" smtClean="0"/>
              <a:t>Changes to ozone are correlated with increases in polar vortex activity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3249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Slight trend downwards, considerable oscillation</a:t>
            </a:r>
            <a:r>
              <a:rPr lang="en-CA" baseline="0" dirty="0" smtClean="0"/>
              <a:t> from year to year – red is </a:t>
            </a:r>
            <a:r>
              <a:rPr lang="en-CA" baseline="0" smtClean="0"/>
              <a:t>Canada’s trend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1035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ODSs are also GHGs</a:t>
            </a:r>
            <a:r>
              <a:rPr lang="en-CA" baseline="0" dirty="0" smtClean="0"/>
              <a:t> – so contribute to warming through the greenhouse effect</a:t>
            </a:r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ozone-depleting substances</a:t>
            </a:r>
            <a:r>
              <a:rPr lang="en-CA" baseline="0" dirty="0" smtClean="0"/>
              <a:t> </a:t>
            </a:r>
            <a:r>
              <a:rPr lang="en-CA" dirty="0" smtClean="0"/>
              <a:t>and greenhouse gases alter radiation processes – through</a:t>
            </a:r>
            <a:r>
              <a:rPr lang="en-CA" baseline="0" dirty="0" smtClean="0"/>
              <a:t> O</a:t>
            </a:r>
            <a:r>
              <a:rPr lang="en-CA" baseline="-25000" dirty="0" smtClean="0"/>
              <a:t>3</a:t>
            </a:r>
            <a:r>
              <a:rPr lang="en-CA" baseline="0" dirty="0" smtClean="0"/>
              <a:t> changes -</a:t>
            </a:r>
            <a:r>
              <a:rPr lang="en-CA" dirty="0" smtClean="0"/>
              <a:t> in the atmosphere</a:t>
            </a:r>
            <a:r>
              <a:rPr lang="en-CA" baseline="0" dirty="0" smtClean="0"/>
              <a:t> </a:t>
            </a:r>
            <a:r>
              <a:rPr lang="en-CA" dirty="0" smtClean="0"/>
              <a:t>so as to enhance both global</a:t>
            </a:r>
            <a:r>
              <a:rPr lang="en-CA" baseline="0" dirty="0" smtClean="0"/>
              <a:t> </a:t>
            </a:r>
            <a:r>
              <a:rPr lang="en-CA" dirty="0" smtClean="0"/>
              <a:t>warming and stratospheric ozone</a:t>
            </a:r>
            <a:r>
              <a:rPr lang="en-CA" baseline="0" dirty="0" smtClean="0"/>
              <a:t> </a:t>
            </a:r>
            <a:r>
              <a:rPr lang="en-CA" dirty="0" smtClean="0"/>
              <a:t>depletion. These changes result</a:t>
            </a:r>
            <a:r>
              <a:rPr lang="en-CA" baseline="0" dirty="0" smtClean="0"/>
              <a:t> </a:t>
            </a:r>
            <a:r>
              <a:rPr lang="en-CA" dirty="0" smtClean="0"/>
              <a:t>in a warming of the troposphere</a:t>
            </a:r>
            <a:r>
              <a:rPr lang="en-CA" baseline="0" dirty="0" smtClean="0"/>
              <a:t> </a:t>
            </a:r>
            <a:r>
              <a:rPr lang="en-CA" dirty="0" smtClean="0"/>
              <a:t>and a cooling of the</a:t>
            </a:r>
            <a:r>
              <a:rPr lang="en-CA" baseline="0" dirty="0" smtClean="0"/>
              <a:t> </a:t>
            </a:r>
            <a:r>
              <a:rPr lang="en-CA" dirty="0" smtClean="0"/>
              <a:t>stratosphere</a:t>
            </a:r>
          </a:p>
          <a:p>
            <a:endParaRPr lang="en-C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Many CFCs (e.g., propellants in aerosol</a:t>
            </a:r>
            <a:r>
              <a:rPr lang="en-CA" baseline="0" dirty="0" smtClean="0"/>
              <a:t> cans) have substitutes that do not deplete stratospheric ozone yet still have low GHG properties – i.e. </a:t>
            </a:r>
            <a:r>
              <a:rPr lang="en-CA" dirty="0" smtClean="0">
                <a:hlinkClick r:id="rId3"/>
              </a:rPr>
              <a:t>hydrofluorocarbons (HFCs) </a:t>
            </a:r>
            <a:r>
              <a:rPr lang="en-CA" baseline="0" dirty="0" smtClean="0"/>
              <a:t>– but these still have GHG properties and can be persistent in the atmosphere for over a decade or more!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5880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UV-A</a:t>
            </a:r>
            <a:r>
              <a:rPr lang="en-CA" baseline="0" dirty="0" smtClean="0"/>
              <a:t> = </a:t>
            </a:r>
            <a:r>
              <a:rPr lang="en-CA" baseline="0" dirty="0" err="1" smtClean="0"/>
              <a:t>longwave</a:t>
            </a:r>
            <a:endParaRPr lang="en-CA" baseline="0" dirty="0" smtClean="0"/>
          </a:p>
          <a:p>
            <a:r>
              <a:rPr lang="en-CA" baseline="0" dirty="0" smtClean="0"/>
              <a:t>UV-B = shortwave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5519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Why?</a:t>
            </a:r>
          </a:p>
          <a:p>
            <a:r>
              <a:rPr lang="en-CA" dirty="0" err="1" smtClean="0"/>
              <a:t>ipcc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1577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2868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CACs generally</a:t>
            </a:r>
            <a:r>
              <a:rPr lang="en-CA" baseline="0" dirty="0" smtClean="0"/>
              <a:t> have similar sources – fossil fuel burning – and have related impacts on the environment.  They are precursors to important pollution processes like ozone formation.</a:t>
            </a:r>
            <a:endParaRPr lang="en-CA" dirty="0" smtClean="0"/>
          </a:p>
          <a:p>
            <a:r>
              <a:rPr lang="en-CA" dirty="0" smtClean="0"/>
              <a:t>Note these grey graphs use a logarithmic scale – so</a:t>
            </a:r>
            <a:r>
              <a:rPr lang="en-CA" baseline="0" dirty="0" smtClean="0"/>
              <a:t> the improvements would appear MUCH more dramatic with a regular increment y-axis scale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4134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ipcc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1577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Percentages in () are approximate contribution to Greenhouse effect Source: </a:t>
            </a:r>
            <a:r>
              <a:rPr lang="en-CA" dirty="0" smtClean="0">
                <a:hlinkClick r:id="rId3"/>
              </a:rPr>
              <a:t>Newscientist.com</a:t>
            </a:r>
            <a:endParaRPr lang="en-CA" dirty="0" smtClean="0"/>
          </a:p>
          <a:p>
            <a:r>
              <a:rPr lang="en-CA" dirty="0" smtClean="0"/>
              <a:t>So why are we so focused on CO</a:t>
            </a:r>
            <a:r>
              <a:rPr lang="en-CA" baseline="-25000" dirty="0" smtClean="0"/>
              <a:t>2</a:t>
            </a:r>
            <a:endParaRPr lang="en-CA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9866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Halocarbon – carbon attached</a:t>
            </a:r>
            <a:r>
              <a:rPr lang="en-CA" baseline="0" dirty="0" smtClean="0"/>
              <a:t> to chlorine, fluorine, bromine, iodine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4527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GWP – The Global Warming Potential (GWP) for a gas is a measure of the total energy that a gas absorbs over a particular period of time (usually 100 years), compared to carbon dioxide.</a:t>
            </a:r>
            <a:r>
              <a:rPr lang="en-CA" baseline="0" dirty="0" smtClean="0"/>
              <a:t>  </a:t>
            </a:r>
            <a:r>
              <a:rPr lang="en-CA" dirty="0" smtClean="0"/>
              <a:t>The larger the GWP, the more warming the gas causes. For example, methane's 100-year GWP is 21, which means that methane will cause 21 times as much warming as an equivalent mass of carbon dioxide over a 100-year time period.</a:t>
            </a:r>
            <a:r>
              <a:rPr lang="en-CA" baseline="0" dirty="0" smtClean="0"/>
              <a:t> </a:t>
            </a:r>
            <a:r>
              <a:rPr lang="en-CA" b="1" baseline="0" dirty="0" smtClean="0"/>
              <a:t>But the </a:t>
            </a:r>
            <a:r>
              <a:rPr lang="en-CA" b="1" i="1" baseline="0" dirty="0" smtClean="0"/>
              <a:t>amount</a:t>
            </a:r>
            <a:r>
              <a:rPr lang="en-CA" b="1" baseline="0" dirty="0" smtClean="0"/>
              <a:t> released and </a:t>
            </a:r>
            <a:r>
              <a:rPr lang="en-CA" b="1" i="1" baseline="0" dirty="0" smtClean="0"/>
              <a:t>persistence</a:t>
            </a:r>
            <a:r>
              <a:rPr lang="en-CA" b="1" baseline="0" dirty="0" smtClean="0"/>
              <a:t> of the compound also matters!</a:t>
            </a:r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5992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5900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Though CO2</a:t>
            </a:r>
            <a:r>
              <a:rPr lang="en-CA" baseline="0" dirty="0" smtClean="0"/>
              <a:t> has the lowest GWP, it is still currently the most important anthropogenic contribution to global climate change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961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9523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Problem</a:t>
            </a:r>
            <a:r>
              <a:rPr lang="en-CA" baseline="0" dirty="0" smtClean="0"/>
              <a:t> with absolute volumes of MTCO2 equivalent?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6408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0AE49-3095-4190-B61E-70447388F936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334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724128" y="6376243"/>
            <a:ext cx="2133600" cy="365125"/>
          </a:xfrm>
        </p:spPr>
        <p:txBody>
          <a:bodyPr/>
          <a:lstStyle/>
          <a:p>
            <a:fld id="{A3761E35-6E90-41B5-8888-A76FD7010E86}" type="datetime8">
              <a:rPr lang="en-US" smtClean="0"/>
              <a:t>10/20/2015 9:59 AM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3273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4568-968F-4E9C-9D82-CB32CEEDB2C4}" type="datetime8">
              <a:rPr lang="en-US" smtClean="0"/>
              <a:t>10/20/2015 9:59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988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23F33-C646-4DD3-9954-62E03E90E4B0}" type="datetime8">
              <a:rPr lang="en-US" smtClean="0"/>
              <a:t>10/20/2015 9:59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505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4B4-CA02-4CEA-B664-3A00DC5E1208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Baxter </a:t>
            </a:r>
            <a:r>
              <a:rPr lang="en-CA" dirty="0" err="1" smtClean="0"/>
              <a:t>Geog</a:t>
            </a:r>
            <a:r>
              <a:rPr lang="en-CA" dirty="0" smtClean="0"/>
              <a:t>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6936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03A4-F1BF-44C8-8AC8-87D00ACDE836}" type="datetime8">
              <a:rPr lang="en-US" smtClean="0"/>
              <a:t>10/20/2015 9:59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9723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577C5-5D56-4A27-A0E0-03413528945F}" type="datetime8">
              <a:rPr lang="en-US" smtClean="0"/>
              <a:t>10/20/2015 9:59 AM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872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73656-B350-48D7-A2C0-1EB94956A40C}" type="datetime8">
              <a:rPr lang="en-US" smtClean="0"/>
              <a:t>10/20/2015 9:59 AM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4641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2841F-E80F-44B1-90BF-9A97C34B83F8}" type="datetime8">
              <a:rPr lang="en-US" smtClean="0"/>
              <a:t>10/20/2015 9:59 AM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7255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339E-56BD-4857-BE9F-5B411779DB68}" type="datetime8">
              <a:rPr lang="en-US" smtClean="0"/>
              <a:t>10/20/2015 9:59 AM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264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85B0A-D5A1-49CF-A66B-794755FCBC46}" type="datetime8">
              <a:rPr lang="en-US" smtClean="0"/>
              <a:t>10/20/2015 9:59 AM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8866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440A1-68CE-4E98-952A-6E068ABFD767}" type="datetime8">
              <a:rPr lang="en-US" smtClean="0"/>
              <a:t>10/20/2015 9:59 AM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1190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66792" y="63813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A7E59-C762-46E5-BE04-1A529058F7CA}" type="datetime8">
              <a:rPr lang="en-US" smtClean="0"/>
              <a:t>10/20/2015 9:59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E187B-75CE-478B-A84C-5499E04346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80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.gc.ca/indicateurs-indicators/default.asp?lang=en&amp;n=FBF8455E-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carbonatlas.org/?q=en/emission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sh.uwo.ca/~jbaxter6/lectures/lecture4_carbon_tax_capntrade_2153.pptx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leverywhere.com/multiple_choice_polls/fyQ2CNTZJfJS6SD/web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lleverywhere.com/multiple_choice_polls/fyQ2CNTZJfJS6SD?preview=true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hyperlink" Target="http://www.youtube.com/watch?v=hMxKvJ3g2V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wunderground.com/blog/weatherhistorian/fires-in-sumatra-record-air-pollution-in-singapore-malaysia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leverywhere.com/multiple_choice_polls/CFALoCkKSMJzSot/web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lleverywhere.com/multiple_choice_polls/CFALoCkKSMJzSot?preview=true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youtube.com/watch?v=MX8DAkvXmKA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p21paris.org/about/cop2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hyperlink" Target="http://www.ec.gc.ca/air/default.asp?lang=En&amp;n=7C43740B-1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www.cop21paris.org/about/cop21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leverywhere.com/multiple_choice_polls/A0bgYLpbyBWcryH/web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lleverywhere.com/multiple_choice_polls/A0bgYLpbyBWcryH?preview=true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zCA60WnoM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ipcc.ch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/>
          <a:lstStyle/>
          <a:p>
            <a:r>
              <a:rPr lang="en-CA" dirty="0" smtClean="0"/>
              <a:t>Geography 2153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7032"/>
            <a:ext cx="8229600" cy="2409131"/>
          </a:xfrm>
        </p:spPr>
        <p:txBody>
          <a:bodyPr/>
          <a:lstStyle/>
          <a:p>
            <a:pPr marL="0" indent="0" algn="ctr">
              <a:buNone/>
            </a:pPr>
            <a:r>
              <a:rPr lang="en-CA" sz="3200" dirty="0" smtClean="0"/>
              <a:t>Environment, Economy and Society</a:t>
            </a:r>
          </a:p>
          <a:p>
            <a:pPr marL="0" indent="0" algn="ctr">
              <a:buNone/>
            </a:pPr>
            <a:r>
              <a:rPr lang="en-CA" b="1" dirty="0" smtClean="0"/>
              <a:t>Our Changing Atmosphere</a:t>
            </a:r>
          </a:p>
          <a:p>
            <a:pPr marL="0" indent="0" algn="ctr">
              <a:buNone/>
            </a:pPr>
            <a:r>
              <a:rPr lang="en-CA" b="1" dirty="0" smtClean="0"/>
              <a:t>(</a:t>
            </a:r>
            <a:r>
              <a:rPr lang="en-CA" b="1" dirty="0" err="1" smtClean="0"/>
              <a:t>Ch</a:t>
            </a:r>
            <a:r>
              <a:rPr lang="en-CA" b="1" dirty="0" smtClean="0"/>
              <a:t> 5)</a:t>
            </a:r>
          </a:p>
          <a:p>
            <a:pPr marL="0" indent="0" algn="ctr">
              <a:buNone/>
            </a:pPr>
            <a:r>
              <a:rPr lang="en-CA" sz="2400" dirty="0" smtClean="0"/>
              <a:t>Jamie Baxter</a:t>
            </a:r>
            <a:endParaRPr lang="en-CA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07BA2-D882-40BC-9AE0-1D9314CC0FA8}" type="datetime8">
              <a:rPr lang="en-US" smtClean="0"/>
              <a:t>10/20/2015 9:59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085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Enhanced Greenhouse Gas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b="1" dirty="0"/>
              <a:t>Characteristics of changes in GHGs</a:t>
            </a:r>
          </a:p>
          <a:p>
            <a:r>
              <a:rPr lang="en-CA" dirty="0" smtClean="0"/>
              <a:t>changes </a:t>
            </a:r>
            <a:r>
              <a:rPr lang="en-CA" dirty="0"/>
              <a:t>in </a:t>
            </a:r>
            <a:r>
              <a:rPr lang="en-CA" dirty="0" smtClean="0"/>
              <a:t>human-made chlorofluorocarbons </a:t>
            </a:r>
            <a:r>
              <a:rPr lang="en-CA" dirty="0"/>
              <a:t>and </a:t>
            </a:r>
            <a:r>
              <a:rPr lang="en-CA" dirty="0" err="1" smtClean="0"/>
              <a:t>halons</a:t>
            </a:r>
            <a:r>
              <a:rPr lang="en-CA" dirty="0" smtClean="0"/>
              <a:t> (both derivative of methane)</a:t>
            </a:r>
            <a:endParaRPr lang="en-CA" dirty="0"/>
          </a:p>
          <a:p>
            <a:r>
              <a:rPr lang="en-CA" dirty="0" smtClean="0"/>
              <a:t>changes </a:t>
            </a:r>
            <a:r>
              <a:rPr lang="en-CA" dirty="0"/>
              <a:t>in aerosols: small solid or liquid particles suspended in the air, contribute to photochemical smog, acid deposition, etc. </a:t>
            </a:r>
            <a:r>
              <a:rPr lang="en-CA" dirty="0" smtClean="0"/>
              <a:t>(</a:t>
            </a:r>
            <a:r>
              <a:rPr lang="en-CA" dirty="0" err="1" smtClean="0"/>
              <a:t>e.g.,volcanic</a:t>
            </a:r>
            <a:r>
              <a:rPr lang="en-CA" dirty="0" smtClean="0"/>
              <a:t> </a:t>
            </a:r>
            <a:r>
              <a:rPr lang="en-CA" dirty="0"/>
              <a:t>eruptions, aircraft emissions)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51C6-987A-47E1-860D-CB03E0E27467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10</a:t>
            </a:fld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60848"/>
            <a:ext cx="1921768" cy="12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702473"/>
            <a:ext cx="2124869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009" y="4044148"/>
            <a:ext cx="1875279" cy="1246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98" y="4667414"/>
            <a:ext cx="1965547" cy="131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89009" y="5362782"/>
            <a:ext cx="1505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methane emitters</a:t>
            </a:r>
            <a:endParaRPr lang="en-CA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395056" y="2150231"/>
            <a:ext cx="1557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aerosol  + </a:t>
            </a:r>
            <a:r>
              <a:rPr lang="en-CA" sz="1400" dirty="0" err="1" smtClean="0"/>
              <a:t>ghg</a:t>
            </a:r>
            <a:r>
              <a:rPr lang="en-CA" sz="1400" dirty="0" smtClean="0"/>
              <a:t>  emitters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075405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Enhanced Greenhouse Gas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C09A5-2B49-4581-A5D4-98DA3771877E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11</a:t>
            </a:fld>
            <a:endParaRPr lang="en-C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11023"/>
            <a:ext cx="8001519" cy="464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8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Canada’s Greenhouse Gas </a:t>
            </a:r>
            <a:r>
              <a:rPr lang="en-CA" dirty="0" err="1" smtClean="0"/>
              <a:t>Emisisons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4B4-CA02-4CEA-B664-3A00DC5E1208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12</a:t>
            </a:fld>
            <a:endParaRPr lang="en-CA"/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65" y="1774658"/>
            <a:ext cx="738187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14899" y="2564904"/>
            <a:ext cx="817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 smtClean="0"/>
              <a:t>622 MT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95968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How do we compare….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84B4-CA02-4CEA-B664-3A00DC5E1208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13</a:t>
            </a:fld>
            <a:endParaRPr lang="en-CA"/>
          </a:p>
        </p:txBody>
      </p:sp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6" y="1196752"/>
            <a:ext cx="7056784" cy="464909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94416" y="5845842"/>
            <a:ext cx="2035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 smtClean="0"/>
              <a:t>Source: </a:t>
            </a:r>
            <a:r>
              <a:rPr lang="en-CA" sz="1200" dirty="0" smtClean="0">
                <a:hlinkClick r:id="rId3"/>
              </a:rPr>
              <a:t>globalcarbonatlas.org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30181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AE9FB-AEB2-47A3-B23B-80FBD9AF6775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14</a:t>
            </a:fld>
            <a:endParaRPr lang="en-C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22" y="3696"/>
            <a:ext cx="8162925" cy="623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96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3" y="4509120"/>
            <a:ext cx="2408237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735" y="3502849"/>
            <a:ext cx="241869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Impacts of Global Climate Change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E4E0A-960B-472F-AD57-CA32D30A8333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15</a:t>
            </a:fld>
            <a:endParaRPr lang="en-C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410048" cy="499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3502849"/>
            <a:ext cx="1723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/>
              <a:t>drought and flooding</a:t>
            </a:r>
            <a:endParaRPr lang="en-CA" sz="1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3"/>
            <a:ext cx="3744416" cy="243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98095" y="3692860"/>
            <a:ext cx="19384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glacial retreat leads to flooding, erosion, and alters hydrological cycle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4680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Exercise:</a:t>
            </a:r>
            <a:br>
              <a:rPr lang="en-CA" dirty="0" smtClean="0"/>
            </a:br>
            <a:r>
              <a:rPr lang="en-CA" dirty="0" smtClean="0"/>
              <a:t>“Speed Search and Summarize” (</a:t>
            </a:r>
            <a:r>
              <a:rPr lang="en-CA" dirty="0" err="1" smtClean="0"/>
              <a:t>SSaS</a:t>
            </a:r>
            <a:r>
              <a:rPr lang="en-CA" smtClean="0"/>
              <a:t>)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Policy Levers for Regulating GHGs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 fontScale="92500"/>
          </a:bodyPr>
          <a:lstStyle/>
          <a:p>
            <a:r>
              <a:rPr lang="en-CA" dirty="0" smtClean="0"/>
              <a:t>Sort yourselves into groups of 4 – but ensure at least one member has a web-enabled device – preferably a laptop</a:t>
            </a:r>
          </a:p>
          <a:p>
            <a:r>
              <a:rPr lang="en-CA" dirty="0" smtClean="0"/>
              <a:t>Each group come up with </a:t>
            </a:r>
            <a:r>
              <a:rPr lang="en-CA" b="1" dirty="0" smtClean="0"/>
              <a:t>4 key “factual” bullet points </a:t>
            </a:r>
            <a:r>
              <a:rPr lang="en-CA" dirty="0" smtClean="0"/>
              <a:t>and</a:t>
            </a:r>
            <a:r>
              <a:rPr lang="en-CA" b="1" dirty="0" smtClean="0"/>
              <a:t> your group’s opinion </a:t>
            </a:r>
            <a:r>
              <a:rPr lang="en-CA" dirty="0" smtClean="0"/>
              <a:t>on the following topic:</a:t>
            </a:r>
          </a:p>
          <a:p>
            <a:pPr lvl="1"/>
            <a:r>
              <a:rPr lang="en-CA" b="1" dirty="0" smtClean="0"/>
              <a:t>Cap and trade</a:t>
            </a:r>
            <a:r>
              <a:rPr lang="en-CA" dirty="0" smtClean="0"/>
              <a:t> (all groups on </a:t>
            </a:r>
            <a:r>
              <a:rPr lang="en-CA" u="sng" dirty="0" smtClean="0"/>
              <a:t>left</a:t>
            </a:r>
            <a:r>
              <a:rPr lang="en-CA" dirty="0" smtClean="0"/>
              <a:t> half of room)</a:t>
            </a:r>
          </a:p>
          <a:p>
            <a:pPr lvl="1"/>
            <a:r>
              <a:rPr lang="en-CA" b="1" dirty="0" smtClean="0"/>
              <a:t>Carbon tax </a:t>
            </a:r>
            <a:r>
              <a:rPr lang="en-CA" dirty="0" smtClean="0"/>
              <a:t>(</a:t>
            </a:r>
            <a:r>
              <a:rPr lang="en-CA" dirty="0"/>
              <a:t>all groups on </a:t>
            </a:r>
            <a:r>
              <a:rPr lang="en-CA" u="sng" dirty="0" smtClean="0"/>
              <a:t>right</a:t>
            </a:r>
            <a:r>
              <a:rPr lang="en-CA" dirty="0" smtClean="0"/>
              <a:t> half </a:t>
            </a:r>
            <a:r>
              <a:rPr lang="en-CA" dirty="0"/>
              <a:t>of </a:t>
            </a:r>
            <a:r>
              <a:rPr lang="en-CA" dirty="0" smtClean="0"/>
              <a:t>room)</a:t>
            </a:r>
          </a:p>
          <a:p>
            <a:r>
              <a:rPr lang="en-CA" dirty="0" smtClean="0"/>
              <a:t>You have about 10 minutes – then we will share what you found</a:t>
            </a:r>
          </a:p>
          <a:p>
            <a:r>
              <a:rPr lang="en-CA" dirty="0" smtClean="0"/>
              <a:t>See </a:t>
            </a:r>
            <a:r>
              <a:rPr lang="en-CA" dirty="0" smtClean="0">
                <a:hlinkClick r:id="rId3"/>
              </a:rPr>
              <a:t>slides here </a:t>
            </a:r>
            <a:r>
              <a:rPr lang="en-CA" dirty="0" smtClean="0"/>
              <a:t>after the discussion.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A17D0-70A4-4D9B-B0C5-501EC6EE91F3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974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Review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51917"/>
            <a:ext cx="8229600" cy="680939"/>
          </a:xfrm>
        </p:spPr>
        <p:txBody>
          <a:bodyPr>
            <a:normAutofit fontScale="85000" lnSpcReduction="20000"/>
          </a:bodyPr>
          <a:lstStyle/>
          <a:p>
            <a:r>
              <a:rPr lang="en-CA" dirty="0" smtClean="0"/>
              <a:t>Which of the following is the single largest contributor to the Greenhouse Effect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380D-7232-4AF1-ABFF-4DED376B7A41}" type="datetime8">
              <a:rPr lang="en-US" smtClean="0">
                <a:solidFill>
                  <a:prstClr val="black">
                    <a:tint val="75000"/>
                  </a:prstClr>
                </a:solidFill>
              </a:rPr>
              <a:t>10/20/2015 9:59 AM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Baxter Geog 2153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11115" y="2233895"/>
            <a:ext cx="572463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Text 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</a:t>
            </a:r>
            <a:r>
              <a:rPr lang="en-C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letter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to </a:t>
            </a:r>
            <a:r>
              <a:rPr lang="en-C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37607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(if needed, text </a:t>
            </a:r>
            <a:r>
              <a:rPr lang="en-C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Geog2153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to 37607 to open a connection) </a:t>
            </a:r>
            <a:endParaRPr lang="en-CA" b="1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AutoNum type="alphaLcParenR"/>
            </a:pPr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carbon dioxide (CO</a:t>
            </a:r>
            <a:r>
              <a:rPr lang="en-CA" baseline="-250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n-CA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AutoNum type="alphaLcParenR"/>
            </a:pPr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methane (CH</a:t>
            </a:r>
            <a:r>
              <a:rPr lang="en-CA" baseline="-250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</a:t>
            </a:r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 </a:t>
            </a:r>
          </a:p>
          <a:p>
            <a:pPr marL="342900" indent="-342900">
              <a:buAutoNum type="alphaLcParenR"/>
            </a:pPr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nitrous oxide (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</a:t>
            </a:r>
            <a:r>
              <a:rPr lang="en-CA" baseline="-25000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marL="342900" indent="-342900">
              <a:buAutoNum type="alphaLcParenR"/>
            </a:pPr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water 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vapour</a:t>
            </a:r>
            <a:endParaRPr lang="en-CA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AutoNum type="alphaLcParenR"/>
            </a:pP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clouds</a:t>
            </a:r>
          </a:p>
          <a:p>
            <a:pPr marL="342900" indent="-342900">
              <a:buAutoNum type="alphaLcParenR"/>
            </a:pPr>
            <a:endParaRPr lang="en-CA" b="1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C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 </a:t>
            </a:r>
          </a:p>
          <a:p>
            <a:endParaRPr lang="en-CA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Respond at 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this link</a:t>
            </a:r>
            <a:endParaRPr lang="en-CA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CA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27" y="2344122"/>
            <a:ext cx="579437" cy="128428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00364"/>
            <a:ext cx="1071563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948264" y="5822721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prstClr val="black"/>
                </a:solidFill>
                <a:hlinkClick r:id="rId6"/>
              </a:rPr>
              <a:t>poll results here</a:t>
            </a:r>
            <a:endParaRPr lang="en-CA" sz="1600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092239"/>
            <a:ext cx="1152128" cy="1536171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28350" y="3628410"/>
            <a:ext cx="1488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No peeking back up the notes</a:t>
            </a:r>
            <a:r>
              <a:rPr lang="en-CA" dirty="0" smtClean="0"/>
              <a:t>…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3857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Thinning of the </a:t>
            </a:r>
            <a:r>
              <a:rPr lang="en-CA" dirty="0" smtClean="0"/>
              <a:t>(Stratospheric) Ozone </a:t>
            </a:r>
            <a:r>
              <a:rPr lang="en-CA" dirty="0"/>
              <a:t>Layer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4525963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/>
              <a:t>stratospheric ozone (not “ground level” ozone)</a:t>
            </a:r>
            <a:endParaRPr lang="en-CA" dirty="0"/>
          </a:p>
          <a:p>
            <a:r>
              <a:rPr lang="en-CA" dirty="0"/>
              <a:t>	</a:t>
            </a:r>
            <a:r>
              <a:rPr lang="en-CA" dirty="0" smtClean="0"/>
              <a:t>stratospheric: 15-40km, but maximum </a:t>
            </a:r>
            <a:r>
              <a:rPr lang="en-CA" dirty="0"/>
              <a:t>concentration 20-25 km above </a:t>
            </a:r>
            <a:r>
              <a:rPr lang="en-CA" dirty="0" smtClean="0"/>
              <a:t>the </a:t>
            </a:r>
            <a:r>
              <a:rPr lang="en-CA" dirty="0"/>
              <a:t>Earth’s surface</a:t>
            </a:r>
          </a:p>
          <a:p>
            <a:endParaRPr lang="en-CA" dirty="0"/>
          </a:p>
          <a:p>
            <a:r>
              <a:rPr lang="en-CA" dirty="0"/>
              <a:t>“ozone hole”, polar vortex, polar stratospheric </a:t>
            </a:r>
            <a:r>
              <a:rPr lang="en-CA" dirty="0" smtClean="0"/>
              <a:t>clouds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904F1-A11F-4B5A-A805-B44DB7692868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18</a:t>
            </a:fld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881" y="1116958"/>
            <a:ext cx="2828481" cy="231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439" y="3284984"/>
            <a:ext cx="2232025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42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Thinning of the (Stratospheric) Ozone Layer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 smtClean="0"/>
              <a:t>Ozone </a:t>
            </a:r>
            <a:r>
              <a:rPr lang="pt-BR" dirty="0"/>
              <a:t>(</a:t>
            </a:r>
            <a:r>
              <a:rPr lang="pt-BR" dirty="0" smtClean="0"/>
              <a:t>O</a:t>
            </a:r>
            <a:r>
              <a:rPr lang="pt-BR" baseline="-25000" dirty="0" smtClean="0"/>
              <a:t>3</a:t>
            </a:r>
            <a:r>
              <a:rPr lang="pt-BR" dirty="0" smtClean="0"/>
              <a:t>) depleting substances (ODS)</a:t>
            </a:r>
          </a:p>
          <a:p>
            <a:r>
              <a:rPr lang="pt-BR" dirty="0"/>
              <a:t>e.g</a:t>
            </a:r>
            <a:r>
              <a:rPr lang="pt-BR" dirty="0" smtClean="0"/>
              <a:t>., volcanoes,  chlorofluorocarbons (CFCs)</a:t>
            </a:r>
            <a:endParaRPr lang="pt-BR" dirty="0"/>
          </a:p>
          <a:p>
            <a:r>
              <a:rPr lang="pt-BR" dirty="0" smtClean="0"/>
              <a:t>Sunlight breaks Cl away from various forms of CFC then... </a:t>
            </a:r>
            <a:endParaRPr lang="pt-BR" dirty="0"/>
          </a:p>
          <a:p>
            <a:pPr lvl="1"/>
            <a:r>
              <a:rPr lang="pt-BR" dirty="0"/>
              <a:t>	Cl + O</a:t>
            </a:r>
            <a:r>
              <a:rPr lang="pt-BR" baseline="-25000" dirty="0"/>
              <a:t>3</a:t>
            </a:r>
            <a:r>
              <a:rPr lang="pt-BR" dirty="0"/>
              <a:t>        ClO + </a:t>
            </a:r>
            <a:r>
              <a:rPr lang="pt-BR" dirty="0" smtClean="0"/>
              <a:t>O</a:t>
            </a:r>
            <a:r>
              <a:rPr lang="pt-BR" baseline="-25000" dirty="0" smtClean="0"/>
              <a:t>2</a:t>
            </a:r>
            <a:endParaRPr lang="pt-BR" dirty="0"/>
          </a:p>
          <a:p>
            <a:pPr lvl="1"/>
            <a:r>
              <a:rPr lang="pt-BR" dirty="0"/>
              <a:t>	ClO + O        Cl + </a:t>
            </a:r>
            <a:r>
              <a:rPr lang="pt-BR" dirty="0" smtClean="0"/>
              <a:t>O</a:t>
            </a:r>
            <a:r>
              <a:rPr lang="pt-BR" baseline="-25000" dirty="0" smtClean="0"/>
              <a:t>2 </a:t>
            </a:r>
            <a:endParaRPr lang="pt-BR" baseline="-25000" dirty="0"/>
          </a:p>
          <a:p>
            <a:pPr lvl="1"/>
            <a:r>
              <a:rPr lang="pt-BR" dirty="0" smtClean="0"/>
              <a:t>one Cl can destroy 100,000 0</a:t>
            </a:r>
            <a:r>
              <a:rPr lang="pt-BR" baseline="-25000" dirty="0" smtClean="0"/>
              <a:t>3</a:t>
            </a:r>
            <a:endParaRPr lang="pt-BR" baseline="-25000" dirty="0"/>
          </a:p>
          <a:p>
            <a:endParaRPr lang="pt-BR" dirty="0"/>
          </a:p>
          <a:p>
            <a:endParaRPr lang="en-CA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892EE-56C2-465C-B369-EAD333F70715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19</a:t>
            </a:fld>
            <a:endParaRPr lang="en-CA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2448273" cy="1793501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57103" y="3083641"/>
            <a:ext cx="2108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Short video on ozone and chlorofluorocarbons</a:t>
            </a:r>
            <a:endParaRPr lang="en-CA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608" y="4434808"/>
            <a:ext cx="53657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206" y="4806671"/>
            <a:ext cx="53657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84076"/>
            <a:ext cx="4176464" cy="2603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1619673" y="4653136"/>
            <a:ext cx="1152127" cy="158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rved Down Arrow 9"/>
          <p:cNvSpPr/>
          <p:nvPr/>
        </p:nvSpPr>
        <p:spPr>
          <a:xfrm>
            <a:off x="494702" y="4402487"/>
            <a:ext cx="432048" cy="22339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64763">
            <a:off x="454275" y="4665351"/>
            <a:ext cx="5175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996" y="1169344"/>
            <a:ext cx="1714500" cy="1143000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36297" y="2348880"/>
            <a:ext cx="18722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CFCs used to be common propellants in aerosol cans (now petroleum products are used – GHGs)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47959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Outline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556792"/>
            <a:ext cx="4464496" cy="45651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CA" b="1" dirty="0" smtClean="0"/>
              <a:t>Atmospheric concerns</a:t>
            </a:r>
          </a:p>
          <a:p>
            <a:r>
              <a:rPr lang="en-CA" dirty="0" smtClean="0"/>
              <a:t>Climate systems</a:t>
            </a:r>
          </a:p>
          <a:p>
            <a:r>
              <a:rPr lang="en-CA" dirty="0" smtClean="0"/>
              <a:t>Changes</a:t>
            </a:r>
            <a:r>
              <a:rPr lang="en-CA" dirty="0"/>
              <a:t>, atmospheric </a:t>
            </a:r>
            <a:r>
              <a:rPr lang="en-CA" dirty="0" smtClean="0"/>
              <a:t>composition</a:t>
            </a:r>
          </a:p>
          <a:p>
            <a:r>
              <a:rPr lang="en-CA" dirty="0" smtClean="0"/>
              <a:t>Greenhouse effect </a:t>
            </a:r>
            <a:r>
              <a:rPr lang="en-CA" dirty="0"/>
              <a:t>and climate </a:t>
            </a:r>
            <a:r>
              <a:rPr lang="en-CA" dirty="0" smtClean="0"/>
              <a:t>change</a:t>
            </a:r>
          </a:p>
          <a:p>
            <a:r>
              <a:rPr lang="en-CA" dirty="0" smtClean="0"/>
              <a:t>Ozone layer</a:t>
            </a:r>
          </a:p>
          <a:p>
            <a:r>
              <a:rPr lang="en-CA" dirty="0" smtClean="0"/>
              <a:t>Airborne contaminants</a:t>
            </a:r>
          </a:p>
          <a:p>
            <a:r>
              <a:rPr lang="en-CA" dirty="0" smtClean="0"/>
              <a:t>Acidic deposition</a:t>
            </a:r>
          </a:p>
          <a:p>
            <a:r>
              <a:rPr lang="en-CA" dirty="0" smtClean="0"/>
              <a:t>Policy responses</a:t>
            </a:r>
            <a:endParaRPr lang="en-CA" dirty="0"/>
          </a:p>
          <a:p>
            <a:r>
              <a:rPr lang="en-CA" dirty="0" smtClean="0"/>
              <a:t>Challenges </a:t>
            </a:r>
            <a:r>
              <a:rPr lang="en-CA" dirty="0"/>
              <a:t>to air quality </a:t>
            </a:r>
            <a:r>
              <a:rPr lang="en-CA" dirty="0" smtClean="0"/>
              <a:t>sustainability</a:t>
            </a:r>
          </a:p>
          <a:p>
            <a:endParaRPr lang="en-CA" dirty="0"/>
          </a:p>
          <a:p>
            <a:endParaRPr lang="en-CA" dirty="0" smtClean="0"/>
          </a:p>
          <a:p>
            <a:endParaRPr lang="en-CA" dirty="0" smtClean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FA2A-9C85-4953-8E89-93897226EB9F}" type="datetime8">
              <a:rPr lang="en-US" smtClean="0"/>
              <a:t>10/20/2015 9:59 AM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2</a:t>
            </a:fld>
            <a:endParaRPr lang="en-CA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48931"/>
            <a:ext cx="3672408" cy="2454393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26608" y="4203324"/>
            <a:ext cx="36004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Fires to clear for palm oil plantation in Indonesia engulf Singapore and Malaysia in particulate matter laden smog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81034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Thinning of the Ozone Layer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/>
              <a:t>Spatial variations in ozone depletion</a:t>
            </a:r>
          </a:p>
          <a:p>
            <a:r>
              <a:rPr lang="en-CA" dirty="0"/>
              <a:t>	</a:t>
            </a:r>
            <a:r>
              <a:rPr lang="en-CA" dirty="0" smtClean="0"/>
              <a:t>Antarctic - severe</a:t>
            </a:r>
            <a:endParaRPr lang="en-CA" dirty="0"/>
          </a:p>
          <a:p>
            <a:pPr lvl="1"/>
            <a:r>
              <a:rPr lang="en-CA" dirty="0"/>
              <a:t>	 </a:t>
            </a:r>
            <a:r>
              <a:rPr lang="en-CA" dirty="0" smtClean="0"/>
              <a:t>“</a:t>
            </a:r>
            <a:r>
              <a:rPr lang="en-CA" dirty="0"/>
              <a:t>polar vortex”  “polar stratospheric clouds</a:t>
            </a:r>
            <a:r>
              <a:rPr lang="en-CA" dirty="0" smtClean="0"/>
              <a:t>”</a:t>
            </a:r>
            <a:endParaRPr lang="en-CA" dirty="0"/>
          </a:p>
          <a:p>
            <a:r>
              <a:rPr lang="en-CA" dirty="0"/>
              <a:t>	</a:t>
            </a:r>
            <a:r>
              <a:rPr lang="en-CA" dirty="0" smtClean="0"/>
              <a:t>Arctic – less severe</a:t>
            </a:r>
          </a:p>
          <a:p>
            <a:r>
              <a:rPr lang="en-CA" dirty="0" smtClean="0"/>
              <a:t>Tropical/Mid-Latitude – least</a:t>
            </a: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F7CB0-CBC6-4D77-A315-A4BF7CB5FD09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20</a:t>
            </a:fld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72816"/>
            <a:ext cx="3194096" cy="2383160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30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Temporal Variation in Stratospheric Ozone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66728" cy="4525963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1AF5E-1F20-4109-9F43-AE3BDB608A4A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21</a:t>
            </a:fld>
            <a:endParaRPr lang="en-C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490554"/>
            <a:ext cx="7671643" cy="448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00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Climate Change and Ozone Depletion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F3C98-28DF-47A2-98D4-7A544B078CB8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22</a:t>
            </a:fld>
            <a:endParaRPr lang="en-C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336704" cy="433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7154" y="5685124"/>
            <a:ext cx="6624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A range of different policies address ODS - lower </a:t>
            </a:r>
            <a:r>
              <a:rPr lang="en-CA" sz="1400" smtClean="0"/>
              <a:t>GHG “substitution” is essential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53406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Effects of Ozone Depletion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5496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CA" b="1" dirty="0"/>
              <a:t>Increased ultraviolet (UV) radiation </a:t>
            </a:r>
          </a:p>
          <a:p>
            <a:r>
              <a:rPr lang="en-CA" dirty="0"/>
              <a:t>decreased phytoplankton </a:t>
            </a:r>
            <a:r>
              <a:rPr lang="en-CA" dirty="0" smtClean="0"/>
              <a:t>production (primary producers!)</a:t>
            </a:r>
            <a:endParaRPr lang="en-CA" dirty="0"/>
          </a:p>
          <a:p>
            <a:r>
              <a:rPr lang="en-CA" dirty="0"/>
              <a:t>biological damage</a:t>
            </a:r>
          </a:p>
          <a:p>
            <a:r>
              <a:rPr lang="en-CA" dirty="0"/>
              <a:t>human health threats</a:t>
            </a:r>
          </a:p>
          <a:p>
            <a:endParaRPr lang="en-CA" dirty="0"/>
          </a:p>
          <a:p>
            <a:pPr marL="0" indent="0">
              <a:buNone/>
            </a:pPr>
            <a:r>
              <a:rPr lang="en-CA" b="1" dirty="0"/>
              <a:t>Canada’s UV Index</a:t>
            </a:r>
          </a:p>
          <a:p>
            <a:r>
              <a:rPr lang="en-CA" dirty="0" smtClean="0"/>
              <a:t>Minimizing </a:t>
            </a:r>
            <a:r>
              <a:rPr lang="en-CA" dirty="0"/>
              <a:t>Risks of UV </a:t>
            </a:r>
            <a:r>
              <a:rPr lang="en-CA" dirty="0" smtClean="0"/>
              <a:t>Exposure</a:t>
            </a:r>
          </a:p>
          <a:p>
            <a:r>
              <a:rPr lang="en-CA" dirty="0" smtClean="0"/>
              <a:t>Predictive model based on: sun </a:t>
            </a:r>
            <a:r>
              <a:rPr lang="en-CA" dirty="0"/>
              <a:t>altitude, ozone concentration, ground altitude, the surface albedo, and cloud </a:t>
            </a:r>
            <a:r>
              <a:rPr lang="en-CA" dirty="0" smtClean="0"/>
              <a:t>cover (not actual radiation)</a:t>
            </a:r>
            <a:endParaRPr lang="en-CA" dirty="0"/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E9DF-3A11-40EB-BBDE-3E04673B1E9B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23</a:t>
            </a:fld>
            <a:endParaRPr lang="en-CA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22" y="4295433"/>
            <a:ext cx="1545331" cy="183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22" y="1772816"/>
            <a:ext cx="28003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453" y="4295433"/>
            <a:ext cx="1183011" cy="183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07708" y="3601616"/>
            <a:ext cx="2825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Long wave penetrates more but short wave tends to do more damage – protect against both! 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15830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Ground-Level Ozone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98600"/>
            <a:ext cx="4031654" cy="4525963"/>
          </a:xfrm>
        </p:spPr>
        <p:txBody>
          <a:bodyPr/>
          <a:lstStyle/>
          <a:p>
            <a:r>
              <a:rPr lang="en-CA" dirty="0" smtClean="0"/>
              <a:t>Human health risk</a:t>
            </a:r>
          </a:p>
          <a:p>
            <a:r>
              <a:rPr lang="en-CA" dirty="0" smtClean="0"/>
              <a:t>Component of smog</a:t>
            </a:r>
          </a:p>
          <a:p>
            <a:r>
              <a:rPr lang="en-CA" dirty="0" smtClean="0"/>
              <a:t>Respiratory problems</a:t>
            </a:r>
          </a:p>
          <a:p>
            <a:r>
              <a:rPr lang="en-CA" dirty="0" smtClean="0"/>
              <a:t>VOCs – volatile organic compounds – paints, pesticides, gas vapour, glues, markers</a:t>
            </a:r>
          </a:p>
          <a:p>
            <a:r>
              <a:rPr lang="en-CA" dirty="0" smtClean="0"/>
              <a:t>Troposphere (approx. 15 km)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1B286-42B1-4043-9DC0-1E4EEF6AAB6B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24</a:t>
            </a:fld>
            <a:endParaRPr lang="en-C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98600"/>
            <a:ext cx="4449763" cy="3865563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0" y="5335648"/>
            <a:ext cx="4104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The “baking” involves chemistry way beyond the scope of this course, </a:t>
            </a:r>
            <a:r>
              <a:rPr lang="en-CA" sz="1400" dirty="0" err="1" smtClean="0"/>
              <a:t>NOx</a:t>
            </a:r>
            <a:r>
              <a:rPr lang="en-CA" sz="1400" dirty="0" smtClean="0"/>
              <a:t> can also combine with carbon monoxide (CO) to form O</a:t>
            </a:r>
            <a:r>
              <a:rPr lang="en-CA" sz="1400" baseline="-25000" dirty="0" smtClean="0"/>
              <a:t>3</a:t>
            </a:r>
            <a:endParaRPr lang="en-CA" sz="1400" baseline="-25000" dirty="0"/>
          </a:p>
        </p:txBody>
      </p:sp>
    </p:spTree>
    <p:extLst>
      <p:ext uri="{BB962C8B-B14F-4D97-AF65-F5344CB8AC3E}">
        <p14:creationId xmlns:p14="http://schemas.microsoft.com/office/powerpoint/2010/main" val="77183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Review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51917"/>
            <a:ext cx="8229600" cy="680939"/>
          </a:xfrm>
        </p:spPr>
        <p:txBody>
          <a:bodyPr>
            <a:normAutofit fontScale="85000" lnSpcReduction="20000"/>
          </a:bodyPr>
          <a:lstStyle/>
          <a:p>
            <a:r>
              <a:rPr lang="en-CA" dirty="0" smtClean="0"/>
              <a:t>Stratospheric O3 is generally considered good while tropospheric O3 is generally considered bad?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380D-7232-4AF1-ABFF-4DED376B7A41}" type="datetime8">
              <a:rPr lang="en-US" smtClean="0">
                <a:solidFill>
                  <a:prstClr val="black">
                    <a:tint val="75000"/>
                  </a:prstClr>
                </a:solidFill>
              </a:rPr>
              <a:t>10/20/2015 9:59 AM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Baxter Geog 2153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11115" y="2233895"/>
            <a:ext cx="572463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Text 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</a:t>
            </a:r>
            <a:r>
              <a:rPr lang="en-C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letter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to </a:t>
            </a:r>
            <a:r>
              <a:rPr lang="en-C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37607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(text Geog2153 to 37607 to open a connection first) </a:t>
            </a:r>
            <a:endParaRPr lang="en-CA" b="1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AutoNum type="alphaLcParenR"/>
            </a:pP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True</a:t>
            </a:r>
            <a:endParaRPr lang="en-CA" b="1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AutoNum type="alphaLcParenR"/>
            </a:pP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False</a:t>
            </a:r>
            <a:endParaRPr lang="en-CA" b="1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CA" b="1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C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 </a:t>
            </a:r>
          </a:p>
          <a:p>
            <a:endParaRPr lang="en-CA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Respond at 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this link</a:t>
            </a:r>
            <a:endParaRPr lang="en-CA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CA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27" y="2344122"/>
            <a:ext cx="579437" cy="128428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00364"/>
            <a:ext cx="1071563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948264" y="5822721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prstClr val="black"/>
                </a:solidFill>
                <a:hlinkClick r:id="rId6"/>
              </a:rPr>
              <a:t>poll results here</a:t>
            </a:r>
            <a:endParaRPr lang="en-CA" sz="1600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092239"/>
            <a:ext cx="1152128" cy="1536171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28350" y="3628410"/>
            <a:ext cx="1488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No peeking back up the notes</a:t>
            </a:r>
            <a:r>
              <a:rPr lang="en-CA" dirty="0" smtClean="0"/>
              <a:t>…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569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Smog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792088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Mainly particulate matter and ground-level ozone along with their “precursors”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0F0B2-1C36-4172-A15F-F8E61A80BA07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26</a:t>
            </a:fld>
            <a:endParaRPr lang="en-C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88840"/>
            <a:ext cx="7571184" cy="427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4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Smog and PM 2.5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>
            <a:normAutofit/>
          </a:bodyPr>
          <a:lstStyle/>
          <a:p>
            <a:r>
              <a:rPr lang="en-CA" dirty="0" smtClean="0"/>
              <a:t>Penetrates deep into the lungs</a:t>
            </a:r>
          </a:p>
          <a:p>
            <a:r>
              <a:rPr lang="en-CA" dirty="0" smtClean="0"/>
              <a:t>Impairs lung function</a:t>
            </a:r>
          </a:p>
          <a:p>
            <a:r>
              <a:rPr lang="en-CA" dirty="0" smtClean="0"/>
              <a:t>Sources (</a:t>
            </a:r>
            <a:r>
              <a:rPr lang="en-CA" i="1" dirty="0" smtClean="0"/>
              <a:t>combustion):</a:t>
            </a:r>
            <a:r>
              <a:rPr lang="en-CA" dirty="0" smtClean="0"/>
              <a:t>  motor </a:t>
            </a:r>
            <a:r>
              <a:rPr lang="en-CA" dirty="0"/>
              <a:t>vehicles, power </a:t>
            </a:r>
            <a:r>
              <a:rPr lang="en-CA" dirty="0" smtClean="0"/>
              <a:t>plants (coal!), </a:t>
            </a:r>
            <a:r>
              <a:rPr lang="en-CA" dirty="0"/>
              <a:t>residential wood burning, forest fires, agricultural </a:t>
            </a:r>
            <a:r>
              <a:rPr lang="en-CA" dirty="0" smtClean="0"/>
              <a:t>burning, industrial processes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D36B0-EB9F-4974-A901-892A4167A459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27</a:t>
            </a:fld>
            <a:endParaRPr lang="en-CA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3441063" cy="2506241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69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Responses to Atmospheric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b="1" dirty="0"/>
              <a:t>National</a:t>
            </a:r>
          </a:p>
          <a:p>
            <a:r>
              <a:rPr lang="en-CA" dirty="0"/>
              <a:t>Canada-Wide Acid Rain Strategy for Post 2000</a:t>
            </a:r>
          </a:p>
          <a:p>
            <a:r>
              <a:rPr lang="en-CA" dirty="0"/>
              <a:t>Climate Change Action Fund</a:t>
            </a:r>
          </a:p>
          <a:p>
            <a:r>
              <a:rPr lang="en-CA" dirty="0"/>
              <a:t>Ozone Layer protection program</a:t>
            </a:r>
          </a:p>
          <a:p>
            <a:r>
              <a:rPr lang="en-CA" dirty="0"/>
              <a:t>National Action Program on Climate Change</a:t>
            </a:r>
          </a:p>
          <a:p>
            <a:r>
              <a:rPr lang="en-CA" dirty="0" smtClean="0"/>
              <a:t>Canada Wide Standards for  O</a:t>
            </a:r>
            <a:r>
              <a:rPr lang="en-CA" baseline="-25000" dirty="0" smtClean="0"/>
              <a:t>3</a:t>
            </a:r>
            <a:r>
              <a:rPr lang="en-CA" dirty="0" smtClean="0"/>
              <a:t> and PM</a:t>
            </a:r>
            <a:endParaRPr lang="en-CA" dirty="0"/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F5A68-2688-41F4-AFA1-BCB67A0B9DDF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28</a:t>
            </a:fld>
            <a:endParaRPr lang="en-CA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324424" y="1556792"/>
            <a:ext cx="4352032" cy="471750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Monotype Sorts" pitchFamily="2" charset="2"/>
              <a:buNone/>
            </a:pPr>
            <a:r>
              <a:rPr lang="en-US" altLang="en-US" b="1" dirty="0" smtClean="0"/>
              <a:t>International</a:t>
            </a:r>
          </a:p>
          <a:p>
            <a:r>
              <a:rPr lang="en-US" altLang="en-US" dirty="0" smtClean="0"/>
              <a:t>Framework Convention on Climate </a:t>
            </a:r>
            <a:r>
              <a:rPr lang="en-US" altLang="en-US" dirty="0" smtClean="0"/>
              <a:t>Change</a:t>
            </a:r>
            <a:endParaRPr lang="en-US" altLang="en-US" dirty="0" smtClean="0"/>
          </a:p>
          <a:p>
            <a:r>
              <a:rPr lang="en-US" altLang="en-US" dirty="0" smtClean="0"/>
              <a:t>Earth Summit</a:t>
            </a:r>
          </a:p>
          <a:p>
            <a:r>
              <a:rPr lang="en-US" altLang="en-US" dirty="0" smtClean="0"/>
              <a:t>Kyoto Protocol </a:t>
            </a:r>
            <a:r>
              <a:rPr lang="en-US" altLang="en-US" dirty="0" smtClean="0"/>
              <a:t>(</a:t>
            </a:r>
            <a:r>
              <a:rPr lang="en-US" altLang="en-US" dirty="0" smtClean="0">
                <a:hlinkClick r:id="rId3"/>
              </a:rPr>
              <a:t>COP 21</a:t>
            </a:r>
            <a:r>
              <a:rPr lang="en-US" altLang="en-US" dirty="0" smtClean="0"/>
              <a:t>)</a:t>
            </a:r>
            <a:endParaRPr lang="en-US" altLang="en-US" dirty="0" smtClean="0"/>
          </a:p>
          <a:p>
            <a:r>
              <a:rPr lang="en-US" altLang="en-US" dirty="0" smtClean="0"/>
              <a:t>Montreal Protocol</a:t>
            </a:r>
          </a:p>
          <a:p>
            <a:r>
              <a:rPr lang="en-US" altLang="en-US" dirty="0" smtClean="0"/>
              <a:t>Canada-US Air Quality Agreement</a:t>
            </a:r>
          </a:p>
          <a:p>
            <a:pPr>
              <a:buFont typeface="Monotype Sorts" pitchFamily="2" charset="2"/>
              <a:buNone/>
            </a:pPr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61522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492" y="1124744"/>
            <a:ext cx="4833912" cy="3248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Trends in Criteria Air Contaminants over Time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b="1" dirty="0" smtClean="0">
                <a:hlinkClick r:id="rId4"/>
              </a:rPr>
              <a:t>Criteria </a:t>
            </a:r>
            <a:r>
              <a:rPr lang="en-CA" b="1" dirty="0">
                <a:hlinkClick r:id="rId4"/>
              </a:rPr>
              <a:t>air contaminants</a:t>
            </a:r>
            <a:r>
              <a:rPr lang="en-CA" dirty="0"/>
              <a:t>:  </a:t>
            </a:r>
          </a:p>
          <a:p>
            <a:r>
              <a:rPr lang="en-CA" dirty="0" smtClean="0"/>
              <a:t>Sulphur </a:t>
            </a:r>
            <a:r>
              <a:rPr lang="en-CA" dirty="0"/>
              <a:t>Oxides (</a:t>
            </a:r>
            <a:r>
              <a:rPr lang="en-CA" dirty="0" err="1"/>
              <a:t>SO</a:t>
            </a:r>
            <a:r>
              <a:rPr lang="en-CA" baseline="-25000" dirty="0" err="1"/>
              <a:t>x</a:t>
            </a:r>
            <a:r>
              <a:rPr lang="en-CA" dirty="0"/>
              <a:t>);</a:t>
            </a:r>
          </a:p>
          <a:p>
            <a:r>
              <a:rPr lang="en-CA" dirty="0" smtClean="0"/>
              <a:t>Nitrogen </a:t>
            </a:r>
            <a:r>
              <a:rPr lang="en-CA" dirty="0"/>
              <a:t>Oxides (</a:t>
            </a:r>
            <a:r>
              <a:rPr lang="en-CA" dirty="0" err="1"/>
              <a:t>NO</a:t>
            </a:r>
            <a:r>
              <a:rPr lang="en-CA" baseline="-25000" dirty="0" err="1"/>
              <a:t>x</a:t>
            </a:r>
            <a:r>
              <a:rPr lang="en-CA" dirty="0"/>
              <a:t>);</a:t>
            </a:r>
          </a:p>
          <a:p>
            <a:r>
              <a:rPr lang="en-CA" dirty="0" smtClean="0"/>
              <a:t>Particulate </a:t>
            </a:r>
            <a:r>
              <a:rPr lang="en-CA" dirty="0"/>
              <a:t>Matter (PM);</a:t>
            </a:r>
          </a:p>
          <a:p>
            <a:r>
              <a:rPr lang="en-CA" dirty="0" smtClean="0"/>
              <a:t>Volatile </a:t>
            </a:r>
            <a:r>
              <a:rPr lang="en-CA" dirty="0"/>
              <a:t>Organic Compounds (VOC);</a:t>
            </a:r>
          </a:p>
          <a:p>
            <a:r>
              <a:rPr lang="en-CA" dirty="0" smtClean="0">
                <a:solidFill>
                  <a:schemeClr val="bg1">
                    <a:lumMod val="65000"/>
                  </a:schemeClr>
                </a:solidFill>
              </a:rPr>
              <a:t>Carbon </a:t>
            </a: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Monoxide (CO); </a:t>
            </a:r>
            <a:endParaRPr lang="en-CA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CA" dirty="0" smtClean="0">
                <a:solidFill>
                  <a:schemeClr val="bg1">
                    <a:lumMod val="65000"/>
                  </a:schemeClr>
                </a:solidFill>
              </a:rPr>
              <a:t>Ammonia </a:t>
            </a: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(NH</a:t>
            </a:r>
            <a:r>
              <a:rPr lang="en-CA" baseline="-25000" dirty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CA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r>
              <a:rPr lang="en-CA" dirty="0" smtClean="0"/>
              <a:t>Ground level ozone (O</a:t>
            </a:r>
            <a:r>
              <a:rPr lang="en-CA" baseline="-25000" dirty="0" smtClean="0"/>
              <a:t>3</a:t>
            </a:r>
            <a:r>
              <a:rPr lang="en-CA" dirty="0" smtClean="0"/>
              <a:t>)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2040-5916-4F02-BBDF-95D8E3FFF2DF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29</a:t>
            </a:fld>
            <a:endParaRPr lang="en-CA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356992"/>
            <a:ext cx="1584176" cy="148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373497"/>
            <a:ext cx="2789698" cy="178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58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Human Activities that Alter Earth’s Atmosphere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9C855-93A3-4027-9DE1-716DAE771548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3</a:t>
            </a:fld>
            <a:endParaRPr lang="en-CA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323624"/>
              </p:ext>
            </p:extLst>
          </p:nvPr>
        </p:nvGraphicFramePr>
        <p:xfrm>
          <a:off x="251520" y="1556792"/>
          <a:ext cx="8610600" cy="4369350"/>
        </p:xfrm>
        <a:graphic>
          <a:graphicData uri="http://schemas.openxmlformats.org/drawingml/2006/table">
            <a:tbl>
              <a:tblPr/>
              <a:tblGrid>
                <a:gridCol w="3963632"/>
                <a:gridCol w="4646968"/>
              </a:tblGrid>
              <a:tr h="5128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latin typeface="+mn-lt"/>
                          <a:ea typeface="Times New Roman"/>
                          <a:cs typeface="Times New Roman"/>
                        </a:rPr>
                        <a:t>Activity </a:t>
                      </a:r>
                    </a:p>
                  </a:txBody>
                  <a:tcPr marL="55172" marR="55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+mn-lt"/>
                          <a:ea typeface="Times New Roman"/>
                          <a:cs typeface="Times New Roman"/>
                        </a:rPr>
                        <a:t>Substances with Negative Atmospheric </a:t>
                      </a:r>
                      <a:r>
                        <a:rPr lang="en-US" sz="2400" b="1" dirty="0">
                          <a:latin typeface="+mn-lt"/>
                          <a:ea typeface="Times New Roman"/>
                          <a:cs typeface="Times New Roman"/>
                        </a:rPr>
                        <a:t>Effect</a:t>
                      </a:r>
                    </a:p>
                  </a:txBody>
                  <a:tcPr marL="55172" marR="55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832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0" kern="0" dirty="0">
                          <a:latin typeface="+mn-lt"/>
                          <a:ea typeface="Times New Roman"/>
                          <a:cs typeface="Times New Roman"/>
                        </a:rPr>
                        <a:t>Industrial</a:t>
                      </a:r>
                    </a:p>
                  </a:txBody>
                  <a:tcPr marL="55172" marR="55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0" kern="0" dirty="0">
                          <a:latin typeface="+mn-lt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en-US" sz="2400" b="0" kern="0" baseline="-25000" dirty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2400" b="0" kern="0" dirty="0">
                          <a:latin typeface="+mn-lt"/>
                          <a:ea typeface="Times New Roman"/>
                          <a:cs typeface="Times New Roman"/>
                        </a:rPr>
                        <a:t>, particulates (PM), CFCs heavy metals, reactive hydrocarbons (HCs)</a:t>
                      </a:r>
                    </a:p>
                  </a:txBody>
                  <a:tcPr marL="55172" marR="55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28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0" kern="0" dirty="0">
                          <a:latin typeface="+mn-lt"/>
                          <a:ea typeface="Times New Roman"/>
                          <a:cs typeface="Times New Roman"/>
                        </a:rPr>
                        <a:t>Burning fossil fuels</a:t>
                      </a:r>
                    </a:p>
                  </a:txBody>
                  <a:tcPr marL="55172" marR="55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latin typeface="+mn-lt"/>
                          <a:ea typeface="Times New Roman"/>
                          <a:cs typeface="Times New Roman"/>
                        </a:rPr>
                        <a:t>GHGs,</a:t>
                      </a:r>
                      <a:r>
                        <a:rPr lang="en-US" sz="2400" b="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0" dirty="0" smtClean="0">
                          <a:latin typeface="+mn-lt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en-US" sz="2400" b="0" baseline="-25000" dirty="0" smtClean="0"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en-US" sz="2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172" marR="55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315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0" dirty="0">
                          <a:latin typeface="+mn-lt"/>
                          <a:ea typeface="Times New Roman"/>
                          <a:cs typeface="Times New Roman"/>
                        </a:rPr>
                        <a:t>Transportation</a:t>
                      </a:r>
                    </a:p>
                  </a:txBody>
                  <a:tcPr marL="55172" marR="55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0" dirty="0">
                          <a:latin typeface="+mn-lt"/>
                          <a:ea typeface="Times New Roman"/>
                          <a:cs typeface="Times New Roman"/>
                        </a:rPr>
                        <a:t>GHGs, smog, NO</a:t>
                      </a:r>
                      <a:r>
                        <a:rPr lang="en-US" sz="2400" b="0" baseline="-25000" dirty="0"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2400" b="0" dirty="0">
                          <a:latin typeface="+mn-lt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400" b="0" dirty="0" smtClean="0">
                          <a:latin typeface="+mn-lt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en-US" sz="2400" b="0" baseline="-25000" dirty="0" smtClean="0">
                          <a:latin typeface="+mn-lt"/>
                          <a:ea typeface="Times New Roman"/>
                          <a:cs typeface="Times New Roman"/>
                        </a:rPr>
                        <a:t>x</a:t>
                      </a:r>
                      <a:r>
                        <a:rPr lang="en-US" sz="2400" b="0" dirty="0" smtClean="0">
                          <a:latin typeface="+mn-lt"/>
                          <a:ea typeface="Times New Roman"/>
                          <a:cs typeface="Times New Roman"/>
                        </a:rPr>
                        <a:t>, polycyclic </a:t>
                      </a:r>
                      <a:r>
                        <a:rPr lang="en-US" sz="2400" b="0" dirty="0">
                          <a:latin typeface="+mn-lt"/>
                          <a:ea typeface="Times New Roman"/>
                          <a:cs typeface="Times New Roman"/>
                        </a:rPr>
                        <a:t>aromatic HCs (PAHs</a:t>
                      </a:r>
                      <a:r>
                        <a:rPr lang="en-US" sz="2400" b="0" dirty="0" smtClean="0">
                          <a:latin typeface="+mn-lt"/>
                          <a:ea typeface="Times New Roman"/>
                          <a:cs typeface="Times New Roman"/>
                        </a:rPr>
                        <a:t>), carbon monoxide (CO)</a:t>
                      </a:r>
                      <a:endParaRPr lang="en-US" sz="2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5172" marR="55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315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0" dirty="0">
                          <a:latin typeface="+mn-lt"/>
                          <a:ea typeface="Times New Roman"/>
                          <a:cs typeface="Times New Roman"/>
                        </a:rPr>
                        <a:t>Deforestation</a:t>
                      </a:r>
                    </a:p>
                  </a:txBody>
                  <a:tcPr marL="55172" marR="55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0" dirty="0">
                          <a:latin typeface="+mn-lt"/>
                          <a:ea typeface="Times New Roman"/>
                          <a:cs typeface="Times New Roman"/>
                        </a:rPr>
                        <a:t>GHGs, </a:t>
                      </a:r>
                      <a:r>
                        <a:rPr lang="en-US" sz="2400" b="0" dirty="0" smtClean="0">
                          <a:latin typeface="+mn-lt"/>
                          <a:ea typeface="Times New Roman"/>
                          <a:cs typeface="Times New Roman"/>
                        </a:rPr>
                        <a:t>CO,</a:t>
                      </a:r>
                      <a:endParaRPr lang="en-US" sz="2400" b="0" dirty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indent="-539750">
                        <a:spcAft>
                          <a:spcPts val="0"/>
                        </a:spcAft>
                      </a:pPr>
                      <a:r>
                        <a:rPr lang="en-US" sz="2400" b="0" dirty="0">
                          <a:latin typeface="+mn-lt"/>
                          <a:ea typeface="Times New Roman"/>
                          <a:cs typeface="Times New Roman"/>
                        </a:rPr>
                        <a:t>PAH’s, PM, loss of carbon sinks</a:t>
                      </a:r>
                    </a:p>
                  </a:txBody>
                  <a:tcPr marL="55172" marR="55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28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0">
                          <a:latin typeface="+mn-lt"/>
                          <a:ea typeface="Times New Roman"/>
                          <a:cs typeface="Times New Roman"/>
                        </a:rPr>
                        <a:t>Agricultural practices</a:t>
                      </a:r>
                    </a:p>
                  </a:txBody>
                  <a:tcPr marL="55172" marR="55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0" dirty="0">
                          <a:latin typeface="+mn-lt"/>
                          <a:ea typeface="Times New Roman"/>
                          <a:cs typeface="Times New Roman"/>
                        </a:rPr>
                        <a:t>CH</a:t>
                      </a:r>
                      <a:r>
                        <a:rPr lang="en-US" sz="2400" b="0" baseline="-25000" dirty="0"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5172" marR="551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741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Trends in Criteria Air Contaminants over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D18F-8529-4697-A6F0-5F225376664F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30</a:t>
            </a:fld>
            <a:endParaRPr lang="en-C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268760"/>
            <a:ext cx="5265960" cy="353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24944"/>
            <a:ext cx="4968552" cy="333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66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17032"/>
            <a:ext cx="3744416" cy="247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Trends in Criteria Air Contaminants over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20BBF-1726-4A1F-993D-E5820400EC92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31</a:t>
            </a:fld>
            <a:endParaRPr lang="en-C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84845"/>
            <a:ext cx="4752528" cy="319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85984" y="3366767"/>
            <a:ext cx="3457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/>
              <a:t>Ground Level Ozone Emissions Canada</a:t>
            </a:r>
            <a:endParaRPr lang="en-CA" sz="1600" b="1" dirty="0"/>
          </a:p>
        </p:txBody>
      </p:sp>
    </p:spTree>
    <p:extLst>
      <p:ext uri="{BB962C8B-B14F-4D97-AF65-F5344CB8AC3E}">
        <p14:creationId xmlns:p14="http://schemas.microsoft.com/office/powerpoint/2010/main" val="25611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Acid Deposition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CA" dirty="0"/>
              <a:t>SO</a:t>
            </a:r>
            <a:r>
              <a:rPr lang="en-CA" baseline="-25000" dirty="0"/>
              <a:t>2</a:t>
            </a:r>
            <a:r>
              <a:rPr lang="en-CA" dirty="0"/>
              <a:t> +/or </a:t>
            </a:r>
            <a:r>
              <a:rPr lang="en-CA" dirty="0" err="1"/>
              <a:t>NO</a:t>
            </a:r>
            <a:r>
              <a:rPr lang="en-CA" baseline="-25000" dirty="0" err="1"/>
              <a:t>x</a:t>
            </a:r>
            <a:r>
              <a:rPr lang="en-CA" dirty="0"/>
              <a:t> + H</a:t>
            </a:r>
            <a:r>
              <a:rPr lang="en-CA" baseline="-25000" dirty="0"/>
              <a:t>2</a:t>
            </a:r>
            <a:r>
              <a:rPr lang="en-CA" dirty="0"/>
              <a:t>O vapor  </a:t>
            </a:r>
          </a:p>
          <a:p>
            <a:r>
              <a:rPr lang="en-CA" dirty="0" smtClean="0"/>
              <a:t>H</a:t>
            </a:r>
            <a:r>
              <a:rPr lang="en-CA" baseline="-25000" dirty="0" smtClean="0"/>
              <a:t>2</a:t>
            </a:r>
            <a:r>
              <a:rPr lang="en-CA" dirty="0" smtClean="0"/>
              <a:t>SO</a:t>
            </a:r>
            <a:r>
              <a:rPr lang="en-CA" baseline="-25000" dirty="0" smtClean="0"/>
              <a:t>4</a:t>
            </a:r>
            <a:r>
              <a:rPr lang="en-CA" dirty="0" smtClean="0"/>
              <a:t>   	or		</a:t>
            </a:r>
            <a:r>
              <a:rPr lang="en-CA" dirty="0" err="1" smtClean="0"/>
              <a:t>HNO</a:t>
            </a:r>
            <a:r>
              <a:rPr lang="en-CA" baseline="-25000" dirty="0" err="1" smtClean="0"/>
              <a:t>x</a:t>
            </a:r>
            <a:endParaRPr lang="en-CA" baseline="-25000" dirty="0"/>
          </a:p>
          <a:p>
            <a:pPr marL="0" indent="0">
              <a:buNone/>
            </a:pPr>
            <a:r>
              <a:rPr lang="en-CA" dirty="0" smtClean="0"/>
              <a:t>(</a:t>
            </a:r>
            <a:r>
              <a:rPr lang="en-CA" dirty="0"/>
              <a:t>sulfuric acid) 	</a:t>
            </a:r>
            <a:r>
              <a:rPr lang="en-CA" dirty="0" smtClean="0"/>
              <a:t> </a:t>
            </a:r>
            <a:r>
              <a:rPr lang="en-CA" dirty="0"/>
              <a:t>(nitrate acids</a:t>
            </a:r>
            <a:r>
              <a:rPr lang="en-CA" dirty="0" smtClean="0"/>
              <a:t>)</a:t>
            </a:r>
            <a:endParaRPr lang="en-CA" dirty="0"/>
          </a:p>
          <a:p>
            <a:r>
              <a:rPr lang="en-CA" dirty="0"/>
              <a:t>Sources : long range transport of air pollutants (LRTAP</a:t>
            </a:r>
            <a:r>
              <a:rPr lang="en-CA" dirty="0" smtClean="0"/>
              <a:t>)</a:t>
            </a:r>
            <a:endParaRPr lang="en-CA" dirty="0"/>
          </a:p>
          <a:p>
            <a:r>
              <a:rPr lang="en-CA" dirty="0"/>
              <a:t>Negative </a:t>
            </a:r>
            <a:r>
              <a:rPr lang="en-CA" dirty="0" smtClean="0"/>
              <a:t>impacts: acidification of water bodies, plants – e.g. sugar maples, limestone structures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F7C8D-D679-43E4-AD6D-47FEA3EA8FDF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32</a:t>
            </a:fld>
            <a:endParaRPr lang="en-C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1345111" cy="1294207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531" y="1412776"/>
            <a:ext cx="2592288" cy="224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22084"/>
            <a:ext cx="1872208" cy="257417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933056"/>
            <a:ext cx="2376264" cy="221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1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Future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74267" cy="4525963"/>
          </a:xfrm>
        </p:spPr>
        <p:txBody>
          <a:bodyPr>
            <a:normAutofit/>
          </a:bodyPr>
          <a:lstStyle/>
          <a:p>
            <a:r>
              <a:rPr lang="en-CA" dirty="0"/>
              <a:t>Predicting Climate Change: General Circulation Models (GCMs</a:t>
            </a:r>
            <a:r>
              <a:rPr lang="en-CA" dirty="0" smtClean="0"/>
              <a:t>)</a:t>
            </a:r>
            <a:endParaRPr lang="en-CA" dirty="0"/>
          </a:p>
          <a:p>
            <a:r>
              <a:rPr lang="en-CA" dirty="0"/>
              <a:t>Incomplete knowledge </a:t>
            </a:r>
            <a:r>
              <a:rPr lang="en-CA" dirty="0" smtClean="0"/>
              <a:t>base</a:t>
            </a:r>
            <a:endParaRPr lang="en-CA" dirty="0"/>
          </a:p>
          <a:p>
            <a:r>
              <a:rPr lang="en-CA" dirty="0"/>
              <a:t>Canada’s reliance on fossil </a:t>
            </a:r>
            <a:r>
              <a:rPr lang="en-CA" dirty="0" smtClean="0"/>
              <a:t>fuels</a:t>
            </a:r>
            <a:endParaRPr lang="en-CA" dirty="0"/>
          </a:p>
          <a:p>
            <a:r>
              <a:rPr lang="en-CA" dirty="0"/>
              <a:t>Canadians and </a:t>
            </a:r>
            <a:r>
              <a:rPr lang="en-CA" dirty="0" smtClean="0"/>
              <a:t>cars</a:t>
            </a:r>
          </a:p>
          <a:p>
            <a:r>
              <a:rPr lang="en-CA" dirty="0" smtClean="0">
                <a:hlinkClick r:id="rId2"/>
              </a:rPr>
              <a:t>COP 21 </a:t>
            </a:r>
            <a:r>
              <a:rPr lang="en-CA" dirty="0" smtClean="0"/>
              <a:t>– make Kyoto binding?</a:t>
            </a:r>
          </a:p>
          <a:p>
            <a:endParaRPr lang="en-CA" dirty="0"/>
          </a:p>
          <a:p>
            <a:pPr marL="0" indent="0">
              <a:buNone/>
            </a:pPr>
            <a:r>
              <a:rPr lang="en-CA" dirty="0" smtClean="0"/>
              <a:t>What do you see as the most significant challenge and why?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A012-A518-4A11-883B-120A57920DC8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33</a:t>
            </a:fld>
            <a:endParaRPr lang="en-C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00808"/>
            <a:ext cx="2579209" cy="3494162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86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Review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51917"/>
            <a:ext cx="8229600" cy="680939"/>
          </a:xfrm>
        </p:spPr>
        <p:txBody>
          <a:bodyPr>
            <a:normAutofit fontScale="92500"/>
          </a:bodyPr>
          <a:lstStyle/>
          <a:p>
            <a:r>
              <a:rPr lang="en-CA" dirty="0" smtClean="0"/>
              <a:t>Which of the following is not a criteria air contaminant?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BE6-4F43-4809-ADCB-1F30DEE1336E}" type="datetime8">
              <a:rPr lang="en-US" smtClean="0">
                <a:solidFill>
                  <a:prstClr val="black">
                    <a:tint val="75000"/>
                  </a:prstClr>
                </a:solidFill>
              </a:rPr>
              <a:t>10/20/2015 9:59 AM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>
                <a:solidFill>
                  <a:prstClr val="black">
                    <a:tint val="75000"/>
                  </a:prstClr>
                </a:solidFill>
              </a:rPr>
              <a:t>Baxter Geog 2153</a:t>
            </a:r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11115" y="2233895"/>
            <a:ext cx="5724636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Text 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</a:t>
            </a:r>
            <a:r>
              <a:rPr lang="en-C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letter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to </a:t>
            </a:r>
            <a:r>
              <a:rPr lang="en-C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37607</a:t>
            </a:r>
          </a:p>
          <a:p>
            <a:pPr marL="342900" indent="-342900">
              <a:buAutoNum type="alphaLcParenR"/>
            </a:pPr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Sulphur Oxides (</a:t>
            </a:r>
            <a:r>
              <a:rPr lang="en-CA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</a:t>
            </a:r>
            <a:r>
              <a:rPr lang="en-CA" baseline="-25000" dirty="0" err="1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x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marL="342900" indent="-342900">
              <a:buAutoNum type="alphaLcParenR"/>
            </a:pP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Particulate </a:t>
            </a:r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Matter (PM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n-CA" b="1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AutoNum type="alphaLcParenR"/>
            </a:pP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Chlorofluorocarbons (</a:t>
            </a:r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CFCs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n-CA" b="1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AutoNum type="alphaLcParenR"/>
            </a:pPr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Carbon Monoxide (CO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n-CA" b="1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AutoNum type="alphaLcParenR"/>
            </a:pPr>
            <a:r>
              <a:rPr lang="en-CA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Ammonia (NH</a:t>
            </a:r>
            <a:r>
              <a:rPr lang="en-CA" baseline="-25000" dirty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n-CA" b="1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CA" b="1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CA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 </a:t>
            </a:r>
          </a:p>
          <a:p>
            <a:endParaRPr lang="en-CA" dirty="0" smtClean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Respond at </a:t>
            </a:r>
            <a:r>
              <a:rPr lang="en-CA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  <a:hlinkClick r:id="rId3"/>
              </a:rPr>
              <a:t>this link</a:t>
            </a:r>
            <a:endParaRPr lang="en-CA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CA" dirty="0">
              <a:solidFill>
                <a:prstClr val="black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27" y="2344122"/>
            <a:ext cx="579437" cy="1284288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00364"/>
            <a:ext cx="1071563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948264" y="5822721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prstClr val="black"/>
                </a:solidFill>
                <a:hlinkClick r:id="rId6"/>
              </a:rPr>
              <a:t>poll results here</a:t>
            </a:r>
            <a:endParaRPr lang="en-CA" sz="1600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092239"/>
            <a:ext cx="1152128" cy="1536171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28350" y="3628410"/>
            <a:ext cx="1488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No peeking back up the notes</a:t>
            </a:r>
            <a:r>
              <a:rPr lang="en-CA" dirty="0" smtClean="0"/>
              <a:t>…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2188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65" y="1988840"/>
            <a:ext cx="8596313" cy="42672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Earth’s Natural Climate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40161"/>
            <a:ext cx="8363272" cy="676671"/>
          </a:xfrm>
        </p:spPr>
        <p:txBody>
          <a:bodyPr>
            <a:normAutofit fontScale="85000" lnSpcReduction="20000"/>
          </a:bodyPr>
          <a:lstStyle/>
          <a:p>
            <a:r>
              <a:rPr lang="en-CA" dirty="0" smtClean="0"/>
              <a:t>dynamic </a:t>
            </a:r>
            <a:r>
              <a:rPr lang="en-CA" dirty="0"/>
              <a:t>atmosphere + circulating ocean + changing Earth </a:t>
            </a:r>
            <a:r>
              <a:rPr lang="en-CA" dirty="0" smtClean="0"/>
              <a:t>surface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EBC65-6FD1-4DE2-BFD2-3FAFADBE78BC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650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Natural </a:t>
            </a:r>
            <a:r>
              <a:rPr lang="en-CA" dirty="0" smtClean="0"/>
              <a:t>Green House Gas </a:t>
            </a:r>
            <a:r>
              <a:rPr lang="en-CA" dirty="0"/>
              <a:t>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58816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b="1" dirty="0" smtClean="0"/>
              <a:t>Natural and anthropogenic process </a:t>
            </a:r>
          </a:p>
          <a:p>
            <a:r>
              <a:rPr lang="en-CA" dirty="0" smtClean="0"/>
              <a:t>0.6 average global surface air increase in temperature last 100 years </a:t>
            </a:r>
          </a:p>
          <a:p>
            <a:r>
              <a:rPr lang="en-CA" dirty="0" smtClean="0"/>
              <a:t>Accelerating in recent decades (most likely) due to anthropogenic causes</a:t>
            </a:r>
          </a:p>
          <a:p>
            <a:r>
              <a:rPr lang="en-CA" dirty="0" smtClean="0"/>
              <a:t>Time lag - changes now may not have effects for decades</a:t>
            </a: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4E708-68EB-4EED-A731-5BFA270E930F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5</a:t>
            </a:fld>
            <a:endParaRPr lang="en-CA"/>
          </a:p>
        </p:txBody>
      </p:sp>
      <p:pic>
        <p:nvPicPr>
          <p:cNvPr id="409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394" y="1196751"/>
            <a:ext cx="3528392" cy="2100525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681" y="3717032"/>
            <a:ext cx="3715743" cy="251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48065" y="3306494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Short wave radiation in, long wave out.  90% long wave absorbed by clouds, vapour, GHGs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02822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Natural/Anthropogenic Portions of the  Greenhouse Effect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b="1" dirty="0" smtClean="0"/>
              <a:t>GHGs are both natural and anthropogenic</a:t>
            </a:r>
            <a:r>
              <a:rPr lang="en-CA" dirty="0" smtClean="0"/>
              <a:t>:</a:t>
            </a:r>
            <a:endParaRPr lang="en-CA" dirty="0"/>
          </a:p>
          <a:p>
            <a:r>
              <a:rPr lang="en-CA" dirty="0"/>
              <a:t>carbon dioxide (CO</a:t>
            </a:r>
            <a:r>
              <a:rPr lang="en-CA" baseline="-25000" dirty="0"/>
              <a:t>2</a:t>
            </a:r>
            <a:r>
              <a:rPr lang="en-CA" dirty="0" smtClean="0"/>
              <a:t>) (20%) </a:t>
            </a:r>
          </a:p>
          <a:p>
            <a:r>
              <a:rPr lang="en-CA" dirty="0" smtClean="0"/>
              <a:t>methane </a:t>
            </a:r>
            <a:r>
              <a:rPr lang="en-CA" dirty="0"/>
              <a:t>(CH</a:t>
            </a:r>
            <a:r>
              <a:rPr lang="en-CA" baseline="-25000" dirty="0"/>
              <a:t>4</a:t>
            </a:r>
            <a:r>
              <a:rPr lang="en-CA" dirty="0" smtClean="0"/>
              <a:t>) </a:t>
            </a:r>
          </a:p>
          <a:p>
            <a:r>
              <a:rPr lang="en-CA" dirty="0" smtClean="0"/>
              <a:t>nitrous </a:t>
            </a:r>
            <a:r>
              <a:rPr lang="en-CA" dirty="0"/>
              <a:t>oxide (N</a:t>
            </a:r>
            <a:r>
              <a:rPr lang="en-CA" baseline="-25000" dirty="0"/>
              <a:t>2</a:t>
            </a:r>
            <a:r>
              <a:rPr lang="en-CA" dirty="0"/>
              <a:t>O</a:t>
            </a:r>
            <a:r>
              <a:rPr lang="en-CA" dirty="0" smtClean="0"/>
              <a:t>) </a:t>
            </a:r>
          </a:p>
          <a:p>
            <a:r>
              <a:rPr lang="en-CA" dirty="0" smtClean="0"/>
              <a:t>water vapour (50%)</a:t>
            </a:r>
          </a:p>
          <a:p>
            <a:r>
              <a:rPr lang="en-CA" dirty="0" smtClean="0"/>
              <a:t>clouds (25%)</a:t>
            </a:r>
          </a:p>
          <a:p>
            <a:r>
              <a:rPr lang="en-CA" dirty="0" smtClean="0"/>
              <a:t>ozone </a:t>
            </a:r>
            <a:r>
              <a:rPr lang="en-CA" dirty="0"/>
              <a:t>(0</a:t>
            </a:r>
            <a:r>
              <a:rPr lang="en-CA" baseline="-25000" dirty="0"/>
              <a:t>3</a:t>
            </a:r>
            <a:r>
              <a:rPr lang="en-CA" dirty="0"/>
              <a:t> )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sz="2200" b="1" dirty="0" smtClean="0"/>
              <a:t>Why are we so focused on CO</a:t>
            </a:r>
            <a:r>
              <a:rPr lang="en-CA" sz="2200" b="1" baseline="-25000" dirty="0" smtClean="0"/>
              <a:t>2 </a:t>
            </a:r>
            <a:r>
              <a:rPr lang="en-CA" sz="2200" b="1" dirty="0" smtClean="0"/>
              <a:t>?</a:t>
            </a:r>
            <a:endParaRPr lang="en-CA" sz="2200" b="1" dirty="0"/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E3F2-0911-42D2-A9AE-C543A26907D2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6</a:t>
            </a:fld>
            <a:endParaRPr lang="en-CA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37" y="4077072"/>
            <a:ext cx="2147284" cy="1423948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6792"/>
            <a:ext cx="3057244" cy="236689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77072"/>
            <a:ext cx="2217985" cy="1478657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89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Enhanced Greenhouse Gas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/>
              <a:t>Concentrations of</a:t>
            </a:r>
            <a:r>
              <a:rPr lang="en-CA" dirty="0"/>
              <a:t>:</a:t>
            </a:r>
          </a:p>
          <a:p>
            <a:r>
              <a:rPr lang="en-CA" dirty="0"/>
              <a:t>CO</a:t>
            </a:r>
            <a:r>
              <a:rPr lang="en-CA" baseline="-25000" dirty="0"/>
              <a:t>2</a:t>
            </a:r>
            <a:r>
              <a:rPr lang="en-CA" dirty="0"/>
              <a:t> increased 31 +/- 4%</a:t>
            </a:r>
          </a:p>
          <a:p>
            <a:r>
              <a:rPr lang="en-CA" dirty="0"/>
              <a:t>CH</a:t>
            </a:r>
            <a:r>
              <a:rPr lang="en-CA" baseline="-25000" dirty="0"/>
              <a:t>4</a:t>
            </a:r>
            <a:r>
              <a:rPr lang="en-CA" dirty="0"/>
              <a:t> increased 151 +/- 25%	 		 </a:t>
            </a:r>
          </a:p>
          <a:p>
            <a:r>
              <a:rPr lang="en-CA" dirty="0"/>
              <a:t>NO</a:t>
            </a:r>
            <a:r>
              <a:rPr lang="en-CA" baseline="-25000" dirty="0"/>
              <a:t>2</a:t>
            </a:r>
            <a:r>
              <a:rPr lang="en-CA" dirty="0"/>
              <a:t> increased 17 +/- 5% </a:t>
            </a: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lvl="1"/>
            <a:r>
              <a:rPr lang="en-CA" dirty="0" smtClean="0"/>
              <a:t>exceed </a:t>
            </a:r>
            <a:r>
              <a:rPr lang="en-CA" dirty="0"/>
              <a:t>any past levels detectable in fossilized air  </a:t>
            </a:r>
          </a:p>
          <a:p>
            <a:pPr lvl="1"/>
            <a:r>
              <a:rPr lang="en-CA" dirty="0" smtClean="0"/>
              <a:t>bubbles </a:t>
            </a:r>
            <a:r>
              <a:rPr lang="en-CA" dirty="0"/>
              <a:t>of ice cores over the past 420,000 </a:t>
            </a:r>
            <a:r>
              <a:rPr lang="en-CA" dirty="0" smtClean="0"/>
              <a:t>years</a:t>
            </a:r>
            <a:endParaRPr lang="en-CA" dirty="0"/>
          </a:p>
          <a:p>
            <a:pPr lvl="1"/>
            <a:r>
              <a:rPr lang="en-CA" dirty="0" smtClean="0"/>
              <a:t>unprecedented </a:t>
            </a:r>
            <a:r>
              <a:rPr lang="en-CA" dirty="0"/>
              <a:t>rate of increase in last 20,000 </a:t>
            </a:r>
            <a:r>
              <a:rPr lang="en-CA" dirty="0" smtClean="0"/>
              <a:t>years</a:t>
            </a:r>
            <a:endParaRPr lang="en-CA" dirty="0"/>
          </a:p>
          <a:p>
            <a:pPr lvl="1"/>
            <a:r>
              <a:rPr lang="en-CA" dirty="0" smtClean="0"/>
              <a:t>“</a:t>
            </a:r>
            <a:r>
              <a:rPr lang="en-CA" dirty="0"/>
              <a:t>halocarbons”: clearly human </a:t>
            </a:r>
            <a:r>
              <a:rPr lang="en-CA" dirty="0" smtClean="0"/>
              <a:t>sources</a:t>
            </a:r>
            <a:endParaRPr lang="en-CA" dirty="0"/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B0994-7941-494D-BD91-D7306BA8EC20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7</a:t>
            </a:fld>
            <a:endParaRPr lang="en-C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928" y="1377608"/>
            <a:ext cx="3919537" cy="28162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36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Enhanced Greenhouse Gas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92514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b="1" dirty="0"/>
              <a:t>Characteristics of changes in GHGs</a:t>
            </a:r>
          </a:p>
          <a:p>
            <a:r>
              <a:rPr lang="en-CA" dirty="0"/>
              <a:t>GWP Global Warming </a:t>
            </a:r>
            <a:r>
              <a:rPr lang="en-CA" dirty="0" smtClean="0"/>
              <a:t>Potential – the climate forcing potential of greenhouse gases as CO</a:t>
            </a:r>
            <a:r>
              <a:rPr lang="en-CA" baseline="-25000" dirty="0" smtClean="0"/>
              <a:t>2</a:t>
            </a:r>
            <a:r>
              <a:rPr lang="en-CA" dirty="0" smtClean="0"/>
              <a:t>eq(</a:t>
            </a:r>
            <a:r>
              <a:rPr lang="en-CA" dirty="0" err="1" smtClean="0"/>
              <a:t>uivalents</a:t>
            </a:r>
            <a:r>
              <a:rPr lang="en-CA" dirty="0" smtClean="0"/>
              <a:t>)</a:t>
            </a:r>
            <a:endParaRPr lang="en-CA" dirty="0"/>
          </a:p>
          <a:p>
            <a:r>
              <a:rPr lang="en-CA" dirty="0"/>
              <a:t>	</a:t>
            </a:r>
            <a:r>
              <a:rPr lang="en-CA" dirty="0" smtClean="0"/>
              <a:t>changes </a:t>
            </a:r>
            <a:r>
              <a:rPr lang="en-CA" dirty="0"/>
              <a:t>in chlorofluorocarbons and </a:t>
            </a:r>
            <a:r>
              <a:rPr lang="en-CA" dirty="0" err="1"/>
              <a:t>halons</a:t>
            </a:r>
            <a:r>
              <a:rPr lang="en-CA" dirty="0"/>
              <a:t>: synthetic </a:t>
            </a:r>
            <a:endParaRPr lang="en-CA" dirty="0" smtClean="0"/>
          </a:p>
          <a:p>
            <a:r>
              <a:rPr lang="en-CA" dirty="0"/>
              <a:t>	</a:t>
            </a:r>
            <a:r>
              <a:rPr lang="en-CA" dirty="0" smtClean="0"/>
              <a:t>changes </a:t>
            </a:r>
            <a:r>
              <a:rPr lang="en-CA" dirty="0"/>
              <a:t>in aerosols: small solid or liquid particles suspended in the air, contribute to photochemical smog, acid deposition, etc. (volcanic eruptions, aircraft emissions</a:t>
            </a:r>
            <a:r>
              <a:rPr lang="en-CA" dirty="0" smtClean="0"/>
              <a:t>)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46E8F-52B1-4127-8FFA-C3906044BB9F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8</a:t>
            </a:fld>
            <a:endParaRPr lang="en-CA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362057"/>
              </p:ext>
            </p:extLst>
          </p:nvPr>
        </p:nvGraphicFramePr>
        <p:xfrm>
          <a:off x="4499992" y="1916832"/>
          <a:ext cx="4608513" cy="2088231"/>
        </p:xfrm>
        <a:graphic>
          <a:graphicData uri="http://schemas.openxmlformats.org/drawingml/2006/table">
            <a:tbl>
              <a:tblPr/>
              <a:tblGrid>
                <a:gridCol w="1783940"/>
                <a:gridCol w="862238"/>
                <a:gridCol w="936569"/>
                <a:gridCol w="1025766"/>
              </a:tblGrid>
              <a:tr h="1153203">
                <a:tc>
                  <a:txBody>
                    <a:bodyPr/>
                    <a:lstStyle/>
                    <a:p>
                      <a:r>
                        <a:rPr lang="en-CA" b="1" dirty="0"/>
                        <a:t>Greenhouse Gas</a:t>
                      </a:r>
                      <a:endParaRPr lang="en-CA" dirty="0"/>
                    </a:p>
                  </a:txBody>
                  <a:tcPr marL="15240" marR="15240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/>
                        <a:t>Formula </a:t>
                      </a:r>
                      <a:endParaRPr lang="en-CA" dirty="0"/>
                    </a:p>
                  </a:txBody>
                  <a:tcPr marL="15240" marR="15240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/>
                        <a:t>100-year GWP (SAR) </a:t>
                      </a:r>
                      <a:endParaRPr lang="en-CA" dirty="0"/>
                    </a:p>
                  </a:txBody>
                  <a:tcPr marL="15240" marR="15240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b="1" dirty="0"/>
                        <a:t>100-year GWP </a:t>
                      </a:r>
                      <a:r>
                        <a:rPr lang="en-CA" b="1" dirty="0" smtClean="0"/>
                        <a:t>(AR4) </a:t>
                      </a:r>
                      <a:endParaRPr lang="en-CA" dirty="0"/>
                    </a:p>
                  </a:txBody>
                  <a:tcPr marL="15240" marR="15240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311676">
                <a:tc>
                  <a:txBody>
                    <a:bodyPr/>
                    <a:lstStyle/>
                    <a:p>
                      <a:r>
                        <a:rPr lang="en-CA"/>
                        <a:t>Carbon dioxide</a:t>
                      </a:r>
                    </a:p>
                  </a:txBody>
                  <a:tcPr marL="15240" marR="15240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/>
                        <a:t>CO2</a:t>
                      </a:r>
                    </a:p>
                  </a:txBody>
                  <a:tcPr marL="15240" marR="15240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1</a:t>
                      </a:r>
                    </a:p>
                  </a:txBody>
                  <a:tcPr marL="15240" marR="15240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1</a:t>
                      </a:r>
                    </a:p>
                  </a:txBody>
                  <a:tcPr marL="15240" marR="15240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311676">
                <a:tc>
                  <a:txBody>
                    <a:bodyPr/>
                    <a:lstStyle/>
                    <a:p>
                      <a:r>
                        <a:rPr lang="en-CA"/>
                        <a:t>Methane</a:t>
                      </a:r>
                    </a:p>
                  </a:txBody>
                  <a:tcPr marL="15240" marR="15240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/>
                        <a:t>CH4</a:t>
                      </a:r>
                    </a:p>
                  </a:txBody>
                  <a:tcPr marL="15240" marR="15240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21</a:t>
                      </a:r>
                    </a:p>
                  </a:txBody>
                  <a:tcPr marL="15240" marR="15240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25</a:t>
                      </a:r>
                    </a:p>
                  </a:txBody>
                  <a:tcPr marL="15240" marR="15240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  <a:tr h="311676">
                <a:tc>
                  <a:txBody>
                    <a:bodyPr/>
                    <a:lstStyle/>
                    <a:p>
                      <a:r>
                        <a:rPr lang="en-CA"/>
                        <a:t>Nitrous oxide</a:t>
                      </a:r>
                    </a:p>
                  </a:txBody>
                  <a:tcPr marL="15240" marR="15240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N2O</a:t>
                      </a:r>
                    </a:p>
                  </a:txBody>
                  <a:tcPr marL="15240" marR="15240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/>
                        <a:t>310</a:t>
                      </a:r>
                    </a:p>
                  </a:txBody>
                  <a:tcPr marL="15240" marR="15240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298</a:t>
                      </a:r>
                    </a:p>
                  </a:txBody>
                  <a:tcPr marL="15240" marR="15240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254375" y="24304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4427985" y="4077072"/>
            <a:ext cx="47160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IPCC Fourth </a:t>
            </a:r>
            <a:r>
              <a:rPr lang="en-CA" sz="1400" dirty="0"/>
              <a:t>Assessment Report (AR4) in 2007 </a:t>
            </a:r>
            <a:r>
              <a:rPr lang="en-CA" sz="1400" dirty="0" smtClean="0"/>
              <a:t>refined IPCC </a:t>
            </a:r>
            <a:r>
              <a:rPr lang="en-CA" sz="1400" dirty="0"/>
              <a:t>Second Assessment Report (SAR) values </a:t>
            </a:r>
            <a:r>
              <a:rPr lang="en-CA" sz="1400" dirty="0" smtClean="0"/>
              <a:t>but the latter </a:t>
            </a:r>
            <a:r>
              <a:rPr lang="en-CA" sz="1400" dirty="0"/>
              <a:t>still in much of the literature</a:t>
            </a:r>
          </a:p>
        </p:txBody>
      </p:sp>
    </p:spTree>
    <p:extLst>
      <p:ext uri="{BB962C8B-B14F-4D97-AF65-F5344CB8AC3E}">
        <p14:creationId xmlns:p14="http://schemas.microsoft.com/office/powerpoint/2010/main" val="517863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Proposed Causes of Climate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/>
              <a:t>Changes in</a:t>
            </a:r>
            <a:r>
              <a:rPr lang="en-CA" dirty="0"/>
              <a:t>:</a:t>
            </a:r>
          </a:p>
          <a:p>
            <a:r>
              <a:rPr lang="en-CA" dirty="0"/>
              <a:t>solar intensity</a:t>
            </a:r>
          </a:p>
          <a:p>
            <a:r>
              <a:rPr lang="en-CA" dirty="0"/>
              <a:t>stratospheric </a:t>
            </a:r>
            <a:r>
              <a:rPr lang="en-CA" dirty="0" smtClean="0"/>
              <a:t>and tropospheric aerosol </a:t>
            </a:r>
            <a:r>
              <a:rPr lang="en-CA" dirty="0"/>
              <a:t>concentrations</a:t>
            </a:r>
          </a:p>
          <a:p>
            <a:r>
              <a:rPr lang="en-CA" dirty="0"/>
              <a:t>concentrations of </a:t>
            </a:r>
            <a:r>
              <a:rPr lang="en-CA" dirty="0" smtClean="0"/>
              <a:t>GHGs</a:t>
            </a:r>
            <a:endParaRPr lang="en-CA" dirty="0"/>
          </a:p>
          <a:p>
            <a:r>
              <a:rPr lang="en-CA" dirty="0" smtClean="0"/>
              <a:t>ozone </a:t>
            </a:r>
            <a:r>
              <a:rPr lang="en-CA" dirty="0"/>
              <a:t>layer thickness</a:t>
            </a:r>
          </a:p>
          <a:p>
            <a:r>
              <a:rPr lang="en-CA" dirty="0"/>
              <a:t>ocean - atmosphere systems </a:t>
            </a:r>
            <a:r>
              <a:rPr lang="en-CA" dirty="0" smtClean="0"/>
              <a:t>(e.g., El-Niño)</a:t>
            </a:r>
            <a:endParaRPr lang="en-CA" dirty="0"/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D9CDC-856E-4642-AA68-361685A722D9}" type="datetime8">
              <a:rPr lang="en-US" smtClean="0"/>
              <a:t>10/20/2015 9:59 AM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Baxter Geog 2153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E187B-75CE-478B-A84C-5499E04346DF}" type="slidenum">
              <a:rPr lang="en-CA" smtClean="0"/>
              <a:t>9</a:t>
            </a:fld>
            <a:endParaRPr lang="en-CA"/>
          </a:p>
        </p:txBody>
      </p:sp>
      <p:sp>
        <p:nvSpPr>
          <p:cNvPr id="7" name="TextBox 6"/>
          <p:cNvSpPr txBox="1"/>
          <p:nvPr/>
        </p:nvSpPr>
        <p:spPr>
          <a:xfrm>
            <a:off x="5508104" y="1844824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/>
              <a:t>Which is considered by the Intergovernmental Panel on Climate Change to </a:t>
            </a:r>
            <a:r>
              <a:rPr lang="en-CA" b="1" i="1" dirty="0" smtClean="0"/>
              <a:t>likely</a:t>
            </a:r>
            <a:r>
              <a:rPr lang="en-CA" b="1" dirty="0" smtClean="0"/>
              <a:t> be the most important cause of accelerated climate change in recent decades?</a:t>
            </a:r>
            <a:endParaRPr lang="en-CA" b="1" dirty="0"/>
          </a:p>
        </p:txBody>
      </p:sp>
      <p:pic>
        <p:nvPicPr>
          <p:cNvPr id="512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89040"/>
            <a:ext cx="15430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191225"/>
      </p:ext>
    </p:extLst>
  </p:cSld>
  <p:clrMapOvr>
    <a:masterClrMapping/>
  </p:clrMapOvr>
</p:sld>
</file>

<file path=ppt/theme/theme1.xml><?xml version="1.0" encoding="utf-8"?>
<a:theme xmlns:a="http://schemas.openxmlformats.org/drawingml/2006/main" name="ppt_temp_Social_science_w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ppt_temp_Social_science_wht</Template>
  <TotalTime>7559</TotalTime>
  <Words>1794</Words>
  <Application>Microsoft Office PowerPoint</Application>
  <PresentationFormat>On-screen Show (4:3)</PresentationFormat>
  <Paragraphs>380</Paragraphs>
  <Slides>34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Monotype Sorts</vt:lpstr>
      <vt:lpstr>Times New Roman</vt:lpstr>
      <vt:lpstr>Verdana</vt:lpstr>
      <vt:lpstr>ppt_temp_Social_science_wht</vt:lpstr>
      <vt:lpstr>Geography 2153</vt:lpstr>
      <vt:lpstr>Outline</vt:lpstr>
      <vt:lpstr>Human Activities that Alter Earth’s Atmosphere</vt:lpstr>
      <vt:lpstr>Earth’s Natural Climate System</vt:lpstr>
      <vt:lpstr>Natural Green House Gas Effect</vt:lpstr>
      <vt:lpstr>Natural/Anthropogenic Portions of the  Greenhouse Effect</vt:lpstr>
      <vt:lpstr>Enhanced Greenhouse Gas Effect</vt:lpstr>
      <vt:lpstr>Enhanced Greenhouse Gas Effect</vt:lpstr>
      <vt:lpstr>Proposed Causes of Climate Change</vt:lpstr>
      <vt:lpstr>Enhanced Greenhouse Gas Effect</vt:lpstr>
      <vt:lpstr>Enhanced Greenhouse Gas Effect</vt:lpstr>
      <vt:lpstr>Canada’s Greenhouse Gas Emisisons</vt:lpstr>
      <vt:lpstr>How do we compare….</vt:lpstr>
      <vt:lpstr>PowerPoint Presentation</vt:lpstr>
      <vt:lpstr>Impacts of Global Climate Change</vt:lpstr>
      <vt:lpstr>Exercise: “Speed Search and Summarize” (SSaS) Policy Levers for Regulating GHGs</vt:lpstr>
      <vt:lpstr>Review</vt:lpstr>
      <vt:lpstr>Thinning of the (Stratospheric) Ozone Layer</vt:lpstr>
      <vt:lpstr>Thinning of the (Stratospheric) Ozone Layer</vt:lpstr>
      <vt:lpstr>Thinning of the Ozone Layer</vt:lpstr>
      <vt:lpstr>Temporal Variation in Stratospheric Ozone</vt:lpstr>
      <vt:lpstr>Climate Change and Ozone Depletion</vt:lpstr>
      <vt:lpstr>Effects of Ozone Depletion</vt:lpstr>
      <vt:lpstr>Ground-Level Ozone</vt:lpstr>
      <vt:lpstr>Review</vt:lpstr>
      <vt:lpstr>Smog</vt:lpstr>
      <vt:lpstr>Smog and PM 2.5</vt:lpstr>
      <vt:lpstr>Responses to Atmospheric Changes</vt:lpstr>
      <vt:lpstr>Trends in Criteria Air Contaminants over Time</vt:lpstr>
      <vt:lpstr>Trends in Criteria Air Contaminants over Time</vt:lpstr>
      <vt:lpstr>Trends in Criteria Air Contaminants over Time</vt:lpstr>
      <vt:lpstr>Acid Deposition</vt:lpstr>
      <vt:lpstr>Future Challenges</vt:lpstr>
      <vt:lpstr>Review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</dc:creator>
  <cp:lastModifiedBy>Jamie W Baxter</cp:lastModifiedBy>
  <cp:revision>332</cp:revision>
  <dcterms:created xsi:type="dcterms:W3CDTF">2013-09-09T20:05:17Z</dcterms:created>
  <dcterms:modified xsi:type="dcterms:W3CDTF">2015-10-20T14:12:38Z</dcterms:modified>
</cp:coreProperties>
</file>