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58" r:id="rId3"/>
    <p:sldId id="301" r:id="rId4"/>
    <p:sldId id="302" r:id="rId5"/>
    <p:sldId id="303" r:id="rId6"/>
    <p:sldId id="304" r:id="rId7"/>
    <p:sldId id="305" r:id="rId8"/>
    <p:sldId id="306" r:id="rId9"/>
    <p:sldId id="308" r:id="rId10"/>
    <p:sldId id="309" r:id="rId11"/>
    <p:sldId id="310" r:id="rId12"/>
    <p:sldId id="311" r:id="rId13"/>
    <p:sldId id="313" r:id="rId14"/>
    <p:sldId id="307" r:id="rId15"/>
    <p:sldId id="312" r:id="rId16"/>
    <p:sldId id="314" r:id="rId17"/>
    <p:sldId id="315" r:id="rId18"/>
    <p:sldId id="316" r:id="rId19"/>
    <p:sldId id="317" r:id="rId20"/>
    <p:sldId id="318" r:id="rId21"/>
    <p:sldId id="319" r:id="rId22"/>
    <p:sldId id="321" r:id="rId23"/>
    <p:sldId id="320" r:id="rId24"/>
    <p:sldId id="293" r:id="rId25"/>
    <p:sldId id="29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2" autoAdjust="0"/>
    <p:restoredTop sz="79914" autoAdjust="0"/>
  </p:normalViewPr>
  <p:slideViewPr>
    <p:cSldViewPr>
      <p:cViewPr varScale="1">
        <p:scale>
          <a:sx n="65" d="100"/>
          <a:sy n="65" d="100"/>
        </p:scale>
        <p:origin x="772"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012300-275E-4A83-A7D7-953FA5AEF0B5}" type="datetimeFigureOut">
              <a:rPr lang="en-CA" smtClean="0"/>
              <a:t>2015-10-20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10AE49-3095-4190-B61E-70447388F936}" type="slidenum">
              <a:rPr lang="en-CA" smtClean="0"/>
              <a:t>‹#›</a:t>
            </a:fld>
            <a:endParaRPr lang="en-CA"/>
          </a:p>
        </p:txBody>
      </p:sp>
    </p:spTree>
    <p:extLst>
      <p:ext uri="{BB962C8B-B14F-4D97-AF65-F5344CB8AC3E}">
        <p14:creationId xmlns:p14="http://schemas.microsoft.com/office/powerpoint/2010/main" val="85226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010AE49-3095-4190-B61E-70447388F936}" type="slidenum">
              <a:rPr lang="en-CA" smtClean="0"/>
              <a:t>1</a:t>
            </a:fld>
            <a:endParaRPr lang="en-CA"/>
          </a:p>
        </p:txBody>
      </p:sp>
    </p:spTree>
    <p:extLst>
      <p:ext uri="{BB962C8B-B14F-4D97-AF65-F5344CB8AC3E}">
        <p14:creationId xmlns:p14="http://schemas.microsoft.com/office/powerpoint/2010/main" val="404161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25</a:t>
            </a:fld>
            <a:endParaRPr lang="en-CA"/>
          </a:p>
        </p:txBody>
      </p:sp>
    </p:spTree>
    <p:extLst>
      <p:ext uri="{BB962C8B-B14F-4D97-AF65-F5344CB8AC3E}">
        <p14:creationId xmlns:p14="http://schemas.microsoft.com/office/powerpoint/2010/main" val="363157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 what sorts of landscape</a:t>
            </a:r>
            <a:r>
              <a:rPr lang="en-CA" baseline="0" dirty="0" smtClean="0"/>
              <a:t> is tillage erosion generally a concern?</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7</a:t>
            </a:fld>
            <a:endParaRPr lang="en-CA"/>
          </a:p>
        </p:txBody>
      </p:sp>
    </p:spTree>
    <p:extLst>
      <p:ext uri="{BB962C8B-B14F-4D97-AF65-F5344CB8AC3E}">
        <p14:creationId xmlns:p14="http://schemas.microsoft.com/office/powerpoint/2010/main" val="3496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a:t>
            </a:r>
            <a:r>
              <a:rPr lang="en-CA" baseline="0" dirty="0" smtClean="0"/>
              <a:t> does irrigation impact salinization?</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10</a:t>
            </a:fld>
            <a:endParaRPr lang="en-CA"/>
          </a:p>
        </p:txBody>
      </p:sp>
    </p:spTree>
    <p:extLst>
      <p:ext uri="{BB962C8B-B14F-4D97-AF65-F5344CB8AC3E}">
        <p14:creationId xmlns:p14="http://schemas.microsoft.com/office/powerpoint/2010/main" val="222109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13</a:t>
            </a:fld>
            <a:endParaRPr lang="en-CA"/>
          </a:p>
        </p:txBody>
      </p:sp>
    </p:spTree>
    <p:extLst>
      <p:ext uri="{BB962C8B-B14F-4D97-AF65-F5344CB8AC3E}">
        <p14:creationId xmlns:p14="http://schemas.microsoft.com/office/powerpoint/2010/main" val="215682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ILO – intensive livestock operations</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15</a:t>
            </a:fld>
            <a:endParaRPr lang="en-CA"/>
          </a:p>
        </p:txBody>
      </p:sp>
    </p:spTree>
    <p:extLst>
      <p:ext uri="{BB962C8B-B14F-4D97-AF65-F5344CB8AC3E}">
        <p14:creationId xmlns:p14="http://schemas.microsoft.com/office/powerpoint/2010/main" val="182322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CA" dirty="0" smtClean="0"/>
              <a:t>For</a:t>
            </a:r>
            <a:r>
              <a:rPr lang="en-CA" baseline="0" dirty="0" smtClean="0"/>
              <a:t> #3 </a:t>
            </a:r>
            <a:r>
              <a:rPr lang="en-CA" dirty="0" smtClean="0"/>
              <a:t>see law conservation of matter</a:t>
            </a:r>
            <a:r>
              <a:rPr lang="en-CA" baseline="0" dirty="0" smtClean="0"/>
              <a:t> – if a plant is larger it simply requires more inputs.</a:t>
            </a:r>
            <a:endParaRPr lang="en-CA" dirty="0" smtClean="0"/>
          </a:p>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18</a:t>
            </a:fld>
            <a:endParaRPr lang="en-CA"/>
          </a:p>
        </p:txBody>
      </p:sp>
    </p:spTree>
    <p:extLst>
      <p:ext uri="{BB962C8B-B14F-4D97-AF65-F5344CB8AC3E}">
        <p14:creationId xmlns:p14="http://schemas.microsoft.com/office/powerpoint/2010/main" val="67579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Summerfallow</a:t>
            </a:r>
            <a:r>
              <a:rPr lang="en-CA" baseline="0" dirty="0" smtClean="0"/>
              <a:t> often requires tilling or spraying to control weeds which is counterproductive</a:t>
            </a:r>
          </a:p>
          <a:p>
            <a:r>
              <a:rPr lang="en-CA" dirty="0" smtClean="0"/>
              <a:t>Other soil degradation issues associated with </a:t>
            </a:r>
            <a:r>
              <a:rPr lang="en-CA" dirty="0" err="1" smtClean="0"/>
              <a:t>summerfallow</a:t>
            </a:r>
            <a:r>
              <a:rPr lang="en-CA" dirty="0" smtClean="0"/>
              <a:t> are soil erosion, soil organic matter depletion, and soil salinity. Since the soil on fallow land is left bare for long periods of time, the exposed soil is vulnerable to wind and/or water erosion.</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19</a:t>
            </a:fld>
            <a:endParaRPr lang="en-CA"/>
          </a:p>
        </p:txBody>
      </p:sp>
    </p:spTree>
    <p:extLst>
      <p:ext uri="{BB962C8B-B14F-4D97-AF65-F5344CB8AC3E}">
        <p14:creationId xmlns:p14="http://schemas.microsoft.com/office/powerpoint/2010/main" val="228353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Battle</a:t>
            </a:r>
            <a:r>
              <a:rPr lang="en-CA" baseline="0" dirty="0" smtClean="0"/>
              <a:t> against protectionism in the more developed countries is a substantial hurdle.</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21</a:t>
            </a:fld>
            <a:endParaRPr lang="en-CA"/>
          </a:p>
        </p:txBody>
      </p:sp>
    </p:spTree>
    <p:extLst>
      <p:ext uri="{BB962C8B-B14F-4D97-AF65-F5344CB8AC3E}">
        <p14:creationId xmlns:p14="http://schemas.microsoft.com/office/powerpoint/2010/main" val="2324107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24</a:t>
            </a:fld>
            <a:endParaRPr lang="en-CA"/>
          </a:p>
        </p:txBody>
      </p:sp>
    </p:spTree>
    <p:extLst>
      <p:ext uri="{BB962C8B-B14F-4D97-AF65-F5344CB8AC3E}">
        <p14:creationId xmlns:p14="http://schemas.microsoft.com/office/powerpoint/2010/main" val="3631577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a:xfrm>
            <a:off x="5724128" y="6376243"/>
            <a:ext cx="2133600" cy="365125"/>
          </a:xfrm>
        </p:spPr>
        <p:txBody>
          <a:bodyPr/>
          <a:lstStyle/>
          <a:p>
            <a:fld id="{424DFD39-0A1E-441B-B536-3A9269569216}" type="datetime8">
              <a:rPr lang="en-US" smtClean="0"/>
              <a:t>10/20/2015 8:01 AM</a:t>
            </a:fld>
            <a:endParaRPr lang="en-CA"/>
          </a:p>
        </p:txBody>
      </p:sp>
      <p:sp>
        <p:nvSpPr>
          <p:cNvPr id="8" name="Footer Placeholder 7"/>
          <p:cNvSpPr>
            <a:spLocks noGrp="1"/>
          </p:cNvSpPr>
          <p:nvPr>
            <p:ph type="ftr" sz="quarter" idx="11"/>
          </p:nvPr>
        </p:nvSpPr>
        <p:spPr/>
        <p:txBody>
          <a:bodyPr/>
          <a:lstStyle/>
          <a:p>
            <a:r>
              <a:rPr lang="en-CA" smtClean="0"/>
              <a:t>Baxter Geog 2153</a:t>
            </a:r>
            <a:endParaRPr lang="en-CA"/>
          </a:p>
        </p:txBody>
      </p:sp>
      <p:sp>
        <p:nvSpPr>
          <p:cNvPr id="9" name="Slide Number Placeholder 8"/>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3403273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C5CAA-52AD-49C7-A2CD-5608BF721991}" type="datetime8">
              <a:rPr lang="en-US" smtClean="0"/>
              <a:t>10/20/2015 8:01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205988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D3688-4BB6-401A-B79D-0B8B045562D1}" type="datetime8">
              <a:rPr lang="en-US" smtClean="0"/>
              <a:t>10/20/2015 8:01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10950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536F2AE-0F56-49D4-A0DC-5CD6900AB2E4}"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dirty="0" smtClean="0"/>
              <a:t>Baxter </a:t>
            </a:r>
            <a:r>
              <a:rPr lang="en-CA" dirty="0" err="1" smtClean="0"/>
              <a:t>Geog</a:t>
            </a:r>
            <a:r>
              <a:rPr lang="en-CA" dirty="0" smtClean="0"/>
              <a:t>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243693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3B330B-C614-4812-ADC8-3435AE6EE884}" type="datetime8">
              <a:rPr lang="en-US" smtClean="0"/>
              <a:t>10/20/2015 8:01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251972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F6490A-1F23-4747-AC01-BE63050CEF3C}" type="datetime8">
              <a:rPr lang="en-US" smtClean="0"/>
              <a:t>10/20/2015 8:01 AM</a:t>
            </a:fld>
            <a:endParaRPr lang="en-CA"/>
          </a:p>
        </p:txBody>
      </p:sp>
      <p:sp>
        <p:nvSpPr>
          <p:cNvPr id="6" name="Footer Placeholder 5"/>
          <p:cNvSpPr>
            <a:spLocks noGrp="1"/>
          </p:cNvSpPr>
          <p:nvPr>
            <p:ph type="ftr" sz="quarter" idx="11"/>
          </p:nvPr>
        </p:nvSpPr>
        <p:spPr/>
        <p:txBody>
          <a:bodyPr/>
          <a:lstStyle/>
          <a:p>
            <a:r>
              <a:rPr lang="en-CA" smtClean="0"/>
              <a:t>Baxter Geog 2153</a:t>
            </a:r>
            <a:endParaRPr lang="en-CA"/>
          </a:p>
        </p:txBody>
      </p:sp>
      <p:sp>
        <p:nvSpPr>
          <p:cNvPr id="7" name="Slide Number Placeholder 6"/>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798721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B37D92-4C85-4590-9462-6FAE7F7AB809}" type="datetime8">
              <a:rPr lang="en-US" smtClean="0"/>
              <a:t>10/20/2015 8:01 AM</a:t>
            </a:fld>
            <a:endParaRPr lang="en-CA"/>
          </a:p>
        </p:txBody>
      </p:sp>
      <p:sp>
        <p:nvSpPr>
          <p:cNvPr id="8" name="Footer Placeholder 7"/>
          <p:cNvSpPr>
            <a:spLocks noGrp="1"/>
          </p:cNvSpPr>
          <p:nvPr>
            <p:ph type="ftr" sz="quarter" idx="11"/>
          </p:nvPr>
        </p:nvSpPr>
        <p:spPr/>
        <p:txBody>
          <a:bodyPr/>
          <a:lstStyle/>
          <a:p>
            <a:r>
              <a:rPr lang="en-CA" smtClean="0"/>
              <a:t>Baxter Geog 2153</a:t>
            </a:r>
            <a:endParaRPr lang="en-CA"/>
          </a:p>
        </p:txBody>
      </p:sp>
      <p:sp>
        <p:nvSpPr>
          <p:cNvPr id="9" name="Slide Number Placeholder 8"/>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288464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2CA53D-E59B-4430-8F0F-558C6AA43CA7}" type="datetime8">
              <a:rPr lang="en-US" smtClean="0"/>
              <a:t>10/20/2015 8:01 AM</a:t>
            </a:fld>
            <a:endParaRPr lang="en-CA"/>
          </a:p>
        </p:txBody>
      </p:sp>
      <p:sp>
        <p:nvSpPr>
          <p:cNvPr id="4" name="Footer Placeholder 3"/>
          <p:cNvSpPr>
            <a:spLocks noGrp="1"/>
          </p:cNvSpPr>
          <p:nvPr>
            <p:ph type="ftr" sz="quarter" idx="11"/>
          </p:nvPr>
        </p:nvSpPr>
        <p:spPr/>
        <p:txBody>
          <a:bodyPr/>
          <a:lstStyle/>
          <a:p>
            <a:r>
              <a:rPr lang="en-CA" smtClean="0"/>
              <a:t>Baxter Geog 2153</a:t>
            </a:r>
            <a:endParaRPr lang="en-CA"/>
          </a:p>
        </p:txBody>
      </p:sp>
      <p:sp>
        <p:nvSpPr>
          <p:cNvPr id="5" name="Slide Number Placeholder 4"/>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399725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93BFA-C88F-4C86-ABD9-E76998DECE3F}" type="datetime8">
              <a:rPr lang="en-US" smtClean="0"/>
              <a:t>10/20/2015 8:01 AM</a:t>
            </a:fld>
            <a:endParaRPr lang="en-CA"/>
          </a:p>
        </p:txBody>
      </p:sp>
      <p:sp>
        <p:nvSpPr>
          <p:cNvPr id="3" name="Footer Placeholder 2"/>
          <p:cNvSpPr>
            <a:spLocks noGrp="1"/>
          </p:cNvSpPr>
          <p:nvPr>
            <p:ph type="ftr" sz="quarter" idx="11"/>
          </p:nvPr>
        </p:nvSpPr>
        <p:spPr/>
        <p:txBody>
          <a:bodyPr/>
          <a:lstStyle/>
          <a:p>
            <a:r>
              <a:rPr lang="en-CA" smtClean="0"/>
              <a:t>Baxter Geog 2153</a:t>
            </a:r>
            <a:endParaRPr lang="en-CA"/>
          </a:p>
        </p:txBody>
      </p:sp>
      <p:sp>
        <p:nvSpPr>
          <p:cNvPr id="4" name="Slide Number Placeholder 3"/>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58264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B6C874-E567-466B-AEBC-1212FCE86ECF}" type="datetime8">
              <a:rPr lang="en-US" smtClean="0"/>
              <a:t>10/20/2015 8:01 AM</a:t>
            </a:fld>
            <a:endParaRPr lang="en-CA"/>
          </a:p>
        </p:txBody>
      </p:sp>
      <p:sp>
        <p:nvSpPr>
          <p:cNvPr id="6" name="Footer Placeholder 5"/>
          <p:cNvSpPr>
            <a:spLocks noGrp="1"/>
          </p:cNvSpPr>
          <p:nvPr>
            <p:ph type="ftr" sz="quarter" idx="11"/>
          </p:nvPr>
        </p:nvSpPr>
        <p:spPr/>
        <p:txBody>
          <a:bodyPr/>
          <a:lstStyle/>
          <a:p>
            <a:r>
              <a:rPr lang="en-CA" smtClean="0"/>
              <a:t>Baxter Geog 2153</a:t>
            </a:r>
            <a:endParaRPr lang="en-CA"/>
          </a:p>
        </p:txBody>
      </p:sp>
      <p:sp>
        <p:nvSpPr>
          <p:cNvPr id="7" name="Slide Number Placeholder 6"/>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53886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7377CB-261D-44AA-AB6A-C7C8BE0E3419}" type="datetime8">
              <a:rPr lang="en-US" smtClean="0"/>
              <a:t>10/20/2015 8:01 AM</a:t>
            </a:fld>
            <a:endParaRPr lang="en-CA"/>
          </a:p>
        </p:txBody>
      </p:sp>
      <p:sp>
        <p:nvSpPr>
          <p:cNvPr id="6" name="Footer Placeholder 5"/>
          <p:cNvSpPr>
            <a:spLocks noGrp="1"/>
          </p:cNvSpPr>
          <p:nvPr>
            <p:ph type="ftr" sz="quarter" idx="11"/>
          </p:nvPr>
        </p:nvSpPr>
        <p:spPr/>
        <p:txBody>
          <a:bodyPr/>
          <a:lstStyle/>
          <a:p>
            <a:r>
              <a:rPr lang="en-CA" smtClean="0"/>
              <a:t>Baxter Geog 2153</a:t>
            </a:r>
            <a:endParaRPr lang="en-CA"/>
          </a:p>
        </p:txBody>
      </p:sp>
      <p:sp>
        <p:nvSpPr>
          <p:cNvPr id="7" name="Slide Number Placeholder 6"/>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641190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966792" y="638132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05E35-1E83-48FF-A72B-87E5F8358984}" type="datetime8">
              <a:rPr lang="en-US" smtClean="0"/>
              <a:t>10/20/2015 8:01 AM</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t>Baxter Geog 2153</a:t>
            </a: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E187B-75CE-478B-A84C-5499E04346DF}" type="slidenum">
              <a:rPr lang="en-CA" smtClean="0"/>
              <a:t>‹#›</a:t>
            </a:fld>
            <a:endParaRPr lang="en-CA"/>
          </a:p>
        </p:txBody>
      </p:sp>
    </p:spTree>
    <p:extLst>
      <p:ext uri="{BB962C8B-B14F-4D97-AF65-F5344CB8AC3E}">
        <p14:creationId xmlns:p14="http://schemas.microsoft.com/office/powerpoint/2010/main" val="243807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youtube.com/watch?v=w9RxnuBiFb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oNDjL_q7kH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youtube.com/watch?v=LXwdcnjk9MY"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youtube.com/watch?v=00Dp2IVzZb8"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youtube.com/watch?v=xy_hTRkvRQ0"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www.youtube.com/watch?v=p44gSVHynO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epi.yale.edu/dataexplorer/countryprofiles?iso=CA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pollev.com/multiple_choice_polls/4BkphX0UIgSS4jp/web" TargetMode="External"/><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polleverywhere.com/multiple_choice_polls/4BkphX0UIgSS4jp?preview=true"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pollev.com/multiple_choice_polls/GxykIhj2AqC4Ttn/web" TargetMode="External"/><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polleverywhere.com/multiple_choice_polls/GxykIhj2AqC4Ttn?preview=true"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museevirtuel-virtualmuseum.ca/sgc-cms/expositions-exhibitions/recoltes-harvests/potato_e/potatosoil03.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8229600" cy="1143000"/>
          </a:xfrm>
        </p:spPr>
        <p:txBody>
          <a:bodyPr/>
          <a:lstStyle/>
          <a:p>
            <a:r>
              <a:rPr lang="en-CA" dirty="0" smtClean="0"/>
              <a:t>Geography 2153 – Fall 2013</a:t>
            </a:r>
            <a:endParaRPr lang="en-CA" dirty="0"/>
          </a:p>
        </p:txBody>
      </p:sp>
      <p:sp>
        <p:nvSpPr>
          <p:cNvPr id="3" name="Content Placeholder 2"/>
          <p:cNvSpPr>
            <a:spLocks noGrp="1"/>
          </p:cNvSpPr>
          <p:nvPr>
            <p:ph idx="1"/>
          </p:nvPr>
        </p:nvSpPr>
        <p:spPr>
          <a:xfrm>
            <a:off x="457200" y="3717032"/>
            <a:ext cx="8229600" cy="2409131"/>
          </a:xfrm>
        </p:spPr>
        <p:txBody>
          <a:bodyPr/>
          <a:lstStyle/>
          <a:p>
            <a:pPr marL="0" indent="0" algn="ctr">
              <a:buNone/>
            </a:pPr>
            <a:r>
              <a:rPr lang="en-CA" sz="3200" dirty="0" smtClean="0"/>
              <a:t>Environment, Economy and Society</a:t>
            </a:r>
          </a:p>
          <a:p>
            <a:pPr marL="0" indent="0" algn="ctr">
              <a:buNone/>
            </a:pPr>
            <a:r>
              <a:rPr lang="en-CA" b="1" dirty="0" err="1" smtClean="0"/>
              <a:t>Agroecosystems</a:t>
            </a:r>
            <a:r>
              <a:rPr lang="en-CA" b="1" dirty="0" smtClean="0"/>
              <a:t> and Food</a:t>
            </a:r>
          </a:p>
          <a:p>
            <a:pPr marL="0" indent="0" algn="ctr">
              <a:buNone/>
            </a:pPr>
            <a:r>
              <a:rPr lang="en-CA" b="1" dirty="0" smtClean="0"/>
              <a:t>(</a:t>
            </a:r>
            <a:r>
              <a:rPr lang="en-CA" b="1" dirty="0" err="1" smtClean="0"/>
              <a:t>Ch</a:t>
            </a:r>
            <a:r>
              <a:rPr lang="en-CA" b="1" dirty="0" smtClean="0"/>
              <a:t> 6)</a:t>
            </a:r>
          </a:p>
          <a:p>
            <a:pPr marL="0" indent="0" algn="ctr">
              <a:buNone/>
            </a:pPr>
            <a:r>
              <a:rPr lang="en-CA" sz="2400" dirty="0" smtClean="0"/>
              <a:t>Jamie Baxter</a:t>
            </a:r>
            <a:endParaRPr lang="en-CA" sz="2400" dirty="0"/>
          </a:p>
        </p:txBody>
      </p:sp>
      <p:sp>
        <p:nvSpPr>
          <p:cNvPr id="4" name="Date Placeholder 3"/>
          <p:cNvSpPr>
            <a:spLocks noGrp="1"/>
          </p:cNvSpPr>
          <p:nvPr>
            <p:ph type="dt" sz="half" idx="10"/>
          </p:nvPr>
        </p:nvSpPr>
        <p:spPr/>
        <p:txBody>
          <a:bodyPr/>
          <a:lstStyle/>
          <a:p>
            <a:fld id="{DF4E27BC-307E-4387-9739-3D34A0252004}" type="datetime8">
              <a:rPr lang="en-US" smtClean="0"/>
              <a:t>10/20/2015 8:01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1</a:t>
            </a:fld>
            <a:endParaRPr lang="en-CA"/>
          </a:p>
        </p:txBody>
      </p:sp>
    </p:spTree>
    <p:extLst>
      <p:ext uri="{BB962C8B-B14F-4D97-AF65-F5344CB8AC3E}">
        <p14:creationId xmlns:p14="http://schemas.microsoft.com/office/powerpoint/2010/main" val="1870857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Human Activities on Agricultural </a:t>
            </a:r>
            <a:r>
              <a:rPr lang="en-CA" dirty="0" smtClean="0"/>
              <a:t>Lands</a:t>
            </a:r>
            <a:endParaRPr lang="en-CA" dirty="0"/>
          </a:p>
        </p:txBody>
      </p:sp>
      <p:sp>
        <p:nvSpPr>
          <p:cNvPr id="3" name="Content Placeholder 2"/>
          <p:cNvSpPr>
            <a:spLocks noGrp="1"/>
          </p:cNvSpPr>
          <p:nvPr>
            <p:ph idx="1"/>
          </p:nvPr>
        </p:nvSpPr>
        <p:spPr>
          <a:xfrm>
            <a:off x="457200" y="1600200"/>
            <a:ext cx="4834880" cy="4525963"/>
          </a:xfrm>
        </p:spPr>
        <p:txBody>
          <a:bodyPr>
            <a:normAutofit fontScale="92500"/>
          </a:bodyPr>
          <a:lstStyle/>
          <a:p>
            <a:pPr marL="0" indent="0">
              <a:buNone/>
            </a:pPr>
            <a:r>
              <a:rPr lang="en-CA" b="1" dirty="0"/>
              <a:t>Effects on soil resources</a:t>
            </a:r>
          </a:p>
          <a:p>
            <a:r>
              <a:rPr lang="en-CA" i="1" dirty="0"/>
              <a:t>Salinization</a:t>
            </a:r>
            <a:r>
              <a:rPr lang="en-CA" dirty="0"/>
              <a:t>: excess of salts in soils</a:t>
            </a:r>
          </a:p>
          <a:p>
            <a:endParaRPr lang="en-CA" dirty="0"/>
          </a:p>
          <a:p>
            <a:r>
              <a:rPr lang="en-CA" i="1" dirty="0"/>
              <a:t>Chemical contamination</a:t>
            </a:r>
            <a:r>
              <a:rPr lang="en-CA" dirty="0"/>
              <a:t>: herbicides, insecticides</a:t>
            </a:r>
          </a:p>
          <a:p>
            <a:endParaRPr lang="en-CA" dirty="0"/>
          </a:p>
          <a:p>
            <a:r>
              <a:rPr lang="en-CA" i="1" dirty="0"/>
              <a:t>Desertification</a:t>
            </a:r>
            <a:r>
              <a:rPr lang="en-CA" dirty="0"/>
              <a:t>: degradation of dry land to the point where it is difficult to restore productivity</a:t>
            </a:r>
          </a:p>
          <a:p>
            <a:endParaRPr lang="en-CA" dirty="0"/>
          </a:p>
        </p:txBody>
      </p:sp>
      <p:sp>
        <p:nvSpPr>
          <p:cNvPr id="4" name="Date Placeholder 3"/>
          <p:cNvSpPr>
            <a:spLocks noGrp="1"/>
          </p:cNvSpPr>
          <p:nvPr>
            <p:ph type="dt" sz="half" idx="10"/>
          </p:nvPr>
        </p:nvSpPr>
        <p:spPr/>
        <p:txBody>
          <a:bodyPr/>
          <a:lstStyle/>
          <a:p>
            <a:fld id="{124FDE5E-0D9F-4FFD-A31C-624BFF30047C}"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10</a:t>
            </a:fld>
            <a:endParaRPr lang="en-CA"/>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809" y="1196752"/>
            <a:ext cx="3007132" cy="1896963"/>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54809" y="3121224"/>
            <a:ext cx="3456384" cy="523220"/>
          </a:xfrm>
          <a:prstGeom prst="rect">
            <a:avLst/>
          </a:prstGeom>
          <a:noFill/>
        </p:spPr>
        <p:txBody>
          <a:bodyPr wrap="square" rtlCol="0">
            <a:spAutoFit/>
          </a:bodyPr>
          <a:lstStyle/>
          <a:p>
            <a:r>
              <a:rPr lang="en-CA" sz="1400" dirty="0" smtClean="0"/>
              <a:t>Salinization can be sped up by human land management practices</a:t>
            </a:r>
            <a:endParaRPr lang="en-CA" sz="1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752" y="3859888"/>
            <a:ext cx="2909189" cy="1973716"/>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5786100"/>
            <a:ext cx="3600400" cy="523220"/>
          </a:xfrm>
          <a:prstGeom prst="rect">
            <a:avLst/>
          </a:prstGeom>
          <a:noFill/>
        </p:spPr>
        <p:txBody>
          <a:bodyPr wrap="square" rtlCol="0">
            <a:spAutoFit/>
          </a:bodyPr>
          <a:lstStyle/>
          <a:p>
            <a:r>
              <a:rPr lang="en-CA" sz="1400" dirty="0" smtClean="0"/>
              <a:t>Desertification is relatively low risk in Canada, but a serious problem worldwide</a:t>
            </a:r>
            <a:endParaRPr lang="en-CA" sz="1400" dirty="0"/>
          </a:p>
        </p:txBody>
      </p:sp>
    </p:spTree>
    <p:extLst>
      <p:ext uri="{BB962C8B-B14F-4D97-AF65-F5344CB8AC3E}">
        <p14:creationId xmlns:p14="http://schemas.microsoft.com/office/powerpoint/2010/main" val="827132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sp>
        <p:nvSpPr>
          <p:cNvPr id="4" name="Date Placeholder 3"/>
          <p:cNvSpPr>
            <a:spLocks noGrp="1"/>
          </p:cNvSpPr>
          <p:nvPr>
            <p:ph type="dt" sz="half" idx="10"/>
          </p:nvPr>
        </p:nvSpPr>
        <p:spPr/>
        <p:txBody>
          <a:bodyPr/>
          <a:lstStyle/>
          <a:p>
            <a:fld id="{F1D56D2A-DF8B-4D57-8B4A-92ED07CA72E3}"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11</a:t>
            </a:fld>
            <a:endParaRPr lang="en-CA"/>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4" y="404664"/>
            <a:ext cx="9034502"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941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Agricultural Land </a:t>
            </a:r>
            <a:r>
              <a:rPr lang="en-CA" dirty="0" smtClean="0"/>
              <a:t>(</a:t>
            </a:r>
            <a:r>
              <a:rPr lang="en-CA" dirty="0" err="1" smtClean="0"/>
              <a:t>Mis</a:t>
            </a:r>
            <a:r>
              <a:rPr lang="en-CA" dirty="0" smtClean="0"/>
              <a:t>)Management</a:t>
            </a:r>
            <a:endParaRPr lang="en-CA" dirty="0"/>
          </a:p>
        </p:txBody>
      </p:sp>
      <p:sp>
        <p:nvSpPr>
          <p:cNvPr id="3" name="Content Placeholder 2"/>
          <p:cNvSpPr>
            <a:spLocks noGrp="1"/>
          </p:cNvSpPr>
          <p:nvPr>
            <p:ph idx="1"/>
          </p:nvPr>
        </p:nvSpPr>
        <p:spPr>
          <a:xfrm>
            <a:off x="457200" y="1600200"/>
            <a:ext cx="4762872" cy="4525963"/>
          </a:xfrm>
        </p:spPr>
        <p:txBody>
          <a:bodyPr>
            <a:normAutofit/>
          </a:bodyPr>
          <a:lstStyle/>
          <a:p>
            <a:pPr marL="0" indent="0">
              <a:buNone/>
            </a:pPr>
            <a:r>
              <a:rPr lang="en-CA" b="1" dirty="0" smtClean="0"/>
              <a:t>Desertification </a:t>
            </a:r>
          </a:p>
          <a:p>
            <a:pPr marL="0" indent="0">
              <a:buNone/>
            </a:pPr>
            <a:r>
              <a:rPr lang="en-CA" b="1" dirty="0" smtClean="0"/>
              <a:t>Watch this video and </a:t>
            </a:r>
          </a:p>
          <a:p>
            <a:pPr marL="514350" indent="-514350">
              <a:buAutoNum type="arabicParenR"/>
            </a:pPr>
            <a:r>
              <a:rPr lang="en-CA" dirty="0" smtClean="0"/>
              <a:t>What is desertification?</a:t>
            </a:r>
          </a:p>
          <a:p>
            <a:pPr marL="514350" indent="-514350">
              <a:buAutoNum type="arabicParenR"/>
            </a:pPr>
            <a:r>
              <a:rPr lang="en-CA" dirty="0" smtClean="0"/>
              <a:t>Identify some myths about desertification</a:t>
            </a:r>
          </a:p>
          <a:p>
            <a:pPr marL="514350" indent="-514350">
              <a:buAutoNum type="arabicParenR"/>
            </a:pPr>
            <a:r>
              <a:rPr lang="en-CA" dirty="0" smtClean="0"/>
              <a:t>Identify land management practices that could be used to prevent and perhaps reverse this process</a:t>
            </a:r>
            <a:endParaRPr lang="en-CA" dirty="0"/>
          </a:p>
        </p:txBody>
      </p:sp>
      <p:sp>
        <p:nvSpPr>
          <p:cNvPr id="4" name="Date Placeholder 3"/>
          <p:cNvSpPr>
            <a:spLocks noGrp="1"/>
          </p:cNvSpPr>
          <p:nvPr>
            <p:ph type="dt" sz="half" idx="10"/>
          </p:nvPr>
        </p:nvSpPr>
        <p:spPr/>
        <p:txBody>
          <a:bodyPr/>
          <a:lstStyle/>
          <a:p>
            <a:fld id="{77A2E987-7F01-4399-9704-D745C23B7A93}"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12</a:t>
            </a:fld>
            <a:endParaRPr lang="en-CA"/>
          </a:p>
        </p:txBody>
      </p:sp>
      <p:pic>
        <p:nvPicPr>
          <p:cNvPr id="9219" name="Picture 3">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911188"/>
            <a:ext cx="3755204" cy="2027643"/>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937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Agricultural Land (</a:t>
            </a:r>
            <a:r>
              <a:rPr lang="en-CA" dirty="0" err="1"/>
              <a:t>Mis</a:t>
            </a:r>
            <a:r>
              <a:rPr lang="en-CA" dirty="0"/>
              <a:t>)Management</a:t>
            </a:r>
          </a:p>
        </p:txBody>
      </p:sp>
      <p:sp>
        <p:nvSpPr>
          <p:cNvPr id="3" name="Content Placeholder 2"/>
          <p:cNvSpPr>
            <a:spLocks noGrp="1"/>
          </p:cNvSpPr>
          <p:nvPr>
            <p:ph idx="1"/>
          </p:nvPr>
        </p:nvSpPr>
        <p:spPr>
          <a:xfrm>
            <a:off x="457200" y="1600200"/>
            <a:ext cx="4546848" cy="4525963"/>
          </a:xfrm>
        </p:spPr>
        <p:txBody>
          <a:bodyPr>
            <a:normAutofit/>
          </a:bodyPr>
          <a:lstStyle/>
          <a:p>
            <a:pPr marL="0" indent="0">
              <a:buNone/>
            </a:pPr>
            <a:r>
              <a:rPr lang="en-CA" b="1" dirty="0" smtClean="0"/>
              <a:t>Aral sea eco-disaster</a:t>
            </a:r>
          </a:p>
          <a:p>
            <a:pPr marL="0" indent="0">
              <a:buNone/>
            </a:pPr>
            <a:r>
              <a:rPr lang="en-CA" b="1" dirty="0" smtClean="0"/>
              <a:t>Watch this video and</a:t>
            </a:r>
            <a:r>
              <a:rPr lang="en-CA" dirty="0" smtClean="0"/>
              <a:t>:</a:t>
            </a:r>
          </a:p>
          <a:p>
            <a:pPr marL="514350" indent="-514350">
              <a:buAutoNum type="arabicParenR"/>
            </a:pPr>
            <a:r>
              <a:rPr lang="en-CA" dirty="0" smtClean="0"/>
              <a:t>Identify the cause(s) of the disaster – both direct (“downstream”) and indirect (“upstream”)</a:t>
            </a:r>
          </a:p>
          <a:p>
            <a:pPr marL="514350" indent="-514350">
              <a:buAutoNum type="arabicParenR"/>
            </a:pPr>
            <a:r>
              <a:rPr lang="en-CA" dirty="0" smtClean="0"/>
              <a:t>List 4 major impacts of the disaster</a:t>
            </a:r>
          </a:p>
          <a:p>
            <a:endParaRPr lang="en-CA" dirty="0"/>
          </a:p>
        </p:txBody>
      </p:sp>
      <p:sp>
        <p:nvSpPr>
          <p:cNvPr id="4" name="Date Placeholder 3"/>
          <p:cNvSpPr>
            <a:spLocks noGrp="1"/>
          </p:cNvSpPr>
          <p:nvPr>
            <p:ph type="dt" sz="half" idx="10"/>
          </p:nvPr>
        </p:nvSpPr>
        <p:spPr/>
        <p:txBody>
          <a:bodyPr/>
          <a:lstStyle/>
          <a:p>
            <a:fld id="{74C2FFE0-181F-40D0-AC0C-5443066ABD3B}"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13</a:t>
            </a:fld>
            <a:endParaRPr lang="en-CA"/>
          </a:p>
        </p:txBody>
      </p:sp>
      <p:pic>
        <p:nvPicPr>
          <p:cNvPr id="1024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412776"/>
            <a:ext cx="3240360" cy="2787514"/>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110" y="4437112"/>
            <a:ext cx="2412268" cy="1609228"/>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2123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Changes in Land Management</a:t>
            </a:r>
            <a:endParaRPr lang="en-CA" dirty="0"/>
          </a:p>
        </p:txBody>
      </p:sp>
      <p:sp>
        <p:nvSpPr>
          <p:cNvPr id="3" name="Content Placeholder 2"/>
          <p:cNvSpPr>
            <a:spLocks noGrp="1"/>
          </p:cNvSpPr>
          <p:nvPr>
            <p:ph idx="1"/>
          </p:nvPr>
        </p:nvSpPr>
        <p:spPr>
          <a:xfrm>
            <a:off x="457200" y="1600200"/>
            <a:ext cx="3898776" cy="4525963"/>
          </a:xfrm>
        </p:spPr>
        <p:txBody>
          <a:bodyPr>
            <a:normAutofit lnSpcReduction="10000"/>
          </a:bodyPr>
          <a:lstStyle/>
          <a:p>
            <a:pPr marL="0" indent="0">
              <a:buNone/>
            </a:pPr>
            <a:r>
              <a:rPr lang="en-CA" b="1" dirty="0" smtClean="0"/>
              <a:t>No-till or zero-till</a:t>
            </a:r>
          </a:p>
          <a:p>
            <a:pPr>
              <a:buFontTx/>
              <a:buChar char="-"/>
            </a:pPr>
            <a:r>
              <a:rPr lang="en-CA" dirty="0" smtClean="0"/>
              <a:t>Organic matter including stocks with roots</a:t>
            </a:r>
            <a:r>
              <a:rPr lang="en-CA" dirty="0"/>
              <a:t>,</a:t>
            </a:r>
            <a:r>
              <a:rPr lang="en-CA" dirty="0" smtClean="0"/>
              <a:t> left on top of the soil rather than tilled under</a:t>
            </a:r>
          </a:p>
          <a:p>
            <a:pPr>
              <a:buFontTx/>
              <a:buChar char="-"/>
            </a:pPr>
            <a:r>
              <a:rPr lang="en-CA" dirty="0" smtClean="0"/>
              <a:t>Meant to retain soil moisture and reduce wind and water erosion</a:t>
            </a:r>
            <a:endParaRPr lang="en-CA" dirty="0"/>
          </a:p>
        </p:txBody>
      </p:sp>
      <p:sp>
        <p:nvSpPr>
          <p:cNvPr id="4" name="Date Placeholder 3"/>
          <p:cNvSpPr>
            <a:spLocks noGrp="1"/>
          </p:cNvSpPr>
          <p:nvPr>
            <p:ph type="dt" sz="half" idx="10"/>
          </p:nvPr>
        </p:nvSpPr>
        <p:spPr/>
        <p:txBody>
          <a:bodyPr/>
          <a:lstStyle/>
          <a:p>
            <a:fld id="{E4E0948F-50E4-4E0A-81B8-049E1D6E83EE}"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14</a:t>
            </a:fld>
            <a:endParaRPr lang="en-CA"/>
          </a:p>
        </p:txBody>
      </p:sp>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00808"/>
            <a:ext cx="4440771" cy="2730252"/>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58136" y="4431060"/>
            <a:ext cx="4224747" cy="523220"/>
          </a:xfrm>
          <a:prstGeom prst="rect">
            <a:avLst/>
          </a:prstGeom>
          <a:noFill/>
        </p:spPr>
        <p:txBody>
          <a:bodyPr wrap="square" rtlCol="0">
            <a:spAutoFit/>
          </a:bodyPr>
          <a:lstStyle/>
          <a:p>
            <a:r>
              <a:rPr lang="en-CA" sz="1400" dirty="0" smtClean="0"/>
              <a:t>Video: harrow (discs) still used to break up and smooth field for planting</a:t>
            </a:r>
            <a:endParaRPr lang="en-CA" sz="1400" dirty="0"/>
          </a:p>
        </p:txBody>
      </p:sp>
    </p:spTree>
    <p:extLst>
      <p:ext uri="{BB962C8B-B14F-4D97-AF65-F5344CB8AC3E}">
        <p14:creationId xmlns:p14="http://schemas.microsoft.com/office/powerpoint/2010/main" val="3757014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Human Activities on Agricultural </a:t>
            </a:r>
            <a:r>
              <a:rPr lang="en-CA" dirty="0" smtClean="0"/>
              <a:t>Lands</a:t>
            </a:r>
            <a:endParaRPr lang="en-CA" dirty="0"/>
          </a:p>
        </p:txBody>
      </p:sp>
      <p:sp>
        <p:nvSpPr>
          <p:cNvPr id="3" name="Content Placeholder 2"/>
          <p:cNvSpPr>
            <a:spLocks noGrp="1"/>
          </p:cNvSpPr>
          <p:nvPr>
            <p:ph idx="1"/>
          </p:nvPr>
        </p:nvSpPr>
        <p:spPr>
          <a:xfrm>
            <a:off x="457200" y="1600200"/>
            <a:ext cx="5915000" cy="4525963"/>
          </a:xfrm>
        </p:spPr>
        <p:txBody>
          <a:bodyPr>
            <a:normAutofit fontScale="77500" lnSpcReduction="20000"/>
          </a:bodyPr>
          <a:lstStyle/>
          <a:p>
            <a:pPr marL="0" indent="0">
              <a:buNone/>
            </a:pPr>
            <a:r>
              <a:rPr lang="en-CA" b="1" dirty="0"/>
              <a:t>Effects on water resources</a:t>
            </a:r>
          </a:p>
          <a:p>
            <a:r>
              <a:rPr lang="en-CA" dirty="0"/>
              <a:t>Contamination from crop production activities</a:t>
            </a:r>
          </a:p>
          <a:p>
            <a:pPr lvl="1"/>
            <a:r>
              <a:rPr lang="en-CA" dirty="0" smtClean="0"/>
              <a:t>surface </a:t>
            </a:r>
            <a:r>
              <a:rPr lang="en-CA" dirty="0"/>
              <a:t>runoff</a:t>
            </a:r>
          </a:p>
          <a:p>
            <a:pPr lvl="1"/>
            <a:r>
              <a:rPr lang="en-CA" dirty="0" smtClean="0"/>
              <a:t>aquifers </a:t>
            </a:r>
            <a:r>
              <a:rPr lang="en-CA" dirty="0"/>
              <a:t>showing significant amounts of agrochemicals </a:t>
            </a:r>
          </a:p>
          <a:p>
            <a:endParaRPr lang="en-CA" dirty="0"/>
          </a:p>
          <a:p>
            <a:r>
              <a:rPr lang="en-CA" dirty="0"/>
              <a:t>Irrigation effects</a:t>
            </a:r>
          </a:p>
          <a:p>
            <a:pPr lvl="1"/>
            <a:r>
              <a:rPr lang="en-CA" dirty="0" smtClean="0"/>
              <a:t>3,991 </a:t>
            </a:r>
            <a:r>
              <a:rPr lang="en-CA" dirty="0"/>
              <a:t>million m</a:t>
            </a:r>
            <a:r>
              <a:rPr lang="en-CA" baseline="30000" dirty="0"/>
              <a:t>3</a:t>
            </a:r>
            <a:r>
              <a:rPr lang="en-CA" dirty="0"/>
              <a:t> of water used for agriculture in 1991</a:t>
            </a:r>
          </a:p>
          <a:p>
            <a:pPr lvl="1"/>
            <a:r>
              <a:rPr lang="en-CA" dirty="0" smtClean="0"/>
              <a:t>85</a:t>
            </a:r>
            <a:r>
              <a:rPr lang="en-CA" dirty="0"/>
              <a:t>% used for irrigation</a:t>
            </a:r>
          </a:p>
          <a:p>
            <a:pPr lvl="1"/>
            <a:r>
              <a:rPr lang="en-CA" dirty="0" smtClean="0"/>
              <a:t>Prairie </a:t>
            </a:r>
            <a:r>
              <a:rPr lang="en-CA" dirty="0"/>
              <a:t>provinces apply irrigation to &gt; 635,000 ha</a:t>
            </a:r>
          </a:p>
          <a:p>
            <a:endParaRPr lang="en-CA" dirty="0"/>
          </a:p>
          <a:p>
            <a:r>
              <a:rPr lang="en-CA" dirty="0"/>
              <a:t>Contamination from livestock production</a:t>
            </a:r>
          </a:p>
          <a:p>
            <a:r>
              <a:rPr lang="en-CA" dirty="0" smtClean="0"/>
              <a:t>ILOs</a:t>
            </a:r>
            <a:r>
              <a:rPr lang="en-CA" dirty="0"/>
              <a:t>; E. coli and the Walkerton tragedy</a:t>
            </a:r>
          </a:p>
          <a:p>
            <a:endParaRPr lang="en-CA" dirty="0"/>
          </a:p>
        </p:txBody>
      </p:sp>
      <p:sp>
        <p:nvSpPr>
          <p:cNvPr id="4" name="Date Placeholder 3"/>
          <p:cNvSpPr>
            <a:spLocks noGrp="1"/>
          </p:cNvSpPr>
          <p:nvPr>
            <p:ph type="dt" sz="half" idx="10"/>
          </p:nvPr>
        </p:nvSpPr>
        <p:spPr/>
        <p:txBody>
          <a:bodyPr/>
          <a:lstStyle/>
          <a:p>
            <a:fld id="{B8540F5F-8CF4-459C-A2BD-F8BBA5B9AD62}"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15</a:t>
            </a:fld>
            <a:endParaRPr lang="en-CA"/>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412776"/>
            <a:ext cx="2146970" cy="478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4669" y="4653136"/>
            <a:ext cx="2150573" cy="147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905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Exercise: </a:t>
            </a:r>
            <a:r>
              <a:rPr lang="en-CA" dirty="0"/>
              <a:t>ILOs and Balancing economic benefits  with socio-environmental </a:t>
            </a:r>
            <a:r>
              <a:rPr lang="en-CA" dirty="0" smtClean="0"/>
              <a:t>costs</a:t>
            </a:r>
            <a:endParaRPr lang="en-CA" dirty="0"/>
          </a:p>
        </p:txBody>
      </p:sp>
      <p:sp>
        <p:nvSpPr>
          <p:cNvPr id="3" name="Content Placeholder 2"/>
          <p:cNvSpPr>
            <a:spLocks noGrp="1"/>
          </p:cNvSpPr>
          <p:nvPr>
            <p:ph idx="1"/>
          </p:nvPr>
        </p:nvSpPr>
        <p:spPr>
          <a:xfrm>
            <a:off x="650554" y="1777646"/>
            <a:ext cx="5073574" cy="4099626"/>
          </a:xfrm>
        </p:spPr>
        <p:txBody>
          <a:bodyPr/>
          <a:lstStyle/>
          <a:p>
            <a:pPr marL="0" indent="0">
              <a:buNone/>
            </a:pPr>
            <a:r>
              <a:rPr lang="en-CA" b="1" dirty="0" smtClean="0"/>
              <a:t>Break into groups of 4</a:t>
            </a:r>
          </a:p>
          <a:p>
            <a:r>
              <a:rPr lang="en-CA" dirty="0" smtClean="0"/>
              <a:t>Discuss the merits of intensive livestock operations for providing food for Ontarians.</a:t>
            </a:r>
          </a:p>
          <a:p>
            <a:r>
              <a:rPr lang="en-CA" dirty="0" smtClean="0"/>
              <a:t>After 10 minutes be prepared to share key points of your discussion</a:t>
            </a:r>
          </a:p>
          <a:p>
            <a:pPr marL="0" indent="0">
              <a:buNone/>
            </a:pPr>
            <a:endParaRPr lang="en-CA" dirty="0"/>
          </a:p>
        </p:txBody>
      </p:sp>
      <p:sp>
        <p:nvSpPr>
          <p:cNvPr id="4" name="Date Placeholder 3"/>
          <p:cNvSpPr>
            <a:spLocks noGrp="1"/>
          </p:cNvSpPr>
          <p:nvPr>
            <p:ph type="dt" sz="half" idx="10"/>
          </p:nvPr>
        </p:nvSpPr>
        <p:spPr/>
        <p:txBody>
          <a:bodyPr/>
          <a:lstStyle/>
          <a:p>
            <a:fld id="{C5582B8F-0AAB-41A5-8295-031996DF1AD4}"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16</a:t>
            </a:fld>
            <a:endParaRPr lang="en-CA"/>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792" y="1484784"/>
            <a:ext cx="2891375" cy="1923281"/>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827" y="4054892"/>
            <a:ext cx="2845861" cy="2032757"/>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04611" y="3408065"/>
            <a:ext cx="3131885" cy="523220"/>
          </a:xfrm>
          <a:prstGeom prst="rect">
            <a:avLst/>
          </a:prstGeom>
          <a:noFill/>
        </p:spPr>
        <p:txBody>
          <a:bodyPr wrap="square" rtlCol="0">
            <a:spAutoFit/>
          </a:bodyPr>
          <a:lstStyle/>
          <a:p>
            <a:r>
              <a:rPr lang="en-CA" sz="1400" dirty="0" smtClean="0"/>
              <a:t>Intensive livestock operations (ILO) have environmental and social consequences</a:t>
            </a:r>
            <a:endParaRPr lang="en-CA" sz="1400" dirty="0"/>
          </a:p>
        </p:txBody>
      </p:sp>
    </p:spTree>
    <p:extLst>
      <p:ext uri="{BB962C8B-B14F-4D97-AF65-F5344CB8AC3E}">
        <p14:creationId xmlns:p14="http://schemas.microsoft.com/office/powerpoint/2010/main" val="2687767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Human Activities on Agricultural Lands </a:t>
            </a:r>
          </a:p>
        </p:txBody>
      </p:sp>
      <p:sp>
        <p:nvSpPr>
          <p:cNvPr id="3" name="Content Placeholder 2"/>
          <p:cNvSpPr>
            <a:spLocks noGrp="1"/>
          </p:cNvSpPr>
          <p:nvPr>
            <p:ph idx="1"/>
          </p:nvPr>
        </p:nvSpPr>
        <p:spPr>
          <a:xfrm>
            <a:off x="457200" y="1600200"/>
            <a:ext cx="4330824" cy="4525963"/>
          </a:xfrm>
        </p:spPr>
        <p:txBody>
          <a:bodyPr>
            <a:normAutofit fontScale="85000" lnSpcReduction="10000"/>
          </a:bodyPr>
          <a:lstStyle/>
          <a:p>
            <a:pPr marL="0" indent="0">
              <a:buNone/>
            </a:pPr>
            <a:r>
              <a:rPr lang="en-CA" b="1" dirty="0"/>
              <a:t>Effects on biodiversity</a:t>
            </a:r>
          </a:p>
          <a:p>
            <a:endParaRPr lang="en-CA" dirty="0"/>
          </a:p>
          <a:p>
            <a:r>
              <a:rPr lang="en-CA" dirty="0"/>
              <a:t>Wetland loss and conversion</a:t>
            </a:r>
          </a:p>
          <a:p>
            <a:pPr lvl="1"/>
            <a:r>
              <a:rPr lang="en-CA" dirty="0" smtClean="0"/>
              <a:t>Great </a:t>
            </a:r>
            <a:r>
              <a:rPr lang="en-CA" dirty="0"/>
              <a:t>Lakes basin: loss of 8,100 ha per year to agriculture and residential development</a:t>
            </a:r>
          </a:p>
          <a:p>
            <a:endParaRPr lang="en-CA" dirty="0"/>
          </a:p>
          <a:p>
            <a:r>
              <a:rPr lang="en-CA" dirty="0"/>
              <a:t>Rangeland grazing</a:t>
            </a:r>
          </a:p>
          <a:p>
            <a:pPr lvl="1"/>
            <a:r>
              <a:rPr lang="en-CA" dirty="0"/>
              <a:t>	</a:t>
            </a:r>
            <a:r>
              <a:rPr lang="en-CA" dirty="0" smtClean="0"/>
              <a:t>40</a:t>
            </a:r>
            <a:r>
              <a:rPr lang="en-CA" dirty="0"/>
              <a:t>% of worlds land surface used for grazing</a:t>
            </a:r>
          </a:p>
          <a:p>
            <a:pPr lvl="1"/>
            <a:r>
              <a:rPr lang="en-CA" dirty="0"/>
              <a:t>	</a:t>
            </a:r>
            <a:r>
              <a:rPr lang="en-CA" dirty="0" smtClean="0"/>
              <a:t>major </a:t>
            </a:r>
            <a:r>
              <a:rPr lang="en-CA" dirty="0"/>
              <a:t>cause of “riparian” habitat disturbance</a:t>
            </a:r>
          </a:p>
          <a:p>
            <a:endParaRPr lang="en-CA" dirty="0"/>
          </a:p>
        </p:txBody>
      </p:sp>
      <p:sp>
        <p:nvSpPr>
          <p:cNvPr id="4" name="Date Placeholder 3"/>
          <p:cNvSpPr>
            <a:spLocks noGrp="1"/>
          </p:cNvSpPr>
          <p:nvPr>
            <p:ph type="dt" sz="half" idx="10"/>
          </p:nvPr>
        </p:nvSpPr>
        <p:spPr/>
        <p:txBody>
          <a:bodyPr/>
          <a:lstStyle/>
          <a:p>
            <a:fld id="{F95E33DC-A602-4C47-BA87-507EDF8C943D}"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17</a:t>
            </a:fld>
            <a:endParaRPr lang="en-CA"/>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7128" y="1412776"/>
            <a:ext cx="4333875" cy="3067050"/>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677127" y="4484057"/>
            <a:ext cx="4333875" cy="523220"/>
          </a:xfrm>
          <a:prstGeom prst="rect">
            <a:avLst/>
          </a:prstGeom>
          <a:noFill/>
        </p:spPr>
        <p:txBody>
          <a:bodyPr wrap="square" rtlCol="0">
            <a:spAutoFit/>
          </a:bodyPr>
          <a:lstStyle/>
          <a:p>
            <a:r>
              <a:rPr lang="en-CA" sz="1400" dirty="0" smtClean="0"/>
              <a:t>Riparian zone is the area at the interface of land and a freshwater river, stream, lake, pond or wetland</a:t>
            </a:r>
            <a:endParaRPr lang="en-CA" sz="1400" dirty="0"/>
          </a:p>
        </p:txBody>
      </p:sp>
    </p:spTree>
    <p:extLst>
      <p:ext uri="{BB962C8B-B14F-4D97-AF65-F5344CB8AC3E}">
        <p14:creationId xmlns:p14="http://schemas.microsoft.com/office/powerpoint/2010/main" val="2740476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Human Activities on Agricultural Lands </a:t>
            </a:r>
          </a:p>
        </p:txBody>
      </p:sp>
      <p:sp>
        <p:nvSpPr>
          <p:cNvPr id="3" name="Content Placeholder 2"/>
          <p:cNvSpPr>
            <a:spLocks noGrp="1"/>
          </p:cNvSpPr>
          <p:nvPr>
            <p:ph idx="1"/>
          </p:nvPr>
        </p:nvSpPr>
        <p:spPr>
          <a:xfrm>
            <a:off x="457200" y="1340768"/>
            <a:ext cx="4690864" cy="4525963"/>
          </a:xfrm>
        </p:spPr>
        <p:txBody>
          <a:bodyPr>
            <a:normAutofit fontScale="85000" lnSpcReduction="10000"/>
          </a:bodyPr>
          <a:lstStyle/>
          <a:p>
            <a:pPr marL="0" indent="0">
              <a:buNone/>
            </a:pPr>
            <a:r>
              <a:rPr lang="en-CA" b="1" dirty="0"/>
              <a:t>Greenhouse gases</a:t>
            </a:r>
          </a:p>
          <a:p>
            <a:endParaRPr lang="en-CA" dirty="0"/>
          </a:p>
          <a:p>
            <a:pPr marL="0" indent="0">
              <a:buNone/>
            </a:pPr>
            <a:r>
              <a:rPr lang="en-CA" dirty="0"/>
              <a:t>Relation of agricultural activities to GHG concentrations:</a:t>
            </a:r>
          </a:p>
          <a:p>
            <a:pPr marL="914400" lvl="1" indent="-514350">
              <a:buFont typeface="+mj-lt"/>
              <a:buAutoNum type="arabicPeriod"/>
            </a:pPr>
            <a:r>
              <a:rPr lang="en-CA" dirty="0" smtClean="0"/>
              <a:t>soils </a:t>
            </a:r>
            <a:r>
              <a:rPr lang="en-CA" dirty="0"/>
              <a:t>are a natural source of and reservoirs for </a:t>
            </a:r>
            <a:r>
              <a:rPr lang="en-CA" dirty="0" smtClean="0"/>
              <a:t>carbon</a:t>
            </a:r>
            <a:endParaRPr lang="en-CA" dirty="0"/>
          </a:p>
          <a:p>
            <a:pPr marL="914400" lvl="1" indent="-514350">
              <a:buFont typeface="+mj-lt"/>
              <a:buAutoNum type="arabicPeriod"/>
            </a:pPr>
            <a:r>
              <a:rPr lang="en-CA" dirty="0" smtClean="0"/>
              <a:t>methane </a:t>
            </a:r>
            <a:r>
              <a:rPr lang="en-CA" dirty="0"/>
              <a:t>is emitted from livestock and liquid manure</a:t>
            </a:r>
          </a:p>
          <a:p>
            <a:pPr marL="914400" lvl="1" indent="-514350">
              <a:buFont typeface="+mj-lt"/>
              <a:buAutoNum type="arabicPeriod"/>
            </a:pPr>
            <a:r>
              <a:rPr lang="en-CA" dirty="0" smtClean="0"/>
              <a:t>nitrous </a:t>
            </a:r>
            <a:r>
              <a:rPr lang="en-CA" dirty="0"/>
              <a:t>oxides are released from nitrogen </a:t>
            </a:r>
            <a:r>
              <a:rPr lang="en-CA" dirty="0" smtClean="0"/>
              <a:t>fertilizers</a:t>
            </a:r>
          </a:p>
          <a:p>
            <a:pPr marL="1314450" lvl="2" indent="-514350"/>
            <a:r>
              <a:rPr lang="en-CA" dirty="0" smtClean="0"/>
              <a:t>Nitrogen in fertilizer increased 10% to 30% to grow higher yield crops </a:t>
            </a:r>
          </a:p>
          <a:p>
            <a:pPr marL="914400" lvl="1" indent="-514350">
              <a:buFont typeface="+mj-lt"/>
              <a:buAutoNum type="arabicPeriod"/>
            </a:pPr>
            <a:r>
              <a:rPr lang="en-CA" dirty="0" smtClean="0"/>
              <a:t>carbon </a:t>
            </a:r>
            <a:r>
              <a:rPr lang="en-CA" dirty="0"/>
              <a:t>dioxide released from </a:t>
            </a:r>
            <a:r>
              <a:rPr lang="en-CA" dirty="0" smtClean="0"/>
              <a:t>burning </a:t>
            </a:r>
            <a:r>
              <a:rPr lang="en-CA" dirty="0"/>
              <a:t>of fossil fuels</a:t>
            </a:r>
          </a:p>
          <a:p>
            <a:endParaRPr lang="en-CA" dirty="0"/>
          </a:p>
        </p:txBody>
      </p:sp>
      <p:sp>
        <p:nvSpPr>
          <p:cNvPr id="4" name="Date Placeholder 3"/>
          <p:cNvSpPr>
            <a:spLocks noGrp="1"/>
          </p:cNvSpPr>
          <p:nvPr>
            <p:ph type="dt" sz="half" idx="10"/>
          </p:nvPr>
        </p:nvSpPr>
        <p:spPr/>
        <p:txBody>
          <a:bodyPr/>
          <a:lstStyle/>
          <a:p>
            <a:fld id="{F67AFB56-CBBD-4A04-8AFE-FEE152FAF630}"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18</a:t>
            </a:fld>
            <a:endParaRPr lang="en-CA"/>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371" y="1700808"/>
            <a:ext cx="3810000" cy="3810000"/>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455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Sustainable </a:t>
            </a:r>
            <a:r>
              <a:rPr lang="en-CA" dirty="0" smtClean="0"/>
              <a:t>Agricultural </a:t>
            </a:r>
            <a:r>
              <a:rPr lang="en-CA" dirty="0"/>
              <a:t>Practices</a:t>
            </a:r>
          </a:p>
        </p:txBody>
      </p:sp>
      <p:sp>
        <p:nvSpPr>
          <p:cNvPr id="3" name="Content Placeholder 2"/>
          <p:cNvSpPr>
            <a:spLocks noGrp="1"/>
          </p:cNvSpPr>
          <p:nvPr>
            <p:ph idx="1"/>
          </p:nvPr>
        </p:nvSpPr>
        <p:spPr/>
        <p:txBody>
          <a:bodyPr/>
          <a:lstStyle/>
          <a:p>
            <a:pPr marL="514350" indent="-514350">
              <a:buFont typeface="+mj-lt"/>
              <a:buAutoNum type="arabicPeriod"/>
            </a:pPr>
            <a:r>
              <a:rPr lang="en-CA" dirty="0" smtClean="0"/>
              <a:t>Tillage </a:t>
            </a:r>
            <a:r>
              <a:rPr lang="en-CA" dirty="0"/>
              <a:t>practices </a:t>
            </a:r>
          </a:p>
          <a:p>
            <a:pPr lvl="1"/>
            <a:r>
              <a:rPr lang="en-CA" dirty="0" smtClean="0"/>
              <a:t>conservation </a:t>
            </a:r>
            <a:r>
              <a:rPr lang="en-CA" dirty="0"/>
              <a:t>tillage; zero </a:t>
            </a:r>
            <a:r>
              <a:rPr lang="en-CA" dirty="0" smtClean="0"/>
              <a:t>tillage</a:t>
            </a:r>
          </a:p>
          <a:p>
            <a:pPr lvl="1"/>
            <a:r>
              <a:rPr lang="en-CA" dirty="0" smtClean="0"/>
              <a:t>less </a:t>
            </a:r>
            <a:r>
              <a:rPr lang="en-CA" dirty="0" err="1" smtClean="0"/>
              <a:t>summerfallow</a:t>
            </a:r>
            <a:r>
              <a:rPr lang="en-CA" dirty="0" smtClean="0"/>
              <a:t> (land left idle during growing season)</a:t>
            </a:r>
            <a:endParaRPr lang="en-CA" dirty="0"/>
          </a:p>
          <a:p>
            <a:pPr marL="514350" indent="-514350">
              <a:buFont typeface="+mj-lt"/>
              <a:buAutoNum type="arabicPeriod"/>
            </a:pPr>
            <a:r>
              <a:rPr lang="en-CA" dirty="0" smtClean="0"/>
              <a:t>Protecting </a:t>
            </a:r>
            <a:r>
              <a:rPr lang="en-CA" dirty="0"/>
              <a:t>riparian habitat</a:t>
            </a:r>
          </a:p>
          <a:p>
            <a:pPr lvl="1"/>
            <a:r>
              <a:rPr lang="en-CA" dirty="0" smtClean="0"/>
              <a:t>“</a:t>
            </a:r>
            <a:r>
              <a:rPr lang="en-CA" dirty="0"/>
              <a:t>cows and fish ‘experiment’ ” (Box 6-7)</a:t>
            </a:r>
          </a:p>
          <a:p>
            <a:pPr marL="514350" indent="-514350">
              <a:buFont typeface="+mj-lt"/>
              <a:buAutoNum type="arabicPeriod"/>
            </a:pPr>
            <a:r>
              <a:rPr lang="en-CA" dirty="0" smtClean="0"/>
              <a:t>Rangeland </a:t>
            </a:r>
            <a:r>
              <a:rPr lang="en-CA" dirty="0"/>
              <a:t>stewardship</a:t>
            </a:r>
          </a:p>
          <a:p>
            <a:pPr lvl="1"/>
            <a:r>
              <a:rPr lang="en-CA" dirty="0" smtClean="0"/>
              <a:t>stocking </a:t>
            </a:r>
            <a:r>
              <a:rPr lang="en-CA" dirty="0"/>
              <a:t>rates</a:t>
            </a:r>
          </a:p>
          <a:p>
            <a:pPr marL="514350" indent="-514350">
              <a:buFont typeface="+mj-lt"/>
              <a:buAutoNum type="arabicPeriod"/>
            </a:pPr>
            <a:r>
              <a:rPr lang="en-CA" dirty="0" smtClean="0"/>
              <a:t>Integrated </a:t>
            </a:r>
            <a:r>
              <a:rPr lang="en-CA" dirty="0"/>
              <a:t>Pest Management (IPM)</a:t>
            </a:r>
          </a:p>
          <a:p>
            <a:endParaRPr lang="en-CA" dirty="0"/>
          </a:p>
        </p:txBody>
      </p:sp>
      <p:sp>
        <p:nvSpPr>
          <p:cNvPr id="4" name="Date Placeholder 3"/>
          <p:cNvSpPr>
            <a:spLocks noGrp="1"/>
          </p:cNvSpPr>
          <p:nvPr>
            <p:ph type="dt" sz="half" idx="10"/>
          </p:nvPr>
        </p:nvSpPr>
        <p:spPr/>
        <p:txBody>
          <a:bodyPr/>
          <a:lstStyle/>
          <a:p>
            <a:fld id="{7D2FC2A9-B42F-49B7-A504-34E89BA14043}"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19</a:t>
            </a:fld>
            <a:endParaRPr lang="en-CA"/>
          </a:p>
        </p:txBody>
      </p:sp>
    </p:spTree>
    <p:extLst>
      <p:ext uri="{BB962C8B-B14F-4D97-AF65-F5344CB8AC3E}">
        <p14:creationId xmlns:p14="http://schemas.microsoft.com/office/powerpoint/2010/main" val="1944290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a:xfrm>
            <a:off x="611560" y="1556792"/>
            <a:ext cx="4464496" cy="4565104"/>
          </a:xfrm>
        </p:spPr>
        <p:txBody>
          <a:bodyPr>
            <a:normAutofit/>
          </a:bodyPr>
          <a:lstStyle/>
          <a:p>
            <a:pPr marL="0" indent="0">
              <a:buNone/>
            </a:pPr>
            <a:r>
              <a:rPr lang="en-CA" b="1" dirty="0" err="1" smtClean="0"/>
              <a:t>Agroecosystems</a:t>
            </a:r>
            <a:r>
              <a:rPr lang="en-CA" b="1" dirty="0" smtClean="0"/>
              <a:t> and Food</a:t>
            </a:r>
          </a:p>
          <a:p>
            <a:r>
              <a:rPr lang="en-CA" dirty="0" smtClean="0"/>
              <a:t>Agriculture in Canada</a:t>
            </a:r>
          </a:p>
          <a:p>
            <a:r>
              <a:rPr lang="en-CA" dirty="0" smtClean="0"/>
              <a:t>Human activities on agricultural land</a:t>
            </a:r>
          </a:p>
          <a:p>
            <a:r>
              <a:rPr lang="en-CA" dirty="0" smtClean="0"/>
              <a:t>Agricultural land (</a:t>
            </a:r>
            <a:r>
              <a:rPr lang="en-CA" dirty="0" err="1" smtClean="0"/>
              <a:t>mis</a:t>
            </a:r>
            <a:r>
              <a:rPr lang="en-CA" dirty="0" smtClean="0"/>
              <a:t>)management</a:t>
            </a:r>
          </a:p>
          <a:p>
            <a:r>
              <a:rPr lang="en-CA" dirty="0" smtClean="0"/>
              <a:t>Options for change</a:t>
            </a:r>
          </a:p>
          <a:p>
            <a:r>
              <a:rPr lang="en-CA" dirty="0" smtClean="0"/>
              <a:t>Canada’s world EPI ranking</a:t>
            </a:r>
          </a:p>
          <a:p>
            <a:endParaRPr lang="en-CA" dirty="0" smtClean="0"/>
          </a:p>
          <a:p>
            <a:endParaRPr lang="en-CA" dirty="0"/>
          </a:p>
          <a:p>
            <a:endParaRPr lang="en-CA" dirty="0" smtClean="0"/>
          </a:p>
          <a:p>
            <a:endParaRPr lang="en-CA" dirty="0" smtClean="0"/>
          </a:p>
          <a:p>
            <a:pPr marL="0" indent="0">
              <a:buNone/>
            </a:pPr>
            <a:endParaRPr lang="en-CA" dirty="0"/>
          </a:p>
        </p:txBody>
      </p:sp>
      <p:sp>
        <p:nvSpPr>
          <p:cNvPr id="4" name="Date Placeholder 3"/>
          <p:cNvSpPr>
            <a:spLocks noGrp="1"/>
          </p:cNvSpPr>
          <p:nvPr>
            <p:ph type="dt" sz="half" idx="10"/>
          </p:nvPr>
        </p:nvSpPr>
        <p:spPr/>
        <p:txBody>
          <a:bodyPr/>
          <a:lstStyle/>
          <a:p>
            <a:fld id="{F8E06AA7-B3F9-4924-834B-0C43530E7E6A}" type="datetime8">
              <a:rPr lang="en-US" smtClean="0"/>
              <a:t>10/20/2015 8:01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2</a:t>
            </a:fld>
            <a:endParaRPr lang="en-CA"/>
          </a:p>
        </p:txBody>
      </p:sp>
      <p:sp>
        <p:nvSpPr>
          <p:cNvPr id="7" name="TextBox 6"/>
          <p:cNvSpPr txBox="1"/>
          <p:nvPr/>
        </p:nvSpPr>
        <p:spPr>
          <a:xfrm>
            <a:off x="5111322" y="4075948"/>
            <a:ext cx="3349848" cy="738664"/>
          </a:xfrm>
          <a:prstGeom prst="rect">
            <a:avLst/>
          </a:prstGeom>
          <a:noFill/>
        </p:spPr>
        <p:txBody>
          <a:bodyPr wrap="square" rtlCol="0">
            <a:spAutoFit/>
          </a:bodyPr>
          <a:lstStyle/>
          <a:p>
            <a:r>
              <a:rPr lang="en-CA" sz="1400" dirty="0" smtClean="0"/>
              <a:t>Sahel - desertification is one of the greatest worldwide challenges given the social and economic pressures to farm marginal lands</a:t>
            </a:r>
            <a:endParaRPr lang="en-CA" sz="1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796818"/>
            <a:ext cx="3420380" cy="2280253"/>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349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Challenges to Sustainable Agriculture</a:t>
            </a:r>
          </a:p>
        </p:txBody>
      </p:sp>
      <p:sp>
        <p:nvSpPr>
          <p:cNvPr id="3" name="Content Placeholder 2"/>
          <p:cNvSpPr>
            <a:spLocks noGrp="1"/>
          </p:cNvSpPr>
          <p:nvPr>
            <p:ph idx="1"/>
          </p:nvPr>
        </p:nvSpPr>
        <p:spPr>
          <a:xfrm>
            <a:off x="457200" y="1600200"/>
            <a:ext cx="4834880" cy="4525963"/>
          </a:xfrm>
        </p:spPr>
        <p:txBody>
          <a:bodyPr>
            <a:normAutofit fontScale="85000" lnSpcReduction="20000"/>
          </a:bodyPr>
          <a:lstStyle/>
          <a:p>
            <a:r>
              <a:rPr lang="en-CA" dirty="0"/>
              <a:t>What is sustainable agriculture?</a:t>
            </a:r>
          </a:p>
          <a:p>
            <a:endParaRPr lang="en-CA" dirty="0"/>
          </a:p>
          <a:p>
            <a:r>
              <a:rPr lang="en-CA" dirty="0"/>
              <a:t>Land management issues; stewardship</a:t>
            </a:r>
          </a:p>
          <a:p>
            <a:endParaRPr lang="en-CA" dirty="0"/>
          </a:p>
          <a:p>
            <a:r>
              <a:rPr lang="en-CA" dirty="0"/>
              <a:t>Global markets and competition</a:t>
            </a:r>
          </a:p>
          <a:p>
            <a:endParaRPr lang="en-CA" dirty="0"/>
          </a:p>
          <a:p>
            <a:r>
              <a:rPr lang="en-CA" dirty="0" err="1"/>
              <a:t>Agroecosystem</a:t>
            </a:r>
            <a:r>
              <a:rPr lang="en-CA" dirty="0"/>
              <a:t> health and productivity</a:t>
            </a:r>
          </a:p>
          <a:p>
            <a:endParaRPr lang="en-CA" dirty="0"/>
          </a:p>
          <a:p>
            <a:r>
              <a:rPr lang="en-CA" dirty="0"/>
              <a:t>Genetically modified foods: </a:t>
            </a:r>
            <a:r>
              <a:rPr lang="en-CA" dirty="0" smtClean="0"/>
              <a:t>aka “</a:t>
            </a:r>
            <a:r>
              <a:rPr lang="en-CA" dirty="0" err="1" smtClean="0"/>
              <a:t>Frankenfoods</a:t>
            </a:r>
            <a:r>
              <a:rPr lang="en-CA" dirty="0" smtClean="0"/>
              <a:t>”?</a:t>
            </a:r>
            <a:endParaRPr lang="en-CA" dirty="0"/>
          </a:p>
        </p:txBody>
      </p:sp>
      <p:sp>
        <p:nvSpPr>
          <p:cNvPr id="4" name="Date Placeholder 3"/>
          <p:cNvSpPr>
            <a:spLocks noGrp="1"/>
          </p:cNvSpPr>
          <p:nvPr>
            <p:ph type="dt" sz="half" idx="10"/>
          </p:nvPr>
        </p:nvSpPr>
        <p:spPr/>
        <p:txBody>
          <a:bodyPr/>
          <a:lstStyle/>
          <a:p>
            <a:fld id="{75DFF583-0FA9-4EF6-9EA2-5DBC5F083D94}"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20</a:t>
            </a:fld>
            <a:endParaRPr lang="en-CA"/>
          </a:p>
        </p:txBody>
      </p:sp>
      <p:pic>
        <p:nvPicPr>
          <p:cNvPr id="14339"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700808"/>
            <a:ext cx="3426588" cy="1862631"/>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148064" y="3563439"/>
            <a:ext cx="3888432" cy="523220"/>
          </a:xfrm>
          <a:prstGeom prst="rect">
            <a:avLst/>
          </a:prstGeom>
          <a:noFill/>
        </p:spPr>
        <p:txBody>
          <a:bodyPr wrap="square" rtlCol="0">
            <a:spAutoFit/>
          </a:bodyPr>
          <a:lstStyle/>
          <a:p>
            <a:r>
              <a:rPr lang="en-CA" sz="1400" dirty="0" smtClean="0"/>
              <a:t>Video: Where do you stand on the GMO debate (because much of your diet likely includes GMOS) ?</a:t>
            </a:r>
            <a:endParaRPr lang="en-CA" sz="1400" dirty="0"/>
          </a:p>
        </p:txBody>
      </p:sp>
      <p:sp>
        <p:nvSpPr>
          <p:cNvPr id="8" name="TextBox 7"/>
          <p:cNvSpPr txBox="1"/>
          <p:nvPr/>
        </p:nvSpPr>
        <p:spPr>
          <a:xfrm rot="16200000">
            <a:off x="8521305" y="2493623"/>
            <a:ext cx="527709" cy="276999"/>
          </a:xfrm>
          <a:prstGeom prst="rect">
            <a:avLst/>
          </a:prstGeom>
          <a:noFill/>
        </p:spPr>
        <p:txBody>
          <a:bodyPr wrap="none" rtlCol="0">
            <a:spAutoFit/>
          </a:bodyPr>
          <a:lstStyle/>
          <a:p>
            <a:r>
              <a:rPr lang="en-CA" sz="1200" dirty="0" smtClean="0"/>
              <a:t>video</a:t>
            </a:r>
            <a:endParaRPr lang="en-CA" sz="1200" dirty="0"/>
          </a:p>
        </p:txBody>
      </p:sp>
    </p:spTree>
    <p:extLst>
      <p:ext uri="{BB962C8B-B14F-4D97-AF65-F5344CB8AC3E}">
        <p14:creationId xmlns:p14="http://schemas.microsoft.com/office/powerpoint/2010/main" val="17730696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International and Federal Initiatives</a:t>
            </a:r>
          </a:p>
        </p:txBody>
      </p:sp>
      <p:sp>
        <p:nvSpPr>
          <p:cNvPr id="3" name="Content Placeholder 2"/>
          <p:cNvSpPr>
            <a:spLocks noGrp="1"/>
          </p:cNvSpPr>
          <p:nvPr>
            <p:ph idx="1"/>
          </p:nvPr>
        </p:nvSpPr>
        <p:spPr>
          <a:xfrm>
            <a:off x="4932040" y="1412776"/>
            <a:ext cx="3178696" cy="4752528"/>
          </a:xfrm>
        </p:spPr>
        <p:txBody>
          <a:bodyPr>
            <a:normAutofit fontScale="92500" lnSpcReduction="10000"/>
          </a:bodyPr>
          <a:lstStyle/>
          <a:p>
            <a:pPr marL="0" indent="0">
              <a:buNone/>
            </a:pPr>
            <a:r>
              <a:rPr lang="en-CA" b="1" dirty="0"/>
              <a:t>Federal</a:t>
            </a:r>
          </a:p>
          <a:p>
            <a:r>
              <a:rPr lang="en-CA" dirty="0"/>
              <a:t>Environmental Farm Planning (EFP)</a:t>
            </a:r>
          </a:p>
          <a:p>
            <a:r>
              <a:rPr lang="en-CA" dirty="0"/>
              <a:t>National Farm Stewardship Program (NFSP)</a:t>
            </a:r>
          </a:p>
          <a:p>
            <a:r>
              <a:rPr lang="en-CA" dirty="0" err="1"/>
              <a:t>Greencover</a:t>
            </a:r>
            <a:r>
              <a:rPr lang="en-CA" dirty="0"/>
              <a:t> Canada Program (GCP)</a:t>
            </a:r>
          </a:p>
          <a:p>
            <a:r>
              <a:rPr lang="en-CA" dirty="0"/>
              <a:t>Young Environmental Professionals (YEP)</a:t>
            </a:r>
          </a:p>
          <a:p>
            <a:endParaRPr lang="en-CA" dirty="0"/>
          </a:p>
        </p:txBody>
      </p:sp>
      <p:sp>
        <p:nvSpPr>
          <p:cNvPr id="4" name="Date Placeholder 3"/>
          <p:cNvSpPr>
            <a:spLocks noGrp="1"/>
          </p:cNvSpPr>
          <p:nvPr>
            <p:ph type="dt" sz="half" idx="10"/>
          </p:nvPr>
        </p:nvSpPr>
        <p:spPr/>
        <p:txBody>
          <a:bodyPr/>
          <a:lstStyle/>
          <a:p>
            <a:fld id="{790968DB-F594-4DA6-BB78-41708A4F703F}"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21</a:t>
            </a:fld>
            <a:endParaRPr lang="en-CA"/>
          </a:p>
        </p:txBody>
      </p:sp>
      <p:sp>
        <p:nvSpPr>
          <p:cNvPr id="7" name="Content Placeholder 2"/>
          <p:cNvSpPr txBox="1">
            <a:spLocks/>
          </p:cNvSpPr>
          <p:nvPr/>
        </p:nvSpPr>
        <p:spPr>
          <a:xfrm>
            <a:off x="467544" y="1484784"/>
            <a:ext cx="3816424" cy="468052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CA" b="1" dirty="0" smtClean="0"/>
              <a:t>International</a:t>
            </a:r>
          </a:p>
          <a:p>
            <a:r>
              <a:rPr lang="en-CA" dirty="0" smtClean="0"/>
              <a:t>Agenda 21</a:t>
            </a:r>
          </a:p>
          <a:p>
            <a:r>
              <a:rPr lang="en-CA" dirty="0" smtClean="0"/>
              <a:t>International Development Research Center (IDRC)</a:t>
            </a:r>
          </a:p>
          <a:p>
            <a:r>
              <a:rPr lang="en-CA" dirty="0" smtClean="0"/>
              <a:t>UN’s Food and Agriculture Organization (FAO)</a:t>
            </a:r>
          </a:p>
          <a:p>
            <a:r>
              <a:rPr lang="en-CA" dirty="0" smtClean="0"/>
              <a:t>World Trade Organization (WTO)</a:t>
            </a:r>
          </a:p>
          <a:p>
            <a:r>
              <a:rPr lang="en-CA" dirty="0" smtClean="0"/>
              <a:t>Convention to Combat Desertification</a:t>
            </a:r>
          </a:p>
          <a:p>
            <a:r>
              <a:rPr lang="en-CA" dirty="0" smtClean="0"/>
              <a:t>Canadian International Development Agency (CIDA)</a:t>
            </a:r>
          </a:p>
          <a:p>
            <a:endParaRPr lang="en-CA" dirty="0"/>
          </a:p>
        </p:txBody>
      </p:sp>
    </p:spTree>
    <p:extLst>
      <p:ext uri="{BB962C8B-B14F-4D97-AF65-F5344CB8AC3E}">
        <p14:creationId xmlns:p14="http://schemas.microsoft.com/office/powerpoint/2010/main" val="3466429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Local Initiatives</a:t>
            </a:r>
            <a:endParaRPr lang="en-CA" dirty="0"/>
          </a:p>
        </p:txBody>
      </p:sp>
      <p:sp>
        <p:nvSpPr>
          <p:cNvPr id="3" name="Content Placeholder 2"/>
          <p:cNvSpPr>
            <a:spLocks noGrp="1"/>
          </p:cNvSpPr>
          <p:nvPr>
            <p:ph idx="1"/>
          </p:nvPr>
        </p:nvSpPr>
        <p:spPr>
          <a:xfrm>
            <a:off x="457200" y="1600200"/>
            <a:ext cx="4186808" cy="4525963"/>
          </a:xfrm>
        </p:spPr>
        <p:txBody>
          <a:bodyPr/>
          <a:lstStyle/>
          <a:p>
            <a:pPr marL="0" indent="0">
              <a:buNone/>
            </a:pPr>
            <a:r>
              <a:rPr lang="en-CA" dirty="0" smtClean="0"/>
              <a:t>Why are local food systems considered more sustainable?</a:t>
            </a:r>
          </a:p>
          <a:p>
            <a:pPr marL="0" indent="0">
              <a:buNone/>
            </a:pPr>
            <a:endParaRPr lang="en-CA" dirty="0"/>
          </a:p>
          <a:p>
            <a:pPr marL="0" indent="0">
              <a:buNone/>
            </a:pPr>
            <a:r>
              <a:rPr lang="en-CA" dirty="0" smtClean="0"/>
              <a:t>What do you think about this idea?</a:t>
            </a:r>
            <a:endParaRPr lang="en-CA" dirty="0"/>
          </a:p>
        </p:txBody>
      </p:sp>
      <p:sp>
        <p:nvSpPr>
          <p:cNvPr id="4" name="Date Placeholder 3"/>
          <p:cNvSpPr>
            <a:spLocks noGrp="1"/>
          </p:cNvSpPr>
          <p:nvPr>
            <p:ph type="dt" sz="half" idx="10"/>
          </p:nvPr>
        </p:nvSpPr>
        <p:spPr/>
        <p:txBody>
          <a:bodyPr/>
          <a:lstStyle/>
          <a:p>
            <a:fld id="{B44CD604-D3BC-49BC-85C8-B96026C45441}"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22</a:t>
            </a:fld>
            <a:endParaRPr lang="en-CA"/>
          </a:p>
        </p:txBody>
      </p:sp>
      <p:pic>
        <p:nvPicPr>
          <p:cNvPr id="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96752"/>
            <a:ext cx="4450176" cy="2317800"/>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88024" y="3514552"/>
            <a:ext cx="3416384" cy="307777"/>
          </a:xfrm>
          <a:prstGeom prst="rect">
            <a:avLst/>
          </a:prstGeom>
          <a:noFill/>
        </p:spPr>
        <p:txBody>
          <a:bodyPr wrap="none" rtlCol="0">
            <a:spAutoFit/>
          </a:bodyPr>
          <a:lstStyle/>
          <a:p>
            <a:r>
              <a:rPr lang="en-CA" sz="1400" dirty="0" smtClean="0"/>
              <a:t>Returning to localized food systems (videos)</a:t>
            </a:r>
            <a:endParaRPr lang="en-CA" sz="1400" dirty="0"/>
          </a:p>
        </p:txBody>
      </p:sp>
      <p:pic>
        <p:nvPicPr>
          <p:cNvPr id="16387"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286" y="3822329"/>
            <a:ext cx="2545085" cy="2265543"/>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817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552" y="1029282"/>
            <a:ext cx="4316845" cy="447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CA" dirty="0"/>
              <a:t>Canada and the World: Agricultural Subsidies</a:t>
            </a:r>
          </a:p>
        </p:txBody>
      </p:sp>
      <p:sp>
        <p:nvSpPr>
          <p:cNvPr id="3" name="Content Placeholder 2"/>
          <p:cNvSpPr>
            <a:spLocks noGrp="1"/>
          </p:cNvSpPr>
          <p:nvPr>
            <p:ph idx="1"/>
          </p:nvPr>
        </p:nvSpPr>
        <p:spPr>
          <a:xfrm>
            <a:off x="457200" y="1600200"/>
            <a:ext cx="4402832" cy="4525963"/>
          </a:xfrm>
        </p:spPr>
        <p:txBody>
          <a:bodyPr/>
          <a:lstStyle/>
          <a:p>
            <a:pPr marL="0" indent="0">
              <a:buNone/>
            </a:pPr>
            <a:r>
              <a:rPr lang="en-CA" b="1" dirty="0" smtClean="0"/>
              <a:t>Subsidies </a:t>
            </a:r>
          </a:p>
          <a:p>
            <a:pPr marL="0" indent="0">
              <a:buNone/>
            </a:pPr>
            <a:r>
              <a:rPr lang="en-CA" dirty="0" smtClean="0"/>
              <a:t>Generally considered counterproductive re: sustainability since they tend to promotes chemical use and expansion of land into sensitive areas</a:t>
            </a:r>
            <a:endParaRPr lang="en-CA" dirty="0"/>
          </a:p>
        </p:txBody>
      </p:sp>
      <p:sp>
        <p:nvSpPr>
          <p:cNvPr id="4" name="Date Placeholder 3"/>
          <p:cNvSpPr>
            <a:spLocks noGrp="1"/>
          </p:cNvSpPr>
          <p:nvPr>
            <p:ph type="dt" sz="half" idx="10"/>
          </p:nvPr>
        </p:nvSpPr>
        <p:spPr/>
        <p:txBody>
          <a:bodyPr/>
          <a:lstStyle/>
          <a:p>
            <a:fld id="{262EF755-084A-456C-88AE-B3B6D5231443}"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23</a:t>
            </a:fld>
            <a:endParaRPr lang="en-CA"/>
          </a:p>
        </p:txBody>
      </p:sp>
      <p:sp>
        <p:nvSpPr>
          <p:cNvPr id="7" name="TextBox 6"/>
          <p:cNvSpPr txBox="1"/>
          <p:nvPr/>
        </p:nvSpPr>
        <p:spPr>
          <a:xfrm>
            <a:off x="4067944" y="5445224"/>
            <a:ext cx="5076056" cy="738664"/>
          </a:xfrm>
          <a:prstGeom prst="rect">
            <a:avLst/>
          </a:prstGeom>
          <a:noFill/>
        </p:spPr>
        <p:txBody>
          <a:bodyPr wrap="square" rtlCol="0">
            <a:spAutoFit/>
          </a:bodyPr>
          <a:lstStyle/>
          <a:p>
            <a:r>
              <a:rPr lang="en-CA" sz="1400" dirty="0" smtClean="0"/>
              <a:t>Though we have relatively tight pesticide regulation earning us #1 ranking, Canada’s 2012 EPI agricultural subsidies ranking = #109 (heavily subsidized);while our overall agricultural ranking is #79!</a:t>
            </a:r>
            <a:endParaRPr lang="en-CA" sz="1400" dirty="0"/>
          </a:p>
        </p:txBody>
      </p:sp>
    </p:spTree>
    <p:extLst>
      <p:ext uri="{BB962C8B-B14F-4D97-AF65-F5344CB8AC3E}">
        <p14:creationId xmlns:p14="http://schemas.microsoft.com/office/powerpoint/2010/main" val="2450906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Review</a:t>
            </a:r>
            <a:endParaRPr lang="en-CA" dirty="0"/>
          </a:p>
        </p:txBody>
      </p:sp>
      <p:sp>
        <p:nvSpPr>
          <p:cNvPr id="3" name="Content Placeholder 2"/>
          <p:cNvSpPr>
            <a:spLocks noGrp="1"/>
          </p:cNvSpPr>
          <p:nvPr>
            <p:ph idx="1"/>
          </p:nvPr>
        </p:nvSpPr>
        <p:spPr>
          <a:xfrm>
            <a:off x="467544" y="1451917"/>
            <a:ext cx="8229600" cy="680939"/>
          </a:xfrm>
        </p:spPr>
        <p:txBody>
          <a:bodyPr>
            <a:normAutofit fontScale="85000" lnSpcReduction="20000"/>
          </a:bodyPr>
          <a:lstStyle/>
          <a:p>
            <a:r>
              <a:rPr lang="en-CA" dirty="0" smtClean="0"/>
              <a:t>Most desertification is caused by natural processes rather than human-induced processes.</a:t>
            </a:r>
            <a:endParaRPr lang="en-CA" dirty="0"/>
          </a:p>
        </p:txBody>
      </p:sp>
      <p:sp>
        <p:nvSpPr>
          <p:cNvPr id="4" name="Date Placeholder 3"/>
          <p:cNvSpPr>
            <a:spLocks noGrp="1"/>
          </p:cNvSpPr>
          <p:nvPr>
            <p:ph type="dt" sz="half" idx="10"/>
          </p:nvPr>
        </p:nvSpPr>
        <p:spPr/>
        <p:txBody>
          <a:bodyPr/>
          <a:lstStyle/>
          <a:p>
            <a:fld id="{AE513C70-89C3-427B-ADA0-F830EEE4CD48}" type="datetime8">
              <a:rPr lang="en-US" smtClean="0">
                <a:solidFill>
                  <a:prstClr val="black">
                    <a:tint val="75000"/>
                  </a:prstClr>
                </a:solidFill>
              </a:rPr>
              <a:t>10/20/2015 8:01 AM</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Baxter Geog 2153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DCE187B-75CE-478B-A84C-5499E04346DF}" type="slidenum">
              <a:rPr lang="en-CA" smtClean="0">
                <a:solidFill>
                  <a:prstClr val="black">
                    <a:tint val="75000"/>
                  </a:prstClr>
                </a:solidFill>
              </a:rPr>
              <a:pPr/>
              <a:t>24</a:t>
            </a:fld>
            <a:endParaRPr lang="en-CA" dirty="0">
              <a:solidFill>
                <a:prstClr val="black">
                  <a:tint val="75000"/>
                </a:prstClr>
              </a:solidFill>
            </a:endParaRPr>
          </a:p>
        </p:txBody>
      </p:sp>
      <p:sp>
        <p:nvSpPr>
          <p:cNvPr id="7" name="Rectangle 1"/>
          <p:cNvSpPr>
            <a:spLocks noChangeArrowheads="1"/>
          </p:cNvSpPr>
          <p:nvPr/>
        </p:nvSpPr>
        <p:spPr bwMode="auto">
          <a:xfrm>
            <a:off x="1611115" y="2233895"/>
            <a:ext cx="572463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dirty="0">
                <a:solidFill>
                  <a:prstClr val="black"/>
                </a:solidFill>
                <a:latin typeface="Verdana" pitchFamily="34" charset="0"/>
                <a:ea typeface="Verdana" pitchFamily="34" charset="0"/>
                <a:cs typeface="Verdana" pitchFamily="34" charset="0"/>
              </a:rPr>
              <a:t>Text </a:t>
            </a:r>
            <a:r>
              <a:rPr lang="en-CA" dirty="0" smtClean="0">
                <a:solidFill>
                  <a:prstClr val="black"/>
                </a:solidFill>
                <a:latin typeface="Verdana" pitchFamily="34" charset="0"/>
                <a:ea typeface="Verdana" pitchFamily="34" charset="0"/>
                <a:cs typeface="Verdana" pitchFamily="34" charset="0"/>
              </a:rPr>
              <a:t>a </a:t>
            </a:r>
            <a:r>
              <a:rPr lang="en-CA" b="1" dirty="0" smtClean="0">
                <a:solidFill>
                  <a:prstClr val="black"/>
                </a:solidFill>
                <a:latin typeface="Verdana" pitchFamily="34" charset="0"/>
                <a:ea typeface="Verdana" pitchFamily="34" charset="0"/>
                <a:cs typeface="Verdana" pitchFamily="34" charset="0"/>
              </a:rPr>
              <a:t>code</a:t>
            </a:r>
            <a:r>
              <a:rPr lang="en-CA" dirty="0" smtClean="0">
                <a:solidFill>
                  <a:prstClr val="black"/>
                </a:solidFill>
                <a:latin typeface="Verdana" pitchFamily="34" charset="0"/>
                <a:ea typeface="Verdana" pitchFamily="34" charset="0"/>
                <a:cs typeface="Verdana" pitchFamily="34" charset="0"/>
              </a:rPr>
              <a:t> to </a:t>
            </a:r>
            <a:r>
              <a:rPr lang="en-CA" b="1" dirty="0" smtClean="0">
                <a:solidFill>
                  <a:prstClr val="black"/>
                </a:solidFill>
                <a:latin typeface="Verdana" pitchFamily="34" charset="0"/>
                <a:ea typeface="Verdana" pitchFamily="34" charset="0"/>
                <a:cs typeface="Verdana" pitchFamily="34" charset="0"/>
              </a:rPr>
              <a:t>37607 </a:t>
            </a:r>
            <a:r>
              <a:rPr lang="en-CA" dirty="0" smtClean="0">
                <a:solidFill>
                  <a:prstClr val="black"/>
                </a:solidFill>
                <a:latin typeface="Verdana" pitchFamily="34" charset="0"/>
                <a:ea typeface="Verdana" pitchFamily="34" charset="0"/>
                <a:cs typeface="Verdana" pitchFamily="34" charset="0"/>
              </a:rPr>
              <a:t>(text Geog2153 to initiate session if needed)</a:t>
            </a:r>
            <a:endParaRPr lang="en-CA" b="1" dirty="0" smtClean="0">
              <a:solidFill>
                <a:prstClr val="black"/>
              </a:solidFill>
              <a:latin typeface="Verdana" pitchFamily="34" charset="0"/>
              <a:ea typeface="Verdana" pitchFamily="34" charset="0"/>
              <a:cs typeface="Verdana" pitchFamily="34" charset="0"/>
            </a:endParaRP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True</a:t>
            </a:r>
            <a:endParaRPr lang="en-CA" b="1" dirty="0" smtClean="0">
              <a:solidFill>
                <a:prstClr val="black"/>
              </a:solidFill>
              <a:latin typeface="Verdana" pitchFamily="34" charset="0"/>
              <a:ea typeface="Verdana" pitchFamily="34" charset="0"/>
              <a:cs typeface="Verdana" pitchFamily="34" charset="0"/>
            </a:endParaRP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False</a:t>
            </a:r>
          </a:p>
          <a:p>
            <a:pPr marL="342900" indent="-342900">
              <a:buAutoNum type="alphaLcParenR"/>
            </a:pPr>
            <a:endParaRPr lang="en-CA" b="1" dirty="0">
              <a:solidFill>
                <a:prstClr val="black"/>
              </a:solidFill>
              <a:latin typeface="Verdana" pitchFamily="34" charset="0"/>
              <a:ea typeface="Verdana" pitchFamily="34" charset="0"/>
              <a:cs typeface="Verdana" pitchFamily="34" charset="0"/>
            </a:endParaRPr>
          </a:p>
          <a:p>
            <a:endParaRPr lang="en-CA" b="1" dirty="0" smtClean="0">
              <a:solidFill>
                <a:prstClr val="black"/>
              </a:solidFill>
              <a:latin typeface="Verdana" pitchFamily="34" charset="0"/>
              <a:ea typeface="Verdana" pitchFamily="34" charset="0"/>
              <a:cs typeface="Verdana" pitchFamily="34" charset="0"/>
            </a:endParaRPr>
          </a:p>
          <a:p>
            <a:r>
              <a:rPr lang="en-CA" b="1" dirty="0" smtClean="0">
                <a:solidFill>
                  <a:prstClr val="black"/>
                </a:solidFill>
                <a:latin typeface="Verdana" pitchFamily="34" charset="0"/>
                <a:ea typeface="Verdana" pitchFamily="34" charset="0"/>
                <a:cs typeface="Verdana" pitchFamily="34" charset="0"/>
              </a:rPr>
              <a:t>Or </a:t>
            </a:r>
          </a:p>
          <a:p>
            <a:endParaRPr lang="en-CA" dirty="0" smtClean="0">
              <a:solidFill>
                <a:prstClr val="black"/>
              </a:solidFill>
              <a:latin typeface="Verdana" pitchFamily="34" charset="0"/>
              <a:ea typeface="Verdana" pitchFamily="34" charset="0"/>
              <a:cs typeface="Verdana" pitchFamily="34" charset="0"/>
            </a:endParaRPr>
          </a:p>
          <a:p>
            <a:endParaRPr lang="en-CA" dirty="0" smtClean="0">
              <a:solidFill>
                <a:prstClr val="black"/>
              </a:solidFill>
              <a:latin typeface="Verdana" pitchFamily="34" charset="0"/>
              <a:ea typeface="Verdana" pitchFamily="34" charset="0"/>
              <a:cs typeface="Verdana" pitchFamily="34" charset="0"/>
            </a:endParaRPr>
          </a:p>
          <a:p>
            <a:r>
              <a:rPr lang="en-CA" dirty="0" smtClean="0">
                <a:solidFill>
                  <a:prstClr val="black"/>
                </a:solidFill>
                <a:latin typeface="Verdana" pitchFamily="34" charset="0"/>
                <a:ea typeface="Verdana" pitchFamily="34" charset="0"/>
                <a:cs typeface="Verdana" pitchFamily="34" charset="0"/>
              </a:rPr>
              <a:t>Respond at </a:t>
            </a:r>
            <a:r>
              <a:rPr lang="en-CA" dirty="0" smtClean="0">
                <a:solidFill>
                  <a:prstClr val="black"/>
                </a:solidFill>
                <a:latin typeface="Verdana" pitchFamily="34" charset="0"/>
                <a:ea typeface="Verdana" pitchFamily="34" charset="0"/>
                <a:cs typeface="Verdana" pitchFamily="34" charset="0"/>
                <a:hlinkClick r:id="rId3"/>
              </a:rPr>
              <a:t>this link</a:t>
            </a:r>
            <a:endParaRPr lang="en-CA" dirty="0">
              <a:solidFill>
                <a:prstClr val="black"/>
              </a:solidFill>
              <a:latin typeface="Verdana" pitchFamily="34" charset="0"/>
              <a:ea typeface="Verdana" pitchFamily="34" charset="0"/>
              <a:cs typeface="Verdana" pitchFamily="34" charset="0"/>
            </a:endParaRPr>
          </a:p>
          <a:p>
            <a:endParaRPr lang="en-CA" dirty="0">
              <a:solidFill>
                <a:prstClr val="black"/>
              </a:solidFill>
              <a:latin typeface="Verdana" pitchFamily="34" charset="0"/>
              <a:ea typeface="Verdana" pitchFamily="34" charset="0"/>
              <a:cs typeface="Verdana" pitchFamily="34" charset="0"/>
            </a:endParaRPr>
          </a:p>
        </p:txBody>
      </p:sp>
      <p:pic>
        <p:nvPicPr>
          <p:cNvPr id="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027" y="2344122"/>
            <a:ext cx="579437" cy="128428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100364"/>
            <a:ext cx="10715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948264" y="5822721"/>
            <a:ext cx="2088232" cy="338554"/>
          </a:xfrm>
          <a:prstGeom prst="rect">
            <a:avLst/>
          </a:prstGeom>
          <a:noFill/>
        </p:spPr>
        <p:txBody>
          <a:bodyPr wrap="square" rtlCol="0">
            <a:spAutoFit/>
          </a:bodyPr>
          <a:lstStyle/>
          <a:p>
            <a:r>
              <a:rPr lang="en-CA" sz="1600" dirty="0" smtClean="0">
                <a:solidFill>
                  <a:prstClr val="black"/>
                </a:solidFill>
                <a:hlinkClick r:id="rId6"/>
              </a:rPr>
              <a:t>poll results here</a:t>
            </a:r>
            <a:endParaRPr lang="en-CA" sz="1600" dirty="0">
              <a:solidFill>
                <a:prstClr val="black"/>
              </a:solidFill>
            </a:endParaRP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2092239"/>
            <a:ext cx="1152128" cy="1536171"/>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428350" y="3628410"/>
            <a:ext cx="1488099" cy="584775"/>
          </a:xfrm>
          <a:prstGeom prst="rect">
            <a:avLst/>
          </a:prstGeom>
          <a:noFill/>
        </p:spPr>
        <p:txBody>
          <a:bodyPr wrap="square" rtlCol="0">
            <a:spAutoFit/>
          </a:bodyPr>
          <a:lstStyle/>
          <a:p>
            <a:r>
              <a:rPr lang="en-CA" sz="1400" dirty="0" smtClean="0"/>
              <a:t>No peeking back up the notes</a:t>
            </a:r>
            <a:r>
              <a:rPr lang="en-CA" dirty="0" smtClean="0"/>
              <a:t>…</a:t>
            </a:r>
            <a:endParaRPr lang="en-CA" dirty="0"/>
          </a:p>
        </p:txBody>
      </p:sp>
    </p:spTree>
    <p:extLst>
      <p:ext uri="{BB962C8B-B14F-4D97-AF65-F5344CB8AC3E}">
        <p14:creationId xmlns:p14="http://schemas.microsoft.com/office/powerpoint/2010/main" val="36218897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Review</a:t>
            </a:r>
            <a:endParaRPr lang="en-CA" dirty="0"/>
          </a:p>
        </p:txBody>
      </p:sp>
      <p:sp>
        <p:nvSpPr>
          <p:cNvPr id="3" name="Content Placeholder 2"/>
          <p:cNvSpPr>
            <a:spLocks noGrp="1"/>
          </p:cNvSpPr>
          <p:nvPr>
            <p:ph idx="1"/>
          </p:nvPr>
        </p:nvSpPr>
        <p:spPr>
          <a:xfrm>
            <a:off x="467544" y="1451917"/>
            <a:ext cx="8229600" cy="680939"/>
          </a:xfrm>
        </p:spPr>
        <p:txBody>
          <a:bodyPr>
            <a:normAutofit fontScale="77500" lnSpcReduction="20000"/>
          </a:bodyPr>
          <a:lstStyle/>
          <a:p>
            <a:r>
              <a:rPr lang="en-CA" dirty="0" smtClean="0"/>
              <a:t>Which of the following substances is generally </a:t>
            </a:r>
            <a:r>
              <a:rPr lang="en-CA" b="1" u="sng" dirty="0" smtClean="0"/>
              <a:t>NOT</a:t>
            </a:r>
            <a:r>
              <a:rPr lang="en-CA" dirty="0" smtClean="0"/>
              <a:t> implicated as a serious greenhouse gas emission from agricultural practices?</a:t>
            </a:r>
            <a:endParaRPr lang="en-CA" dirty="0"/>
          </a:p>
        </p:txBody>
      </p:sp>
      <p:sp>
        <p:nvSpPr>
          <p:cNvPr id="4" name="Date Placeholder 3"/>
          <p:cNvSpPr>
            <a:spLocks noGrp="1"/>
          </p:cNvSpPr>
          <p:nvPr>
            <p:ph type="dt" sz="half" idx="10"/>
          </p:nvPr>
        </p:nvSpPr>
        <p:spPr/>
        <p:txBody>
          <a:bodyPr/>
          <a:lstStyle/>
          <a:p>
            <a:fld id="{39FABF58-1E0B-4280-AC98-FB5E4A8135F6}" type="datetime8">
              <a:rPr lang="en-US" smtClean="0">
                <a:solidFill>
                  <a:prstClr val="black">
                    <a:tint val="75000"/>
                  </a:prstClr>
                </a:solidFill>
              </a:rPr>
              <a:t>10/20/2015 8:01 AM</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Baxter Geog 2153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DCE187B-75CE-478B-A84C-5499E04346DF}" type="slidenum">
              <a:rPr lang="en-CA" smtClean="0">
                <a:solidFill>
                  <a:prstClr val="black">
                    <a:tint val="75000"/>
                  </a:prstClr>
                </a:solidFill>
              </a:rPr>
              <a:pPr/>
              <a:t>25</a:t>
            </a:fld>
            <a:endParaRPr lang="en-CA" dirty="0">
              <a:solidFill>
                <a:prstClr val="black">
                  <a:tint val="75000"/>
                </a:prstClr>
              </a:solidFill>
            </a:endParaRPr>
          </a:p>
        </p:txBody>
      </p:sp>
      <p:sp>
        <p:nvSpPr>
          <p:cNvPr id="7" name="Rectangle 1"/>
          <p:cNvSpPr>
            <a:spLocks noChangeArrowheads="1"/>
          </p:cNvSpPr>
          <p:nvPr/>
        </p:nvSpPr>
        <p:spPr bwMode="auto">
          <a:xfrm>
            <a:off x="1611115" y="2233895"/>
            <a:ext cx="572463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dirty="0">
                <a:solidFill>
                  <a:prstClr val="black"/>
                </a:solidFill>
                <a:latin typeface="Verdana" pitchFamily="34" charset="0"/>
                <a:ea typeface="Verdana" pitchFamily="34" charset="0"/>
                <a:cs typeface="Verdana" pitchFamily="34" charset="0"/>
              </a:rPr>
              <a:t>Text </a:t>
            </a:r>
            <a:r>
              <a:rPr lang="en-CA" dirty="0" smtClean="0">
                <a:solidFill>
                  <a:prstClr val="black"/>
                </a:solidFill>
                <a:latin typeface="Verdana" pitchFamily="34" charset="0"/>
                <a:ea typeface="Verdana" pitchFamily="34" charset="0"/>
                <a:cs typeface="Verdana" pitchFamily="34" charset="0"/>
              </a:rPr>
              <a:t>a </a:t>
            </a:r>
            <a:r>
              <a:rPr lang="en-CA" b="1" dirty="0" smtClean="0">
                <a:solidFill>
                  <a:prstClr val="black"/>
                </a:solidFill>
                <a:latin typeface="Verdana" pitchFamily="34" charset="0"/>
                <a:ea typeface="Verdana" pitchFamily="34" charset="0"/>
                <a:cs typeface="Verdana" pitchFamily="34" charset="0"/>
              </a:rPr>
              <a:t>code</a:t>
            </a:r>
            <a:r>
              <a:rPr lang="en-CA" dirty="0" smtClean="0">
                <a:solidFill>
                  <a:prstClr val="black"/>
                </a:solidFill>
                <a:latin typeface="Verdana" pitchFamily="34" charset="0"/>
                <a:ea typeface="Verdana" pitchFamily="34" charset="0"/>
                <a:cs typeface="Verdana" pitchFamily="34" charset="0"/>
              </a:rPr>
              <a:t> to </a:t>
            </a:r>
            <a:r>
              <a:rPr lang="en-CA" b="1" dirty="0" smtClean="0">
                <a:solidFill>
                  <a:prstClr val="black"/>
                </a:solidFill>
                <a:latin typeface="Verdana" pitchFamily="34" charset="0"/>
                <a:ea typeface="Verdana" pitchFamily="34" charset="0"/>
                <a:cs typeface="Verdana" pitchFamily="34" charset="0"/>
              </a:rPr>
              <a:t>37607</a:t>
            </a: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O</a:t>
            </a:r>
            <a:r>
              <a:rPr lang="en-CA" baseline="-25000" dirty="0" smtClean="0">
                <a:solidFill>
                  <a:prstClr val="black"/>
                </a:solidFill>
                <a:latin typeface="Verdana" pitchFamily="34" charset="0"/>
                <a:ea typeface="Verdana" pitchFamily="34" charset="0"/>
                <a:cs typeface="Verdana" pitchFamily="34" charset="0"/>
              </a:rPr>
              <a:t>3</a:t>
            </a:r>
            <a:endParaRPr lang="en-CA" b="1" dirty="0" smtClean="0">
              <a:solidFill>
                <a:prstClr val="black"/>
              </a:solidFill>
              <a:latin typeface="Verdana" pitchFamily="34" charset="0"/>
              <a:ea typeface="Verdana" pitchFamily="34" charset="0"/>
              <a:cs typeface="Verdana" pitchFamily="34" charset="0"/>
            </a:endParaRP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N</a:t>
            </a:r>
            <a:r>
              <a:rPr lang="en-CA" baseline="-25000" dirty="0" smtClean="0">
                <a:solidFill>
                  <a:prstClr val="black"/>
                </a:solidFill>
                <a:latin typeface="Verdana" pitchFamily="34" charset="0"/>
                <a:ea typeface="Verdana" pitchFamily="34" charset="0"/>
                <a:cs typeface="Verdana" pitchFamily="34" charset="0"/>
              </a:rPr>
              <a:t>2</a:t>
            </a:r>
            <a:r>
              <a:rPr lang="en-CA" dirty="0" smtClean="0">
                <a:solidFill>
                  <a:prstClr val="black"/>
                </a:solidFill>
                <a:latin typeface="Verdana" pitchFamily="34" charset="0"/>
                <a:ea typeface="Verdana" pitchFamily="34" charset="0"/>
                <a:cs typeface="Verdana" pitchFamily="34" charset="0"/>
              </a:rPr>
              <a:t>O</a:t>
            </a:r>
            <a:endParaRPr lang="en-CA" b="1" dirty="0" smtClean="0">
              <a:solidFill>
                <a:prstClr val="black"/>
              </a:solidFill>
              <a:latin typeface="Verdana" pitchFamily="34" charset="0"/>
              <a:ea typeface="Verdana" pitchFamily="34" charset="0"/>
              <a:cs typeface="Verdana" pitchFamily="34" charset="0"/>
            </a:endParaRP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CH</a:t>
            </a:r>
            <a:r>
              <a:rPr lang="en-CA" baseline="-25000" dirty="0" smtClean="0">
                <a:solidFill>
                  <a:prstClr val="black"/>
                </a:solidFill>
                <a:latin typeface="Verdana" pitchFamily="34" charset="0"/>
                <a:ea typeface="Verdana" pitchFamily="34" charset="0"/>
                <a:cs typeface="Verdana" pitchFamily="34" charset="0"/>
              </a:rPr>
              <a:t>4</a:t>
            </a:r>
            <a:endParaRPr lang="en-CA" b="1" dirty="0" smtClean="0">
              <a:solidFill>
                <a:prstClr val="black"/>
              </a:solidFill>
              <a:latin typeface="Verdana" pitchFamily="34" charset="0"/>
              <a:ea typeface="Verdana" pitchFamily="34" charset="0"/>
              <a:cs typeface="Verdana" pitchFamily="34" charset="0"/>
            </a:endParaRP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CO</a:t>
            </a:r>
            <a:r>
              <a:rPr lang="en-CA" baseline="-25000" dirty="0" smtClean="0">
                <a:solidFill>
                  <a:prstClr val="black"/>
                </a:solidFill>
                <a:latin typeface="Verdana" pitchFamily="34" charset="0"/>
                <a:ea typeface="Verdana" pitchFamily="34" charset="0"/>
                <a:cs typeface="Verdana" pitchFamily="34" charset="0"/>
              </a:rPr>
              <a:t>2</a:t>
            </a:r>
            <a:endParaRPr lang="en-CA" b="1" dirty="0">
              <a:solidFill>
                <a:prstClr val="black"/>
              </a:solidFill>
              <a:latin typeface="Verdana" pitchFamily="34" charset="0"/>
              <a:ea typeface="Verdana" pitchFamily="34" charset="0"/>
              <a:cs typeface="Verdana" pitchFamily="34" charset="0"/>
            </a:endParaRPr>
          </a:p>
          <a:p>
            <a:endParaRPr lang="en-CA" b="1" dirty="0" smtClean="0">
              <a:solidFill>
                <a:prstClr val="black"/>
              </a:solidFill>
              <a:latin typeface="Verdana" pitchFamily="34" charset="0"/>
              <a:ea typeface="Verdana" pitchFamily="34" charset="0"/>
              <a:cs typeface="Verdana" pitchFamily="34" charset="0"/>
            </a:endParaRPr>
          </a:p>
          <a:p>
            <a:r>
              <a:rPr lang="en-CA" b="1" dirty="0" smtClean="0">
                <a:solidFill>
                  <a:prstClr val="black"/>
                </a:solidFill>
                <a:latin typeface="Verdana" pitchFamily="34" charset="0"/>
                <a:ea typeface="Verdana" pitchFamily="34" charset="0"/>
                <a:cs typeface="Verdana" pitchFamily="34" charset="0"/>
              </a:rPr>
              <a:t>Or </a:t>
            </a:r>
          </a:p>
          <a:p>
            <a:endParaRPr lang="en-CA" dirty="0" smtClean="0">
              <a:solidFill>
                <a:prstClr val="black"/>
              </a:solidFill>
              <a:latin typeface="Verdana" pitchFamily="34" charset="0"/>
              <a:ea typeface="Verdana" pitchFamily="34" charset="0"/>
              <a:cs typeface="Verdana" pitchFamily="34" charset="0"/>
            </a:endParaRPr>
          </a:p>
          <a:p>
            <a:r>
              <a:rPr lang="en-CA" dirty="0" smtClean="0">
                <a:solidFill>
                  <a:prstClr val="black"/>
                </a:solidFill>
                <a:latin typeface="Verdana" pitchFamily="34" charset="0"/>
                <a:ea typeface="Verdana" pitchFamily="34" charset="0"/>
                <a:cs typeface="Verdana" pitchFamily="34" charset="0"/>
              </a:rPr>
              <a:t>Respond at </a:t>
            </a:r>
            <a:r>
              <a:rPr lang="en-CA" dirty="0" smtClean="0">
                <a:solidFill>
                  <a:prstClr val="black"/>
                </a:solidFill>
                <a:latin typeface="Verdana" pitchFamily="34" charset="0"/>
                <a:ea typeface="Verdana" pitchFamily="34" charset="0"/>
                <a:cs typeface="Verdana" pitchFamily="34" charset="0"/>
                <a:hlinkClick r:id="rId3"/>
              </a:rPr>
              <a:t>this link</a:t>
            </a:r>
            <a:endParaRPr lang="en-CA" dirty="0">
              <a:solidFill>
                <a:prstClr val="black"/>
              </a:solidFill>
              <a:latin typeface="Verdana" pitchFamily="34" charset="0"/>
              <a:ea typeface="Verdana" pitchFamily="34" charset="0"/>
              <a:cs typeface="Verdana" pitchFamily="34" charset="0"/>
            </a:endParaRPr>
          </a:p>
          <a:p>
            <a:endParaRPr lang="en-CA" dirty="0">
              <a:solidFill>
                <a:prstClr val="black"/>
              </a:solidFill>
              <a:latin typeface="Verdana" pitchFamily="34" charset="0"/>
              <a:ea typeface="Verdana" pitchFamily="34" charset="0"/>
              <a:cs typeface="Verdana" pitchFamily="34" charset="0"/>
            </a:endParaRPr>
          </a:p>
        </p:txBody>
      </p:sp>
      <p:pic>
        <p:nvPicPr>
          <p:cNvPr id="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027" y="2344122"/>
            <a:ext cx="579437" cy="128428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100364"/>
            <a:ext cx="10715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948264" y="5822721"/>
            <a:ext cx="2088232" cy="338554"/>
          </a:xfrm>
          <a:prstGeom prst="rect">
            <a:avLst/>
          </a:prstGeom>
          <a:noFill/>
        </p:spPr>
        <p:txBody>
          <a:bodyPr wrap="square" rtlCol="0">
            <a:spAutoFit/>
          </a:bodyPr>
          <a:lstStyle/>
          <a:p>
            <a:r>
              <a:rPr lang="en-CA" sz="1600" dirty="0" smtClean="0">
                <a:solidFill>
                  <a:prstClr val="black"/>
                </a:solidFill>
                <a:hlinkClick r:id="rId6"/>
              </a:rPr>
              <a:t>poll results here</a:t>
            </a:r>
            <a:endParaRPr lang="en-CA" sz="1600" dirty="0">
              <a:solidFill>
                <a:prstClr val="black"/>
              </a:solidFill>
            </a:endParaRP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2092239"/>
            <a:ext cx="1152128" cy="1536171"/>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428350" y="3628410"/>
            <a:ext cx="1488099" cy="584775"/>
          </a:xfrm>
          <a:prstGeom prst="rect">
            <a:avLst/>
          </a:prstGeom>
          <a:noFill/>
        </p:spPr>
        <p:txBody>
          <a:bodyPr wrap="square" rtlCol="0">
            <a:spAutoFit/>
          </a:bodyPr>
          <a:lstStyle/>
          <a:p>
            <a:r>
              <a:rPr lang="en-CA" sz="1400" dirty="0" smtClean="0"/>
              <a:t>No peeking back up the notes</a:t>
            </a:r>
            <a:r>
              <a:rPr lang="en-CA" dirty="0" smtClean="0"/>
              <a:t>…</a:t>
            </a:r>
            <a:endParaRPr lang="en-CA" dirty="0"/>
          </a:p>
        </p:txBody>
      </p:sp>
    </p:spTree>
    <p:extLst>
      <p:ext uri="{BB962C8B-B14F-4D97-AF65-F5344CB8AC3E}">
        <p14:creationId xmlns:p14="http://schemas.microsoft.com/office/powerpoint/2010/main" val="3227893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Agriculture in Canada</a:t>
            </a:r>
            <a:endParaRPr lang="en-CA" dirty="0"/>
          </a:p>
        </p:txBody>
      </p:sp>
      <p:sp>
        <p:nvSpPr>
          <p:cNvPr id="3" name="Content Placeholder 2"/>
          <p:cNvSpPr>
            <a:spLocks noGrp="1"/>
          </p:cNvSpPr>
          <p:nvPr>
            <p:ph idx="1"/>
          </p:nvPr>
        </p:nvSpPr>
        <p:spPr>
          <a:xfrm>
            <a:off x="457200" y="1600200"/>
            <a:ext cx="4906888" cy="4525963"/>
          </a:xfrm>
        </p:spPr>
        <p:txBody>
          <a:bodyPr/>
          <a:lstStyle/>
          <a:p>
            <a:pPr marL="0" indent="0">
              <a:buNone/>
            </a:pPr>
            <a:r>
              <a:rPr lang="en-CA" b="1" dirty="0" err="1"/>
              <a:t>Agroecosystems</a:t>
            </a:r>
            <a:endParaRPr lang="en-CA" b="1" dirty="0"/>
          </a:p>
          <a:p>
            <a:r>
              <a:rPr lang="en-CA" dirty="0"/>
              <a:t>	</a:t>
            </a:r>
            <a:r>
              <a:rPr lang="en-CA" dirty="0" smtClean="0"/>
              <a:t>communities </a:t>
            </a:r>
            <a:r>
              <a:rPr lang="en-CA" dirty="0"/>
              <a:t>of living organisms, together with the physical resources that sustain them (e.g. biotic and abiotic elements of soils and drainage systems) that are managed for the purpose of producing agricultural products</a:t>
            </a:r>
          </a:p>
          <a:p>
            <a:endParaRPr lang="en-CA" dirty="0"/>
          </a:p>
        </p:txBody>
      </p:sp>
      <p:sp>
        <p:nvSpPr>
          <p:cNvPr id="4" name="Date Placeholder 3"/>
          <p:cNvSpPr>
            <a:spLocks noGrp="1"/>
          </p:cNvSpPr>
          <p:nvPr>
            <p:ph type="dt" sz="half" idx="10"/>
          </p:nvPr>
        </p:nvSpPr>
        <p:spPr/>
        <p:txBody>
          <a:bodyPr/>
          <a:lstStyle/>
          <a:p>
            <a:fld id="{9B76B6E3-8F2A-4D48-B1FC-F1107A1BA0F0}"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a:t>
            </a:fld>
            <a:endParaRPr lang="en-CA"/>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340768"/>
            <a:ext cx="3335337" cy="2212975"/>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370" y="3861048"/>
            <a:ext cx="3206788" cy="1994189"/>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0737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340768"/>
            <a:ext cx="5417071" cy="412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CA" dirty="0"/>
              <a:t>Agricultural Lands in </a:t>
            </a:r>
            <a:r>
              <a:rPr lang="en-CA" dirty="0" smtClean="0"/>
              <a:t>Canada</a:t>
            </a:r>
            <a:endParaRPr lang="en-CA" dirty="0"/>
          </a:p>
        </p:txBody>
      </p:sp>
      <p:sp>
        <p:nvSpPr>
          <p:cNvPr id="3" name="Content Placeholder 2"/>
          <p:cNvSpPr>
            <a:spLocks noGrp="1"/>
          </p:cNvSpPr>
          <p:nvPr>
            <p:ph idx="1"/>
          </p:nvPr>
        </p:nvSpPr>
        <p:spPr>
          <a:xfrm>
            <a:off x="251520" y="1628800"/>
            <a:ext cx="3600400" cy="4525963"/>
          </a:xfrm>
        </p:spPr>
        <p:txBody>
          <a:bodyPr>
            <a:normAutofit fontScale="77500" lnSpcReduction="20000"/>
          </a:bodyPr>
          <a:lstStyle/>
          <a:p>
            <a:pPr marL="0" indent="0">
              <a:buNone/>
            </a:pPr>
            <a:r>
              <a:rPr lang="en-CA" dirty="0"/>
              <a:t>Canada Land Inventory (CLI)</a:t>
            </a:r>
          </a:p>
          <a:p>
            <a:r>
              <a:rPr lang="en-CA" dirty="0"/>
              <a:t>Classes 1 – 3 (dependable agricultural land base)</a:t>
            </a:r>
          </a:p>
          <a:p>
            <a:r>
              <a:rPr lang="en-CA" dirty="0" smtClean="0"/>
              <a:t>497,727 </a:t>
            </a:r>
            <a:r>
              <a:rPr lang="en-CA" dirty="0"/>
              <a:t>km</a:t>
            </a:r>
            <a:r>
              <a:rPr lang="en-CA" baseline="30000" dirty="0"/>
              <a:t>2</a:t>
            </a:r>
            <a:r>
              <a:rPr lang="en-CA" dirty="0"/>
              <a:t> (5% of total land base)</a:t>
            </a:r>
          </a:p>
          <a:p>
            <a:endParaRPr lang="en-CA" dirty="0"/>
          </a:p>
          <a:p>
            <a:r>
              <a:rPr lang="en-CA" dirty="0" smtClean="0"/>
              <a:t>Saskatchewan:190</a:t>
            </a:r>
            <a:r>
              <a:rPr lang="en-CA" dirty="0"/>
              <a:t>, 105 </a:t>
            </a:r>
            <a:r>
              <a:rPr lang="en-CA" dirty="0" smtClean="0"/>
              <a:t>km</a:t>
            </a:r>
            <a:r>
              <a:rPr lang="en-CA" baseline="30000" dirty="0" smtClean="0"/>
              <a:t>2 </a:t>
            </a:r>
            <a:r>
              <a:rPr lang="en-CA" dirty="0" smtClean="0"/>
              <a:t>(39% C1-3)</a:t>
            </a:r>
            <a:endParaRPr lang="en-CA" dirty="0"/>
          </a:p>
          <a:p>
            <a:r>
              <a:rPr lang="en-CA" dirty="0"/>
              <a:t>	</a:t>
            </a:r>
            <a:r>
              <a:rPr lang="en-CA" dirty="0" smtClean="0"/>
              <a:t>Alberta:106</a:t>
            </a:r>
            <a:r>
              <a:rPr lang="en-CA" dirty="0"/>
              <a:t>, 462 </a:t>
            </a:r>
            <a:r>
              <a:rPr lang="en-CA" dirty="0" smtClean="0"/>
              <a:t>km</a:t>
            </a:r>
            <a:r>
              <a:rPr lang="en-CA" baseline="30000" dirty="0" smtClean="0"/>
              <a:t>2 </a:t>
            </a:r>
            <a:r>
              <a:rPr lang="en-CA" dirty="0" smtClean="0"/>
              <a:t>(22% </a:t>
            </a:r>
            <a:r>
              <a:rPr lang="en-CA" dirty="0"/>
              <a:t>C1-3)</a:t>
            </a:r>
            <a:endParaRPr lang="en-CA" baseline="30000" dirty="0"/>
          </a:p>
          <a:p>
            <a:r>
              <a:rPr lang="en-CA" dirty="0"/>
              <a:t>	</a:t>
            </a:r>
            <a:r>
              <a:rPr lang="en-CA" dirty="0" smtClean="0"/>
              <a:t>Ontario:76</a:t>
            </a:r>
            <a:r>
              <a:rPr lang="en-CA" dirty="0"/>
              <a:t>, 537 </a:t>
            </a:r>
            <a:r>
              <a:rPr lang="en-CA" dirty="0" smtClean="0"/>
              <a:t>km</a:t>
            </a:r>
            <a:r>
              <a:rPr lang="en-CA" baseline="30000" dirty="0" smtClean="0"/>
              <a:t>2 </a:t>
            </a:r>
            <a:r>
              <a:rPr lang="en-CA" dirty="0" smtClean="0"/>
              <a:t>(</a:t>
            </a:r>
            <a:r>
              <a:rPr lang="en-CA" dirty="0"/>
              <a:t>15% C1-3)</a:t>
            </a:r>
          </a:p>
          <a:p>
            <a:endParaRPr lang="en-CA" dirty="0"/>
          </a:p>
        </p:txBody>
      </p:sp>
      <p:sp>
        <p:nvSpPr>
          <p:cNvPr id="4" name="Date Placeholder 3"/>
          <p:cNvSpPr>
            <a:spLocks noGrp="1"/>
          </p:cNvSpPr>
          <p:nvPr>
            <p:ph type="dt" sz="half" idx="10"/>
          </p:nvPr>
        </p:nvSpPr>
        <p:spPr/>
        <p:txBody>
          <a:bodyPr/>
          <a:lstStyle/>
          <a:p>
            <a:fld id="{6DE21A5A-1F81-4C5A-A888-421A7EA67E1E}"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a:t>
            </a:fld>
            <a:endParaRPr lang="en-CA"/>
          </a:p>
        </p:txBody>
      </p:sp>
    </p:spTree>
    <p:extLst>
      <p:ext uri="{BB962C8B-B14F-4D97-AF65-F5344CB8AC3E}">
        <p14:creationId xmlns:p14="http://schemas.microsoft.com/office/powerpoint/2010/main" val="2862768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Agricultural Lands in Canada</a:t>
            </a:r>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fld id="{C6A1F84F-9D94-4E21-8D39-B64DED3737D8}"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5</a:t>
            </a:fld>
            <a:endParaRPr lang="en-C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412776"/>
            <a:ext cx="8493125"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563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Changing Nature of Canadian Agriculture</a:t>
            </a:r>
          </a:p>
        </p:txBody>
      </p:sp>
      <p:sp>
        <p:nvSpPr>
          <p:cNvPr id="4" name="Date Placeholder 3"/>
          <p:cNvSpPr>
            <a:spLocks noGrp="1"/>
          </p:cNvSpPr>
          <p:nvPr>
            <p:ph type="dt" sz="half" idx="10"/>
          </p:nvPr>
        </p:nvSpPr>
        <p:spPr/>
        <p:txBody>
          <a:bodyPr/>
          <a:lstStyle/>
          <a:p>
            <a:fld id="{4BCB807C-EB5A-4FBA-B61C-B0FA131AD953}"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6</a:t>
            </a:fld>
            <a:endParaRPr lang="en-CA"/>
          </a:p>
        </p:txBody>
      </p:sp>
      <p:graphicFrame>
        <p:nvGraphicFramePr>
          <p:cNvPr id="7" name="Table 6"/>
          <p:cNvGraphicFramePr>
            <a:graphicFrameLocks noGrp="1"/>
          </p:cNvGraphicFramePr>
          <p:nvPr>
            <p:extLst>
              <p:ext uri="{D42A27DB-BD31-4B8C-83A1-F6EECF244321}">
                <p14:modId xmlns:p14="http://schemas.microsoft.com/office/powerpoint/2010/main" val="2120694303"/>
              </p:ext>
            </p:extLst>
          </p:nvPr>
        </p:nvGraphicFramePr>
        <p:xfrm>
          <a:off x="251520" y="1268760"/>
          <a:ext cx="8686801" cy="4889499"/>
        </p:xfrm>
        <a:graphic>
          <a:graphicData uri="http://schemas.openxmlformats.org/drawingml/2006/table">
            <a:tbl>
              <a:tblPr/>
              <a:tblGrid>
                <a:gridCol w="2879367"/>
                <a:gridCol w="2593241"/>
                <a:gridCol w="3214193"/>
              </a:tblGrid>
              <a:tr h="408700">
                <a:tc>
                  <a:txBody>
                    <a:bodyPr/>
                    <a:lstStyle/>
                    <a:p>
                      <a:pPr>
                        <a:spcAft>
                          <a:spcPts val="0"/>
                        </a:spcAft>
                      </a:pPr>
                      <a:r>
                        <a:rPr lang="en-US" sz="2400" b="1" u="sng" dirty="0">
                          <a:latin typeface="+mn-lt"/>
                          <a:ea typeface="Times New Roman"/>
                          <a:cs typeface="Times New Roman"/>
                        </a:rPr>
                        <a:t>Economic</a:t>
                      </a:r>
                    </a:p>
                  </a:txBody>
                  <a:tcPr marL="51263" marR="51263" marT="0" marB="0">
                    <a:lnL>
                      <a:noFill/>
                    </a:lnL>
                    <a:lnR>
                      <a:noFill/>
                    </a:lnR>
                    <a:lnT>
                      <a:noFill/>
                    </a:lnT>
                    <a:lnB>
                      <a:noFill/>
                    </a:lnB>
                  </a:tcPr>
                </a:tc>
                <a:tc>
                  <a:txBody>
                    <a:bodyPr/>
                    <a:lstStyle/>
                    <a:p>
                      <a:pPr>
                        <a:spcAft>
                          <a:spcPts val="0"/>
                        </a:spcAft>
                      </a:pPr>
                      <a:r>
                        <a:rPr lang="en-US" sz="2400" b="1" u="sng" kern="0" dirty="0">
                          <a:latin typeface="+mn-lt"/>
                          <a:ea typeface="Times New Roman"/>
                          <a:cs typeface="Times New Roman"/>
                        </a:rPr>
                        <a:t>Environmental</a:t>
                      </a:r>
                    </a:p>
                  </a:txBody>
                  <a:tcPr marL="51263" marR="51263" marT="0" marB="0">
                    <a:lnL>
                      <a:noFill/>
                    </a:lnL>
                    <a:lnR>
                      <a:noFill/>
                    </a:lnR>
                    <a:lnT>
                      <a:noFill/>
                    </a:lnT>
                    <a:lnB>
                      <a:noFill/>
                    </a:lnB>
                  </a:tcPr>
                </a:tc>
                <a:tc>
                  <a:txBody>
                    <a:bodyPr/>
                    <a:lstStyle/>
                    <a:p>
                      <a:pPr>
                        <a:spcAft>
                          <a:spcPts val="0"/>
                        </a:spcAft>
                      </a:pPr>
                      <a:r>
                        <a:rPr lang="en-US" sz="2400" b="1" u="sng" dirty="0">
                          <a:latin typeface="+mn-lt"/>
                          <a:ea typeface="Times New Roman"/>
                          <a:cs typeface="Times New Roman"/>
                        </a:rPr>
                        <a:t>Social</a:t>
                      </a:r>
                    </a:p>
                  </a:txBody>
                  <a:tcPr marL="51263" marR="51263" marT="0" marB="0">
                    <a:lnL>
                      <a:noFill/>
                    </a:lnL>
                    <a:lnR>
                      <a:noFill/>
                    </a:lnR>
                    <a:lnT>
                      <a:noFill/>
                    </a:lnT>
                    <a:lnB>
                      <a:noFill/>
                    </a:lnB>
                  </a:tcPr>
                </a:tc>
              </a:tr>
              <a:tr h="883967">
                <a:tc>
                  <a:txBody>
                    <a:bodyPr/>
                    <a:lstStyle/>
                    <a:p>
                      <a:pPr>
                        <a:spcAft>
                          <a:spcPts val="0"/>
                        </a:spcAft>
                      </a:pPr>
                      <a:r>
                        <a:rPr lang="en-US" sz="2400" b="0" dirty="0" smtClean="0">
                          <a:latin typeface="+mn-lt"/>
                          <a:ea typeface="Times New Roman"/>
                          <a:cs typeface="Times New Roman"/>
                        </a:rPr>
                        <a:t>- 6.6</a:t>
                      </a:r>
                      <a:r>
                        <a:rPr lang="en-US" sz="2400" b="0" dirty="0">
                          <a:latin typeface="+mn-lt"/>
                          <a:ea typeface="Times New Roman"/>
                          <a:cs typeface="Times New Roman"/>
                        </a:rPr>
                        <a:t>% of </a:t>
                      </a:r>
                      <a:r>
                        <a:rPr lang="en-US" sz="2400" b="0" dirty="0" smtClean="0">
                          <a:latin typeface="+mn-lt"/>
                          <a:ea typeface="Times New Roman"/>
                          <a:cs typeface="Times New Roman"/>
                        </a:rPr>
                        <a:t>Canada’s </a:t>
                      </a:r>
                      <a:r>
                        <a:rPr lang="en-US" sz="2400" b="0" dirty="0">
                          <a:latin typeface="+mn-lt"/>
                          <a:ea typeface="Times New Roman"/>
                          <a:cs typeface="Times New Roman"/>
                        </a:rPr>
                        <a:t>product export</a:t>
                      </a:r>
                    </a:p>
                  </a:txBody>
                  <a:tcPr marL="51263" marR="51263" marT="0" marB="0">
                    <a:lnL>
                      <a:noFill/>
                    </a:lnL>
                    <a:lnR>
                      <a:noFill/>
                    </a:lnR>
                    <a:lnT>
                      <a:noFill/>
                    </a:lnT>
                    <a:lnB>
                      <a:noFill/>
                    </a:lnB>
                  </a:tcPr>
                </a:tc>
                <a:tc>
                  <a:txBody>
                    <a:bodyPr/>
                    <a:lstStyle/>
                    <a:p>
                      <a:pPr>
                        <a:spcAft>
                          <a:spcPts val="0"/>
                        </a:spcAft>
                      </a:pPr>
                      <a:r>
                        <a:rPr lang="en-US" sz="2400" b="0" dirty="0" smtClean="0">
                          <a:latin typeface="+mn-lt"/>
                          <a:ea typeface="Times New Roman"/>
                          <a:cs typeface="Times New Roman"/>
                        </a:rPr>
                        <a:t>- Soil </a:t>
                      </a:r>
                      <a:r>
                        <a:rPr lang="en-US" sz="2400" b="0" dirty="0">
                          <a:latin typeface="+mn-lt"/>
                          <a:ea typeface="Times New Roman"/>
                          <a:cs typeface="Times New Roman"/>
                        </a:rPr>
                        <a:t>degradation</a:t>
                      </a:r>
                    </a:p>
                  </a:txBody>
                  <a:tcPr marL="51263" marR="51263" marT="0" marB="0">
                    <a:lnL>
                      <a:noFill/>
                    </a:lnL>
                    <a:lnR>
                      <a:noFill/>
                    </a:lnR>
                    <a:lnT>
                      <a:noFill/>
                    </a:lnT>
                    <a:lnB>
                      <a:noFill/>
                    </a:lnB>
                  </a:tcPr>
                </a:tc>
                <a:tc>
                  <a:txBody>
                    <a:bodyPr/>
                    <a:lstStyle/>
                    <a:p>
                      <a:pPr>
                        <a:spcAft>
                          <a:spcPts val="0"/>
                        </a:spcAft>
                      </a:pPr>
                      <a:r>
                        <a:rPr lang="en-US" sz="2400" b="0" dirty="0" smtClean="0">
                          <a:latin typeface="+mn-lt"/>
                          <a:ea typeface="Times New Roman"/>
                          <a:cs typeface="Times New Roman"/>
                        </a:rPr>
                        <a:t>- Disappearance </a:t>
                      </a:r>
                      <a:r>
                        <a:rPr lang="en-US" sz="2400" b="0" dirty="0">
                          <a:latin typeface="+mn-lt"/>
                          <a:ea typeface="Times New Roman"/>
                          <a:cs typeface="Times New Roman"/>
                        </a:rPr>
                        <a:t>of family </a:t>
                      </a:r>
                      <a:r>
                        <a:rPr lang="en-US" sz="2400" b="0" dirty="0" smtClean="0">
                          <a:latin typeface="+mn-lt"/>
                          <a:ea typeface="Times New Roman"/>
                          <a:cs typeface="Times New Roman"/>
                        </a:rPr>
                        <a:t>farm</a:t>
                      </a:r>
                    </a:p>
                    <a:p>
                      <a:pPr>
                        <a:spcAft>
                          <a:spcPts val="0"/>
                        </a:spcAft>
                      </a:pPr>
                      <a:endParaRPr lang="en-US" sz="1000" b="0" dirty="0">
                        <a:latin typeface="+mn-lt"/>
                        <a:ea typeface="Times New Roman"/>
                        <a:cs typeface="Times New Roman"/>
                      </a:endParaRPr>
                    </a:p>
                  </a:txBody>
                  <a:tcPr marL="51263" marR="51263" marT="0" marB="0">
                    <a:lnL>
                      <a:noFill/>
                    </a:lnL>
                    <a:lnR>
                      <a:noFill/>
                    </a:lnR>
                    <a:lnT>
                      <a:noFill/>
                    </a:lnT>
                    <a:lnB>
                      <a:noFill/>
                    </a:lnB>
                  </a:tcPr>
                </a:tc>
              </a:tr>
              <a:tr h="883967">
                <a:tc>
                  <a:txBody>
                    <a:bodyPr/>
                    <a:lstStyle/>
                    <a:p>
                      <a:pPr>
                        <a:spcAft>
                          <a:spcPts val="0"/>
                        </a:spcAft>
                      </a:pPr>
                      <a:r>
                        <a:rPr lang="en-US" sz="2400" b="0" dirty="0" smtClean="0">
                          <a:latin typeface="+mn-lt"/>
                          <a:ea typeface="Times New Roman"/>
                          <a:cs typeface="Times New Roman"/>
                        </a:rPr>
                        <a:t>- Technological </a:t>
                      </a:r>
                      <a:r>
                        <a:rPr lang="en-US" sz="2400" b="0" dirty="0">
                          <a:latin typeface="+mn-lt"/>
                          <a:ea typeface="Times New Roman"/>
                          <a:cs typeface="Times New Roman"/>
                        </a:rPr>
                        <a:t>efficiency</a:t>
                      </a:r>
                    </a:p>
                  </a:txBody>
                  <a:tcPr marL="51263" marR="51263" marT="0" marB="0">
                    <a:lnL>
                      <a:noFill/>
                    </a:lnL>
                    <a:lnR>
                      <a:noFill/>
                    </a:lnR>
                    <a:lnT>
                      <a:noFill/>
                    </a:lnT>
                    <a:lnB>
                      <a:noFill/>
                    </a:lnB>
                  </a:tcPr>
                </a:tc>
                <a:tc>
                  <a:txBody>
                    <a:bodyPr/>
                    <a:lstStyle/>
                    <a:p>
                      <a:pPr>
                        <a:spcAft>
                          <a:spcPts val="0"/>
                        </a:spcAft>
                      </a:pPr>
                      <a:r>
                        <a:rPr lang="en-US" sz="2400" b="0" dirty="0" smtClean="0">
                          <a:latin typeface="+mn-lt"/>
                          <a:ea typeface="Times New Roman"/>
                          <a:cs typeface="Times New Roman"/>
                        </a:rPr>
                        <a:t>- Loss </a:t>
                      </a:r>
                      <a:r>
                        <a:rPr lang="en-US" sz="2400" b="0" dirty="0">
                          <a:latin typeface="+mn-lt"/>
                          <a:ea typeface="Times New Roman"/>
                          <a:cs typeface="Times New Roman"/>
                        </a:rPr>
                        <a:t>of species diversity</a:t>
                      </a:r>
                    </a:p>
                  </a:txBody>
                  <a:tcPr marL="51263" marR="51263" marT="0" marB="0">
                    <a:lnL>
                      <a:noFill/>
                    </a:lnL>
                    <a:lnR>
                      <a:noFill/>
                    </a:lnR>
                    <a:lnT>
                      <a:noFill/>
                    </a:lnT>
                    <a:lnB>
                      <a:noFill/>
                    </a:lnB>
                  </a:tcPr>
                </a:tc>
                <a:tc>
                  <a:txBody>
                    <a:bodyPr/>
                    <a:lstStyle/>
                    <a:p>
                      <a:pPr>
                        <a:spcAft>
                          <a:spcPts val="0"/>
                        </a:spcAft>
                      </a:pPr>
                      <a:r>
                        <a:rPr lang="en-US" sz="2400" b="0" dirty="0" smtClean="0">
                          <a:latin typeface="+mn-lt"/>
                          <a:ea typeface="Times New Roman"/>
                          <a:cs typeface="Times New Roman"/>
                        </a:rPr>
                        <a:t>- Loss </a:t>
                      </a:r>
                      <a:r>
                        <a:rPr lang="en-US" sz="2400" b="0" dirty="0">
                          <a:latin typeface="+mn-lt"/>
                          <a:ea typeface="Times New Roman"/>
                          <a:cs typeface="Times New Roman"/>
                        </a:rPr>
                        <a:t>of </a:t>
                      </a:r>
                      <a:r>
                        <a:rPr lang="en-US" sz="2400" b="0" dirty="0" smtClean="0">
                          <a:latin typeface="+mn-lt"/>
                          <a:ea typeface="Times New Roman"/>
                          <a:cs typeface="Times New Roman"/>
                        </a:rPr>
                        <a:t>habitat</a:t>
                      </a:r>
                    </a:p>
                    <a:p>
                      <a:pPr>
                        <a:spcAft>
                          <a:spcPts val="0"/>
                        </a:spcAft>
                      </a:pPr>
                      <a:endParaRPr lang="en-US" sz="2400" b="0" dirty="0" smtClean="0">
                        <a:latin typeface="+mn-lt"/>
                        <a:ea typeface="Times New Roman"/>
                        <a:cs typeface="Times New Roman"/>
                      </a:endParaRPr>
                    </a:p>
                    <a:p>
                      <a:pPr>
                        <a:spcAft>
                          <a:spcPts val="0"/>
                        </a:spcAft>
                      </a:pPr>
                      <a:endParaRPr lang="en-US" sz="1000" b="0" dirty="0">
                        <a:latin typeface="+mn-lt"/>
                        <a:ea typeface="Times New Roman"/>
                        <a:cs typeface="Times New Roman"/>
                      </a:endParaRPr>
                    </a:p>
                  </a:txBody>
                  <a:tcPr marL="51263" marR="51263" marT="0" marB="0">
                    <a:lnL>
                      <a:noFill/>
                    </a:lnL>
                    <a:lnR>
                      <a:noFill/>
                    </a:lnR>
                    <a:lnT>
                      <a:noFill/>
                    </a:lnT>
                    <a:lnB>
                      <a:noFill/>
                    </a:lnB>
                  </a:tcPr>
                </a:tc>
              </a:tr>
              <a:tr h="1249747">
                <a:tc>
                  <a:txBody>
                    <a:bodyPr/>
                    <a:lstStyle/>
                    <a:p>
                      <a:pPr>
                        <a:spcAft>
                          <a:spcPts val="0"/>
                        </a:spcAft>
                      </a:pPr>
                      <a:r>
                        <a:rPr lang="en-US" sz="2400" b="0" dirty="0" smtClean="0">
                          <a:latin typeface="+mn-lt"/>
                          <a:ea typeface="Times New Roman"/>
                          <a:cs typeface="Times New Roman"/>
                        </a:rPr>
                        <a:t>- Monocultures</a:t>
                      </a:r>
                      <a:endParaRPr lang="en-US" sz="2400" b="0" dirty="0">
                        <a:latin typeface="+mn-lt"/>
                        <a:ea typeface="Times New Roman"/>
                        <a:cs typeface="Times New Roman"/>
                      </a:endParaRPr>
                    </a:p>
                  </a:txBody>
                  <a:tcPr marL="51263" marR="51263" marT="0" marB="0">
                    <a:lnL>
                      <a:noFill/>
                    </a:lnL>
                    <a:lnR>
                      <a:noFill/>
                    </a:lnR>
                    <a:lnT>
                      <a:noFill/>
                    </a:lnT>
                    <a:lnB>
                      <a:noFill/>
                    </a:lnB>
                  </a:tcPr>
                </a:tc>
                <a:tc>
                  <a:txBody>
                    <a:bodyPr/>
                    <a:lstStyle/>
                    <a:p>
                      <a:pPr>
                        <a:spcAft>
                          <a:spcPts val="0"/>
                        </a:spcAft>
                      </a:pPr>
                      <a:r>
                        <a:rPr lang="en-US" sz="2400" b="0" dirty="0" smtClean="0">
                          <a:latin typeface="+mn-lt"/>
                          <a:ea typeface="Times New Roman"/>
                          <a:cs typeface="Times New Roman"/>
                        </a:rPr>
                        <a:t>- Fossil </a:t>
                      </a:r>
                      <a:r>
                        <a:rPr lang="en-US" sz="2400" b="0" dirty="0">
                          <a:latin typeface="+mn-lt"/>
                          <a:ea typeface="Times New Roman"/>
                          <a:cs typeface="Times New Roman"/>
                        </a:rPr>
                        <a:t>fuel, </a:t>
                      </a:r>
                      <a:r>
                        <a:rPr lang="en-US" sz="2400" b="0" dirty="0" smtClean="0">
                          <a:latin typeface="+mn-lt"/>
                          <a:ea typeface="Times New Roman"/>
                          <a:cs typeface="Times New Roman"/>
                        </a:rPr>
                        <a:t>agro- </a:t>
                      </a:r>
                      <a:r>
                        <a:rPr lang="en-US" sz="2400" b="0" dirty="0">
                          <a:latin typeface="+mn-lt"/>
                          <a:ea typeface="Times New Roman"/>
                          <a:cs typeface="Times New Roman"/>
                        </a:rPr>
                        <a:t>chemical use</a:t>
                      </a:r>
                    </a:p>
                  </a:txBody>
                  <a:tcPr marL="51263" marR="51263" marT="0" marB="0">
                    <a:lnL>
                      <a:noFill/>
                    </a:lnL>
                    <a:lnR>
                      <a:noFill/>
                    </a:lnR>
                    <a:lnT>
                      <a:noFill/>
                    </a:lnT>
                    <a:lnB>
                      <a:noFill/>
                    </a:lnB>
                  </a:tcPr>
                </a:tc>
                <a:tc>
                  <a:txBody>
                    <a:bodyPr/>
                    <a:lstStyle/>
                    <a:p>
                      <a:pPr>
                        <a:spcAft>
                          <a:spcPts val="0"/>
                        </a:spcAft>
                      </a:pPr>
                      <a:r>
                        <a:rPr lang="en-US" sz="2400" b="0" dirty="0" smtClean="0">
                          <a:latin typeface="+mn-lt"/>
                          <a:ea typeface="Times New Roman"/>
                          <a:cs typeface="Times New Roman"/>
                        </a:rPr>
                        <a:t>- Long </a:t>
                      </a:r>
                      <a:r>
                        <a:rPr lang="en-US" sz="2400" b="0" dirty="0" smtClean="0">
                          <a:latin typeface="+mn-lt"/>
                          <a:ea typeface="Times New Roman"/>
                          <a:cs typeface="Times New Roman"/>
                        </a:rPr>
                        <a:t>term </a:t>
                      </a:r>
                      <a:r>
                        <a:rPr lang="en-US" sz="2400" b="0" dirty="0">
                          <a:latin typeface="+mn-lt"/>
                          <a:ea typeface="Times New Roman"/>
                          <a:cs typeface="Times New Roman"/>
                        </a:rPr>
                        <a:t>effects of </a:t>
                      </a:r>
                      <a:r>
                        <a:rPr lang="en-US" sz="2400" b="0" dirty="0" smtClean="0">
                          <a:latin typeface="+mn-lt"/>
                          <a:ea typeface="Times New Roman"/>
                          <a:cs typeface="Times New Roman"/>
                        </a:rPr>
                        <a:t>agro-chemicals</a:t>
                      </a:r>
                      <a:r>
                        <a:rPr lang="en-US" sz="2400" b="0" dirty="0">
                          <a:latin typeface="+mn-lt"/>
                          <a:ea typeface="Times New Roman"/>
                          <a:cs typeface="Times New Roman"/>
                        </a:rPr>
                        <a:t>; land </a:t>
                      </a:r>
                      <a:r>
                        <a:rPr lang="en-US" sz="2400" b="0" dirty="0" smtClean="0">
                          <a:latin typeface="+mn-lt"/>
                          <a:ea typeface="Times New Roman"/>
                          <a:cs typeface="Times New Roman"/>
                        </a:rPr>
                        <a:t>stewardship</a:t>
                      </a:r>
                    </a:p>
                    <a:p>
                      <a:pPr>
                        <a:spcAft>
                          <a:spcPts val="0"/>
                        </a:spcAft>
                      </a:pPr>
                      <a:endParaRPr lang="en-US" sz="1000" b="0" dirty="0">
                        <a:latin typeface="+mn-lt"/>
                        <a:ea typeface="Times New Roman"/>
                        <a:cs typeface="Times New Roman"/>
                      </a:endParaRPr>
                    </a:p>
                  </a:txBody>
                  <a:tcPr marL="51263" marR="51263" marT="0" marB="0">
                    <a:lnL>
                      <a:noFill/>
                    </a:lnL>
                    <a:lnR>
                      <a:noFill/>
                    </a:lnR>
                    <a:lnT>
                      <a:noFill/>
                    </a:lnT>
                    <a:lnB>
                      <a:noFill/>
                    </a:lnB>
                  </a:tcPr>
                </a:tc>
              </a:tr>
              <a:tr h="1463118">
                <a:tc>
                  <a:txBody>
                    <a:bodyPr/>
                    <a:lstStyle/>
                    <a:p>
                      <a:pPr>
                        <a:spcAft>
                          <a:spcPts val="0"/>
                        </a:spcAft>
                      </a:pPr>
                      <a:r>
                        <a:rPr lang="en-US" sz="2400" b="0" dirty="0" smtClean="0">
                          <a:latin typeface="+mn-lt"/>
                          <a:ea typeface="Times New Roman"/>
                          <a:cs typeface="Times New Roman"/>
                        </a:rPr>
                        <a:t>- Crop </a:t>
                      </a:r>
                      <a:r>
                        <a:rPr lang="en-US" sz="2400" b="0" dirty="0">
                          <a:latin typeface="+mn-lt"/>
                          <a:ea typeface="Times New Roman"/>
                          <a:cs typeface="Times New Roman"/>
                        </a:rPr>
                        <a:t>specialization, globalization</a:t>
                      </a:r>
                    </a:p>
                  </a:txBody>
                  <a:tcPr marL="51263" marR="51263" marT="0" marB="0">
                    <a:lnL>
                      <a:noFill/>
                    </a:lnL>
                    <a:lnR>
                      <a:noFill/>
                    </a:lnR>
                    <a:lnT>
                      <a:noFill/>
                    </a:lnT>
                    <a:lnB>
                      <a:noFill/>
                    </a:lnB>
                  </a:tcPr>
                </a:tc>
                <a:tc>
                  <a:txBody>
                    <a:bodyPr/>
                    <a:lstStyle/>
                    <a:p>
                      <a:pPr>
                        <a:spcAft>
                          <a:spcPts val="0"/>
                        </a:spcAft>
                      </a:pPr>
                      <a:r>
                        <a:rPr lang="en-US" sz="2400" b="0" dirty="0" smtClean="0">
                          <a:latin typeface="+mn-lt"/>
                          <a:ea typeface="Times New Roman"/>
                          <a:cs typeface="Times New Roman"/>
                        </a:rPr>
                        <a:t>- Soil</a:t>
                      </a:r>
                      <a:r>
                        <a:rPr lang="en-US" sz="2400" b="0" dirty="0">
                          <a:latin typeface="+mn-lt"/>
                          <a:ea typeface="Times New Roman"/>
                          <a:cs typeface="Times New Roman"/>
                        </a:rPr>
                        <a:t>, </a:t>
                      </a:r>
                      <a:r>
                        <a:rPr lang="en-US" sz="2400" b="0" dirty="0" smtClean="0">
                          <a:latin typeface="+mn-lt"/>
                          <a:ea typeface="Times New Roman"/>
                          <a:cs typeface="Times New Roman"/>
                        </a:rPr>
                        <a:t>water, </a:t>
                      </a:r>
                      <a:r>
                        <a:rPr lang="en-US" sz="2400" b="0" dirty="0">
                          <a:latin typeface="+mn-lt"/>
                          <a:ea typeface="Times New Roman"/>
                          <a:cs typeface="Times New Roman"/>
                        </a:rPr>
                        <a:t>air contamination</a:t>
                      </a:r>
                    </a:p>
                  </a:txBody>
                  <a:tcPr marL="51263" marR="51263" marT="0" marB="0">
                    <a:lnL>
                      <a:noFill/>
                    </a:lnL>
                    <a:lnR>
                      <a:noFill/>
                    </a:lnR>
                    <a:lnT>
                      <a:noFill/>
                    </a:lnT>
                    <a:lnB>
                      <a:noFill/>
                    </a:lnB>
                  </a:tcPr>
                </a:tc>
                <a:tc>
                  <a:txBody>
                    <a:bodyPr/>
                    <a:lstStyle/>
                    <a:p>
                      <a:pPr>
                        <a:spcAft>
                          <a:spcPts val="0"/>
                        </a:spcAft>
                      </a:pPr>
                      <a:r>
                        <a:rPr lang="en-US" sz="2400" b="0" dirty="0" smtClean="0">
                          <a:latin typeface="+mn-lt"/>
                          <a:ea typeface="Times New Roman"/>
                          <a:cs typeface="Times New Roman"/>
                        </a:rPr>
                        <a:t>- Growing </a:t>
                      </a:r>
                      <a:r>
                        <a:rPr lang="en-US" sz="2400" b="0" dirty="0">
                          <a:latin typeface="+mn-lt"/>
                          <a:ea typeface="Times New Roman"/>
                          <a:cs typeface="Times New Roman"/>
                        </a:rPr>
                        <a:t>consumer demand for alternative farming practices</a:t>
                      </a:r>
                    </a:p>
                  </a:txBody>
                  <a:tcPr marL="51263" marR="51263" marT="0" marB="0">
                    <a:lnL>
                      <a:noFill/>
                    </a:lnL>
                    <a:lnR>
                      <a:noFill/>
                    </a:lnR>
                    <a:lnT>
                      <a:noFill/>
                    </a:lnT>
                    <a:lnB>
                      <a:noFill/>
                    </a:lnB>
                  </a:tcPr>
                </a:tc>
              </a:tr>
            </a:tbl>
          </a:graphicData>
        </a:graphic>
      </p:graphicFrame>
    </p:spTree>
    <p:extLst>
      <p:ext uri="{BB962C8B-B14F-4D97-AF65-F5344CB8AC3E}">
        <p14:creationId xmlns:p14="http://schemas.microsoft.com/office/powerpoint/2010/main" val="501741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Human Activities on Agricultural Lands </a:t>
            </a:r>
          </a:p>
        </p:txBody>
      </p:sp>
      <p:sp>
        <p:nvSpPr>
          <p:cNvPr id="3" name="Content Placeholder 2"/>
          <p:cNvSpPr>
            <a:spLocks noGrp="1"/>
          </p:cNvSpPr>
          <p:nvPr>
            <p:ph idx="1"/>
          </p:nvPr>
        </p:nvSpPr>
        <p:spPr>
          <a:xfrm>
            <a:off x="457200" y="1600200"/>
            <a:ext cx="4690864" cy="4525963"/>
          </a:xfrm>
        </p:spPr>
        <p:txBody>
          <a:bodyPr>
            <a:normAutofit lnSpcReduction="10000"/>
          </a:bodyPr>
          <a:lstStyle/>
          <a:p>
            <a:pPr marL="0" indent="0">
              <a:buNone/>
            </a:pPr>
            <a:r>
              <a:rPr lang="en-CA" b="1" dirty="0"/>
              <a:t>Effects on soil resources</a:t>
            </a:r>
          </a:p>
          <a:p>
            <a:r>
              <a:rPr lang="en-CA" dirty="0"/>
              <a:t>Organic matter</a:t>
            </a:r>
          </a:p>
          <a:p>
            <a:endParaRPr lang="en-CA" dirty="0"/>
          </a:p>
          <a:p>
            <a:r>
              <a:rPr lang="en-CA" dirty="0"/>
              <a:t>Wind erosion; water erosion; tillage erosion</a:t>
            </a:r>
          </a:p>
          <a:p>
            <a:pPr lvl="1"/>
            <a:r>
              <a:rPr lang="en-CA" dirty="0" smtClean="0"/>
              <a:t>36</a:t>
            </a:r>
            <a:r>
              <a:rPr lang="en-CA" dirty="0"/>
              <a:t>% of cultivated land on the Prairies is subject to high risk of wind erosion</a:t>
            </a:r>
          </a:p>
          <a:p>
            <a:pPr lvl="1"/>
            <a:r>
              <a:rPr lang="en-CA" dirty="0" smtClean="0"/>
              <a:t>80</a:t>
            </a:r>
            <a:r>
              <a:rPr lang="en-CA" dirty="0"/>
              <a:t>% of cultivated lands in Maritimes high risk of water erosion</a:t>
            </a:r>
          </a:p>
          <a:p>
            <a:endParaRPr lang="en-CA" dirty="0"/>
          </a:p>
        </p:txBody>
      </p:sp>
      <p:sp>
        <p:nvSpPr>
          <p:cNvPr id="4" name="Date Placeholder 3"/>
          <p:cNvSpPr>
            <a:spLocks noGrp="1"/>
          </p:cNvSpPr>
          <p:nvPr>
            <p:ph type="dt" sz="half" idx="10"/>
          </p:nvPr>
        </p:nvSpPr>
        <p:spPr/>
        <p:txBody>
          <a:bodyPr/>
          <a:lstStyle/>
          <a:p>
            <a:fld id="{FCB7B477-7B63-4A70-92D0-B9B98E1D1ED7}"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7</a:t>
            </a:fld>
            <a:endParaRPr lang="en-CA"/>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40768"/>
            <a:ext cx="3384376" cy="2258454"/>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70185" y="3614411"/>
            <a:ext cx="2265236" cy="307777"/>
          </a:xfrm>
          <a:prstGeom prst="rect">
            <a:avLst/>
          </a:prstGeom>
          <a:noFill/>
        </p:spPr>
        <p:txBody>
          <a:bodyPr wrap="none" rtlCol="0">
            <a:spAutoFit/>
          </a:bodyPr>
          <a:lstStyle/>
          <a:p>
            <a:r>
              <a:rPr lang="en-CA" sz="1400" dirty="0" smtClean="0"/>
              <a:t>Wind erosion on prairie soils</a:t>
            </a:r>
            <a:endParaRPr lang="en-CA" sz="1400" dirty="0"/>
          </a:p>
        </p:txBody>
      </p:sp>
      <p:pic>
        <p:nvPicPr>
          <p:cNvPr id="3077" name="Picture 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611" y="3904132"/>
            <a:ext cx="1728192" cy="2103177"/>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499178" y="4946919"/>
            <a:ext cx="1486433" cy="307777"/>
          </a:xfrm>
          <a:prstGeom prst="rect">
            <a:avLst/>
          </a:prstGeom>
          <a:noFill/>
        </p:spPr>
        <p:txBody>
          <a:bodyPr wrap="none" rtlCol="0">
            <a:spAutoFit/>
          </a:bodyPr>
          <a:lstStyle/>
          <a:p>
            <a:r>
              <a:rPr lang="en-CA" sz="1400" dirty="0" smtClean="0"/>
              <a:t>Water erosion PEI</a:t>
            </a:r>
            <a:endParaRPr lang="en-CA" sz="1400" dirty="0"/>
          </a:p>
        </p:txBody>
      </p:sp>
    </p:spTree>
    <p:extLst>
      <p:ext uri="{BB962C8B-B14F-4D97-AF65-F5344CB8AC3E}">
        <p14:creationId xmlns:p14="http://schemas.microsoft.com/office/powerpoint/2010/main" val="380569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Human Activities on Agricultural Lands </a:t>
            </a:r>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fld id="{A12C5978-5272-4570-BBD8-9E6266539146}"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8</a:t>
            </a:fld>
            <a:endParaRPr lang="en-C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1"/>
            <a:ext cx="7920880" cy="470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884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Human Activities on Agricultural Lands </a:t>
            </a:r>
          </a:p>
        </p:txBody>
      </p:sp>
      <p:sp>
        <p:nvSpPr>
          <p:cNvPr id="4" name="Date Placeholder 3"/>
          <p:cNvSpPr>
            <a:spLocks noGrp="1"/>
          </p:cNvSpPr>
          <p:nvPr>
            <p:ph type="dt" sz="half" idx="10"/>
          </p:nvPr>
        </p:nvSpPr>
        <p:spPr/>
        <p:txBody>
          <a:bodyPr/>
          <a:lstStyle/>
          <a:p>
            <a:fld id="{0D3B1E33-EA9E-4946-9D8C-5B7E4360027E}" type="datetime8">
              <a:rPr lang="en-US" smtClean="0"/>
              <a:t>10/20/2015 8:01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9</a:t>
            </a:fld>
            <a:endParaRPr lang="en-CA"/>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6" y="1340768"/>
            <a:ext cx="333628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071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temp_Social_science_w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ppt_temp_Social_science_wht</Template>
  <TotalTime>7545</TotalTime>
  <Words>1242</Words>
  <Application>Microsoft Office PowerPoint</Application>
  <PresentationFormat>On-screen Show (4:3)</PresentationFormat>
  <Paragraphs>278</Paragraphs>
  <Slides>25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Times New Roman</vt:lpstr>
      <vt:lpstr>Verdana</vt:lpstr>
      <vt:lpstr>ppt_temp_Social_science_wht</vt:lpstr>
      <vt:lpstr>Geography 2153 – Fall 2013</vt:lpstr>
      <vt:lpstr>Outline</vt:lpstr>
      <vt:lpstr>Agriculture in Canada</vt:lpstr>
      <vt:lpstr>Agricultural Lands in Canada</vt:lpstr>
      <vt:lpstr>Agricultural Lands in Canada</vt:lpstr>
      <vt:lpstr>Changing Nature of Canadian Agriculture</vt:lpstr>
      <vt:lpstr>Human Activities on Agricultural Lands </vt:lpstr>
      <vt:lpstr>Human Activities on Agricultural Lands </vt:lpstr>
      <vt:lpstr>Human Activities on Agricultural Lands </vt:lpstr>
      <vt:lpstr>Human Activities on Agricultural Lands</vt:lpstr>
      <vt:lpstr>PowerPoint Presentation</vt:lpstr>
      <vt:lpstr>Agricultural Land (Mis)Management</vt:lpstr>
      <vt:lpstr>Agricultural Land (Mis)Management</vt:lpstr>
      <vt:lpstr>Changes in Land Management</vt:lpstr>
      <vt:lpstr>Human Activities on Agricultural Lands</vt:lpstr>
      <vt:lpstr>Exercise: ILOs and Balancing economic benefits  with socio-environmental costs</vt:lpstr>
      <vt:lpstr>Human Activities on Agricultural Lands </vt:lpstr>
      <vt:lpstr>Human Activities on Agricultural Lands </vt:lpstr>
      <vt:lpstr>Sustainable Agricultural Practices</vt:lpstr>
      <vt:lpstr>Challenges to Sustainable Agriculture</vt:lpstr>
      <vt:lpstr>International and Federal Initiatives</vt:lpstr>
      <vt:lpstr>Local Initiatives</vt:lpstr>
      <vt:lpstr>Canada and the World: Agricultural Subsidies</vt:lpstr>
      <vt:lpstr>Review</vt:lpstr>
      <vt:lpstr>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dc:creator>
  <cp:lastModifiedBy>Jamie W Baxter</cp:lastModifiedBy>
  <cp:revision>342</cp:revision>
  <dcterms:created xsi:type="dcterms:W3CDTF">2013-09-09T20:05:17Z</dcterms:created>
  <dcterms:modified xsi:type="dcterms:W3CDTF">2015-10-20T13:59:10Z</dcterms:modified>
</cp:coreProperties>
</file>