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94" r:id="rId2"/>
    <p:sldId id="257" r:id="rId3"/>
    <p:sldId id="258" r:id="rId4"/>
    <p:sldId id="259" r:id="rId5"/>
    <p:sldId id="260" r:id="rId6"/>
    <p:sldId id="289" r:id="rId7"/>
    <p:sldId id="261" r:id="rId8"/>
    <p:sldId id="263" r:id="rId9"/>
    <p:sldId id="301" r:id="rId10"/>
    <p:sldId id="264" r:id="rId11"/>
    <p:sldId id="265" r:id="rId12"/>
    <p:sldId id="299" r:id="rId13"/>
    <p:sldId id="300" r:id="rId14"/>
    <p:sldId id="270" r:id="rId15"/>
    <p:sldId id="267" r:id="rId16"/>
    <p:sldId id="266" r:id="rId17"/>
    <p:sldId id="296" r:id="rId18"/>
    <p:sldId id="295" r:id="rId19"/>
    <p:sldId id="304" r:id="rId20"/>
    <p:sldId id="269" r:id="rId21"/>
    <p:sldId id="271" r:id="rId22"/>
    <p:sldId id="272" r:id="rId23"/>
    <p:sldId id="298" r:id="rId24"/>
    <p:sldId id="273" r:id="rId25"/>
    <p:sldId id="275" r:id="rId26"/>
    <p:sldId id="302" r:id="rId27"/>
    <p:sldId id="276" r:id="rId28"/>
    <p:sldId id="277" r:id="rId29"/>
    <p:sldId id="280" r:id="rId30"/>
    <p:sldId id="281" r:id="rId31"/>
    <p:sldId id="283" r:id="rId32"/>
    <p:sldId id="284" r:id="rId33"/>
    <p:sldId id="303" r:id="rId34"/>
    <p:sldId id="285" r:id="rId35"/>
    <p:sldId id="286" r:id="rId36"/>
    <p:sldId id="287" r:id="rId37"/>
    <p:sldId id="288" r:id="rId38"/>
    <p:sldId id="30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9474" autoAdjust="0"/>
  </p:normalViewPr>
  <p:slideViewPr>
    <p:cSldViewPr>
      <p:cViewPr varScale="1">
        <p:scale>
          <a:sx n="119" d="100"/>
          <a:sy n="119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BE9CD4-5BBF-42F3-9E98-BB856AE1DDA2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E7B3DD-CBA3-4BD4-AB2E-75B44C3C3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94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</a:t>
            </a:r>
            <a:r>
              <a:rPr lang="en-CA" baseline="0" dirty="0" smtClean="0"/>
              <a:t> just prostitutes…women of all “sorts” including married women…the study reveals how men’s bodies were not nearly as “problematized” – graphs like this, if considered alone, as the main data, hide such interpretations.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7B3DD-CBA3-4BD4-AB2E-75B44C3C360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2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Random assignment in experiments handles confounders,</a:t>
            </a:r>
            <a:r>
              <a:rPr lang="en-CA" baseline="0" dirty="0" smtClean="0"/>
              <a:t> random selection handles </a:t>
            </a:r>
            <a:r>
              <a:rPr lang="en-CA" baseline="0" dirty="0" err="1" smtClean="0"/>
              <a:t>generalizability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7B3DD-CBA3-4BD4-AB2E-75B44C3C3605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62E01-EC93-41A5-A016-2EBDABD9A107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Often it is difficult to distinguish a critical</a:t>
            </a:r>
            <a:r>
              <a:rPr lang="en-CA" baseline="0" dirty="0" smtClean="0"/>
              <a:t> from extreme cases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7B3DD-CBA3-4BD4-AB2E-75B44C3C3605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7B3DD-CBA3-4BD4-AB2E-75B44C3C360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6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are we going to measure these things?</a:t>
            </a:r>
          </a:p>
          <a:p>
            <a:r>
              <a:rPr lang="en-CA" dirty="0" smtClean="0"/>
              <a:t>What are the possibilities</a:t>
            </a:r>
            <a:r>
              <a:rPr lang="en-CA" baseline="0" dirty="0" smtClean="0"/>
              <a:t> for reverse causation in this model?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7B3DD-CBA3-4BD4-AB2E-75B44C3C360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2. Also known as “</a:t>
            </a:r>
            <a:r>
              <a:rPr lang="en-CA" dirty="0" err="1" smtClean="0"/>
              <a:t>generalizability</a:t>
            </a:r>
            <a:r>
              <a:rPr lang="en-CA" dirty="0" smtClean="0"/>
              <a:t>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7B3DD-CBA3-4BD4-AB2E-75B44C3C360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Credibility</a:t>
            </a:r>
            <a:r>
              <a:rPr lang="en-CA" baseline="0" dirty="0" smtClean="0"/>
              <a:t> is the main advantage of </a:t>
            </a:r>
            <a:r>
              <a:rPr lang="en-CA" baseline="0" dirty="0" err="1" smtClean="0"/>
              <a:t>qual</a:t>
            </a:r>
            <a:r>
              <a:rPr lang="en-CA" baseline="0" dirty="0" smtClean="0"/>
              <a:t> methods over quant – being there with respondents </a:t>
            </a:r>
            <a:r>
              <a:rPr lang="en-CA" baseline="0" dirty="0" smtClean="0"/>
              <a:t>matters – i.e., who knows what a person is thinking when they fill out a survey?</a:t>
            </a:r>
            <a:endParaRPr lang="en-CA" baseline="0" dirty="0" smtClean="0"/>
          </a:p>
          <a:p>
            <a:r>
              <a:rPr lang="en-CA" baseline="0" dirty="0" smtClean="0"/>
              <a:t>Transferability of a study may not be known until further case studies are conducted – researcher’s job is to choose concepts that are </a:t>
            </a:r>
            <a:r>
              <a:rPr lang="en-CA" b="1" i="1" baseline="0" dirty="0" smtClean="0"/>
              <a:t>not</a:t>
            </a:r>
            <a:r>
              <a:rPr lang="en-CA" baseline="0" dirty="0" smtClean="0"/>
              <a:t> so context-specific that they might be conceivably be transferable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7B3DD-CBA3-4BD4-AB2E-75B44C3C360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3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Autobiography</a:t>
            </a:r>
            <a:r>
              <a:rPr lang="en-CA" baseline="0" dirty="0" smtClean="0"/>
              <a:t> is one way to address </a:t>
            </a:r>
            <a:r>
              <a:rPr lang="en-CA" baseline="0" dirty="0" err="1" smtClean="0"/>
              <a:t>confirmability</a:t>
            </a:r>
            <a:r>
              <a:rPr lang="en-CA" baseline="0" dirty="0" smtClean="0"/>
              <a:t>…and keep in mind all research is biased in one way or another – </a:t>
            </a:r>
            <a:r>
              <a:rPr lang="en-CA" baseline="0" dirty="0" err="1" smtClean="0"/>
              <a:t>confirmability</a:t>
            </a:r>
            <a:r>
              <a:rPr lang="en-CA" baseline="0" dirty="0" smtClean="0"/>
              <a:t> addresses how we deal with that bias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7B3DD-CBA3-4BD4-AB2E-75B44C3C360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Xavier de Souza Briggs; </a:t>
            </a:r>
            <a:r>
              <a:rPr lang="en-CA" dirty="0" err="1" smtClean="0"/>
              <a:t>Kadija</a:t>
            </a:r>
            <a:r>
              <a:rPr lang="en-CA" dirty="0" smtClean="0"/>
              <a:t> S. Ferryman; Susan J. </a:t>
            </a:r>
            <a:r>
              <a:rPr lang="en-CA" dirty="0" err="1" smtClean="0"/>
              <a:t>Popkin</a:t>
            </a:r>
            <a:r>
              <a:rPr lang="en-CA" dirty="0" smtClean="0"/>
              <a:t>; </a:t>
            </a:r>
            <a:r>
              <a:rPr lang="en-CA" dirty="0" err="1" smtClean="0"/>
              <a:t>María</a:t>
            </a:r>
            <a:r>
              <a:rPr lang="en-CA" dirty="0" smtClean="0"/>
              <a:t> </a:t>
            </a:r>
            <a:r>
              <a:rPr lang="en-CA" dirty="0" err="1" smtClean="0"/>
              <a:t>Rendón</a:t>
            </a:r>
            <a:r>
              <a:rPr lang="en-CA" dirty="0" smtClean="0"/>
              <a:t>,</a:t>
            </a:r>
            <a:r>
              <a:rPr lang="en-CA" baseline="0" dirty="0" smtClean="0"/>
              <a:t> </a:t>
            </a:r>
            <a:r>
              <a:rPr lang="en-CA" dirty="0" smtClean="0"/>
              <a:t>Why did the moving to opportunity experiment not get young people into better schools? </a:t>
            </a:r>
            <a:r>
              <a:rPr lang="en-CA" i="1" dirty="0" smtClean="0"/>
              <a:t>Housing Policy Debate</a:t>
            </a:r>
            <a:r>
              <a:rPr lang="en-CA" dirty="0" smtClean="0"/>
              <a:t> (January 2008), 19 (1), pg. 53-91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7B3DD-CBA3-4BD4-AB2E-75B44C3C360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Zoellener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Schweizer-Ries</a:t>
            </a:r>
            <a:r>
              <a:rPr lang="en-CA" baseline="0" dirty="0" smtClean="0"/>
              <a:t>, and </a:t>
            </a:r>
            <a:r>
              <a:rPr lang="en-CA" baseline="0" dirty="0" err="1" smtClean="0"/>
              <a:t>Wemheurer</a:t>
            </a:r>
            <a:r>
              <a:rPr lang="en-CA" baseline="0" smtClean="0"/>
              <a:t> (2008</a:t>
            </a:r>
            <a:r>
              <a:rPr lang="en-CA" baseline="0" dirty="0" smtClean="0"/>
              <a:t>) Public acceptance of renewable energies: Results from case studies in Germany, </a:t>
            </a:r>
            <a:r>
              <a:rPr lang="en-CA" i="1" baseline="0" dirty="0" smtClean="0"/>
              <a:t>Energy Policy</a:t>
            </a:r>
            <a:r>
              <a:rPr lang="en-CA" baseline="0" dirty="0" smtClean="0"/>
              <a:t> ,36: 4136-4141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7B3DD-CBA3-4BD4-AB2E-75B44C3C360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</a:t>
            </a:r>
            <a:r>
              <a:rPr lang="en-CA" baseline="0" dirty="0" smtClean="0"/>
              <a:t> is the type of </a:t>
            </a:r>
            <a:r>
              <a:rPr lang="en-CA" baseline="0" smtClean="0"/>
              <a:t>research most of us do.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7B3DD-CBA3-4BD4-AB2E-75B44C3C3605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76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F8F97-83CE-4163-8104-713E71604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0A606-5259-4A56-A70D-155DC29FB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F9C36-87BB-45F0-980E-13E128B1CA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55A6B-A550-42BB-94C6-0F1725B411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9594F-46AC-48F5-BBF6-891A412948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81EB4-13DD-42D0-A263-DD5749375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A2FD-4BD5-4456-8209-1425E99FE2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22F5F-6A3E-4D55-B9E2-B56EA64E54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DFC9D-76DD-43E9-A69F-3987574B2B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D883050-3853-4CCF-8D07-F55D294AA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C9262A-A4BC-405B-9810-7EC98A1C0C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communications.uwo.ca/western_news/stories/2008/March/faculty_bookshelf__the_global_food_economy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er_assisted_qualitative_data_analysis_softwa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v=hTghEXKNj7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/multiple_choice_polls/cVtLfwZnI80tRba" TargetMode="External"/><Relationship Id="rId2" Type="http://schemas.openxmlformats.org/officeDocument/2006/relationships/hyperlink" Target="http://www.polleverywhere.com/multiple_choice_polls/cVtLfwZnI80tRba/we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D3pDWt7Gnt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hyperlink" Target="http://nationalmirroronline.net/management/21431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9626298100016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/multiple_choice_polls/Z4LEvCpgAs0l4Io" TargetMode="External"/><Relationship Id="rId2" Type="http://schemas.openxmlformats.org/officeDocument/2006/relationships/hyperlink" Target="http://www.polleverywhere.com/multiple_choice_polls/Z4LEvCpgAs0l4Io/we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milyjones.eu/2008/05/15/is-psychology-a-scienc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Research Designs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CA" dirty="0" smtClean="0"/>
              <a:t>Chapter 2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F8F97-83CE-4163-8104-713E716048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ncreaserss.com/wp-content/uploads/2012/02/Media-Effects-Research-Laborato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00400"/>
            <a:ext cx="2161782" cy="1619251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Criteria for Evaluating Social Research, cont’d.</a:t>
            </a:r>
            <a:endParaRPr lang="en-CA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6629400" cy="438912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External validity</a:t>
            </a:r>
            <a:r>
              <a:rPr lang="en-US" dirty="0" smtClean="0"/>
              <a:t>: two primary concerns:</a:t>
            </a:r>
          </a:p>
          <a:p>
            <a:pPr marL="730250" lvl="1" indent="-457200" eaLnBrk="1" hangingPunct="1">
              <a:buFont typeface="Bookman Old Style" pitchFamily="18" charset="0"/>
              <a:buAutoNum type="arabicPeriod"/>
            </a:pPr>
            <a:r>
              <a:rPr lang="en-US" sz="2400" dirty="0" smtClean="0"/>
              <a:t>findings applicable to situations outside the research environment?</a:t>
            </a:r>
          </a:p>
          <a:p>
            <a:pPr lvl="2" eaLnBrk="1" hangingPunct="1"/>
            <a:r>
              <a:rPr lang="en-US" sz="2200" dirty="0" smtClean="0"/>
              <a:t>e.g., </a:t>
            </a:r>
            <a:r>
              <a:rPr lang="en-US" sz="2200" i="1" dirty="0" smtClean="0"/>
              <a:t>Naturalistic </a:t>
            </a:r>
            <a:r>
              <a:rPr lang="en-US" sz="2200" dirty="0" smtClean="0"/>
              <a:t>(non laboratory) studies</a:t>
            </a:r>
          </a:p>
          <a:p>
            <a:pPr marL="730250" lvl="1" indent="-457200" eaLnBrk="1" hangingPunct="1">
              <a:buFont typeface="Bookman Old Style" pitchFamily="18" charset="0"/>
              <a:buAutoNum type="arabicPeriod" startAt="2"/>
            </a:pPr>
            <a:r>
              <a:rPr lang="en-US" sz="2400" dirty="0" smtClean="0"/>
              <a:t>findings generalized beyond the people or cases studied?</a:t>
            </a:r>
          </a:p>
          <a:p>
            <a:pPr lvl="2" eaLnBrk="1" hangingPunct="1"/>
            <a:r>
              <a:rPr lang="en-US" sz="2200" dirty="0" smtClean="0"/>
              <a:t>E.g., using representative samples. </a:t>
            </a:r>
            <a:endParaRPr lang="en-CA" sz="2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Geog 3250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4876800"/>
            <a:ext cx="1821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Would we act the same </a:t>
            </a:r>
          </a:p>
          <a:p>
            <a:r>
              <a:rPr lang="en-CA" sz="1200" dirty="0" smtClean="0"/>
              <a:t>outside a laboratory?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Criteria for Evaluating (Qualitative) Social Research, cont’d.</a:t>
            </a:r>
            <a:endParaRPr lang="en-CA" sz="3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/>
          </a:p>
          <a:p>
            <a:pPr>
              <a:buFont typeface="Wingdings 3"/>
              <a:buChar char=""/>
              <a:defRPr/>
            </a:pPr>
            <a:r>
              <a:rPr lang="en-US" sz="2800" b="1" dirty="0" smtClean="0"/>
              <a:t>trustworthiness</a:t>
            </a:r>
            <a:r>
              <a:rPr lang="en-US" sz="2800" dirty="0" smtClean="0"/>
              <a:t> – </a:t>
            </a:r>
            <a:r>
              <a:rPr lang="en-CA" sz="2800" dirty="0" smtClean="0"/>
              <a:t>findings which are worth paying attention to, worth taking account of</a:t>
            </a: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5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i="1" dirty="0" smtClean="0"/>
              <a:t>Credibility</a:t>
            </a:r>
            <a:r>
              <a:rPr lang="en-US" sz="2800" dirty="0" smtClean="0"/>
              <a:t> (in preference to internal validity)</a:t>
            </a:r>
          </a:p>
          <a:p>
            <a:pPr marL="548640" lvl="1" indent="-274320">
              <a:buFont typeface="Wingdings 3"/>
              <a:buChar char=""/>
              <a:defRPr/>
            </a:pPr>
            <a:r>
              <a:rPr lang="en-US" sz="2800" i="1" dirty="0" smtClean="0"/>
              <a:t>Transferability</a:t>
            </a:r>
            <a:r>
              <a:rPr lang="en-US" sz="2800" dirty="0" smtClean="0"/>
              <a:t> (in preference to external validity)</a:t>
            </a:r>
          </a:p>
          <a:p>
            <a:pPr marL="548640" lvl="1" indent="-274320">
              <a:buFont typeface="Wingdings 3"/>
              <a:buChar char=""/>
              <a:defRPr/>
            </a:pPr>
            <a:r>
              <a:rPr lang="en-US" sz="2800" i="1" dirty="0" smtClean="0"/>
              <a:t>Dependability</a:t>
            </a:r>
            <a:r>
              <a:rPr lang="en-US" sz="2800" dirty="0" smtClean="0"/>
              <a:t> (in preference to reliability)</a:t>
            </a:r>
          </a:p>
          <a:p>
            <a:pPr marL="548640" lvl="1" indent="-274320">
              <a:buFont typeface="Wingdings 3"/>
              <a:buChar char=""/>
              <a:defRPr/>
            </a:pPr>
            <a:r>
              <a:rPr lang="en-US" sz="2800" i="1" dirty="0" smtClean="0"/>
              <a:t>Confirmability</a:t>
            </a:r>
            <a:r>
              <a:rPr lang="en-US" sz="2800" dirty="0" smtClean="0"/>
              <a:t> (in preference to replicability)</a:t>
            </a:r>
            <a:endParaRPr lang="en-CA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Geog 3250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Criteria for Evaluating (Qualitative) Social Research, cont’d.</a:t>
            </a:r>
            <a:endParaRPr lang="en-CA" sz="3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5791200" cy="40386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/>
          </a:p>
          <a:p>
            <a:pPr marL="182880">
              <a:buNone/>
              <a:defRPr/>
            </a:pPr>
            <a:r>
              <a:rPr lang="en-US" sz="3000" b="1" i="1" dirty="0" smtClean="0"/>
              <a:t>Credibility</a:t>
            </a:r>
            <a:endParaRPr lang="en-US" sz="3000" b="1" dirty="0" smtClean="0"/>
          </a:p>
          <a:p>
            <a:pPr marL="182880">
              <a:defRPr/>
            </a:pPr>
            <a:r>
              <a:rPr lang="en-US" sz="3000" dirty="0" smtClean="0"/>
              <a:t>degree to which findings “make sense” to a wide variety of audiences – e.g., researchers, lay audiences, those studied</a:t>
            </a:r>
          </a:p>
          <a:p>
            <a:pPr marL="548640" lvl="1">
              <a:defRPr/>
            </a:pPr>
            <a:r>
              <a:rPr lang="en-US" dirty="0" smtClean="0"/>
              <a:t>E.g., through close interaction with those studied</a:t>
            </a:r>
          </a:p>
          <a:p>
            <a:pPr marL="548640" lvl="1" indent="-274320">
              <a:buNone/>
              <a:defRPr/>
            </a:pPr>
            <a:endParaRPr lang="en-US" sz="2500" dirty="0" smtClean="0"/>
          </a:p>
          <a:p>
            <a:pPr marL="182880">
              <a:buNone/>
              <a:defRPr/>
            </a:pPr>
            <a:r>
              <a:rPr lang="en-US" sz="3000" b="1" dirty="0" smtClean="0"/>
              <a:t>Transferability</a:t>
            </a:r>
          </a:p>
          <a:p>
            <a:r>
              <a:rPr lang="en-CA" sz="2800" dirty="0" smtClean="0"/>
              <a:t>degree to which findings fit within contexts outside the study</a:t>
            </a:r>
          </a:p>
          <a:p>
            <a:pPr lvl="1"/>
            <a:r>
              <a:rPr lang="en-CA" dirty="0" smtClean="0"/>
              <a:t>E.g., through comparison of cases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9698" name="Picture 2" descr="http://geography.uwo.ca/faculty/weis/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09800"/>
            <a:ext cx="923925" cy="1152526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700" name="Picture 4" descr="http://communications.uwo.ca/com/media/images/WesternNews2008/Anthony_Weis_book_cov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038600"/>
            <a:ext cx="1312117" cy="2057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>
            <a:off x="6702705" y="3429000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Living and working with</a:t>
            </a:r>
          </a:p>
          <a:p>
            <a:r>
              <a:rPr lang="en-CA" sz="1200" dirty="0" smtClean="0"/>
              <a:t>Small farmers in Jamaica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Criteria for Evaluating (Qualitative) Social Research, cont’d.</a:t>
            </a:r>
            <a:endParaRPr lang="en-CA" sz="3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4800600" cy="4038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/>
          </a:p>
          <a:p>
            <a:pPr marL="182880">
              <a:buNone/>
              <a:defRPr/>
            </a:pPr>
            <a:r>
              <a:rPr lang="en-US" sz="3000" b="1" i="1" dirty="0" smtClean="0"/>
              <a:t>Dependability</a:t>
            </a:r>
            <a:endParaRPr lang="en-US" sz="3000" b="1" dirty="0" smtClean="0"/>
          </a:p>
          <a:p>
            <a:r>
              <a:rPr lang="en-CA" sz="2800" dirty="0" smtClean="0"/>
              <a:t>consistency with which the same constructs may be matched with the same phenomena over space and time </a:t>
            </a:r>
          </a:p>
          <a:p>
            <a:pPr marL="548640" lvl="1" indent="-274320">
              <a:buNone/>
              <a:defRPr/>
            </a:pPr>
            <a:endParaRPr lang="en-US" sz="2500" dirty="0" smtClean="0"/>
          </a:p>
          <a:p>
            <a:pPr marL="182880">
              <a:buNone/>
              <a:defRPr/>
            </a:pPr>
            <a:r>
              <a:rPr lang="en-US" sz="3000" b="1" dirty="0" smtClean="0"/>
              <a:t>Confirmability</a:t>
            </a:r>
          </a:p>
          <a:p>
            <a:r>
              <a:rPr lang="en-CA" sz="2800" dirty="0" smtClean="0"/>
              <a:t>the degree to which findings are determined by the respondents and context and not </a:t>
            </a:r>
            <a:r>
              <a:rPr lang="en-CA" sz="2800" dirty="0" smtClean="0"/>
              <a:t>(solely?) by </a:t>
            </a:r>
            <a:r>
              <a:rPr lang="en-CA" sz="2800" dirty="0" smtClean="0"/>
              <a:t>the biases, motivations, interests or perspectives of the inquirer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8674" name="Picture 2" descr="http://www.numerical-analytics.com/ana_images/nvivo8_ma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667000"/>
            <a:ext cx="3810000" cy="2500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5181600"/>
            <a:ext cx="416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Software now helps keep track of data-to-concept linkages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Research Designs: Experiments</a:t>
            </a:r>
            <a:endParaRPr lang="en-CA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Two kinds of experiments:</a:t>
            </a:r>
          </a:p>
          <a:p>
            <a:pPr marL="730250" lvl="1" indent="-457200" eaLnBrk="1" hangingPunct="1">
              <a:buFont typeface="Bookman Old Style" pitchFamily="18" charset="0"/>
              <a:buAutoNum type="arabicPeriod"/>
            </a:pPr>
            <a:r>
              <a:rPr lang="en-US" sz="2400" b="1" dirty="0" smtClean="0"/>
              <a:t>Field experiments</a:t>
            </a:r>
            <a:r>
              <a:rPr lang="en-US" sz="2400" dirty="0" smtClean="0"/>
              <a:t> are conducted in real-life surroundings</a:t>
            </a:r>
          </a:p>
          <a:p>
            <a:pPr marL="730250" lvl="1" indent="-457200" eaLnBrk="1" hangingPunct="1">
              <a:buFont typeface="Bookman Old Style" pitchFamily="18" charset="0"/>
              <a:buAutoNum type="arabicPeriod"/>
            </a:pPr>
            <a:r>
              <a:rPr lang="en-US" sz="2400" b="1" dirty="0" smtClean="0"/>
              <a:t>Laboratory experiments </a:t>
            </a:r>
            <a:r>
              <a:rPr lang="en-US" sz="2400" dirty="0" smtClean="0"/>
              <a:t>take place in artificial environments/</a:t>
            </a:r>
          </a:p>
          <a:p>
            <a:pPr lvl="2" eaLnBrk="1" hangingPunct="1"/>
            <a:r>
              <a:rPr lang="en-US" sz="2200" dirty="0" smtClean="0"/>
              <a:t>Controls research environment.</a:t>
            </a:r>
          </a:p>
          <a:p>
            <a:pPr lvl="2" eaLnBrk="1" hangingPunct="1"/>
            <a:r>
              <a:rPr lang="en-US" sz="2200" dirty="0" smtClean="0"/>
              <a:t>Easier to randomly assign research subjects.</a:t>
            </a:r>
          </a:p>
          <a:p>
            <a:pPr lvl="2" eaLnBrk="1" hangingPunct="1"/>
            <a:r>
              <a:rPr lang="en-US" sz="2200" dirty="0" smtClean="0"/>
              <a:t>Therefore enhanced </a:t>
            </a:r>
            <a:r>
              <a:rPr lang="en-US" sz="2200" i="1" dirty="0" smtClean="0"/>
              <a:t>internal validity</a:t>
            </a:r>
            <a:r>
              <a:rPr lang="en-US" sz="2200" dirty="0" smtClean="0"/>
              <a:t>.</a:t>
            </a:r>
          </a:p>
          <a:p>
            <a:pPr lvl="2" eaLnBrk="1" hangingPunct="1"/>
            <a:r>
              <a:rPr lang="en-US" sz="2200" dirty="0" smtClean="0"/>
              <a:t>Easier to replicate.</a:t>
            </a:r>
          </a:p>
          <a:p>
            <a:pPr lvl="2" eaLnBrk="1" hangingPunct="1"/>
            <a:endParaRPr lang="en-US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Research Designs: Experiments, Key Concepts</a:t>
            </a:r>
            <a:endParaRPr lang="en-CA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>
            <a:normAutofit/>
          </a:bodyPr>
          <a:lstStyle/>
          <a:p>
            <a:pPr eaLnBrk="1" hangingPunct="1"/>
            <a:endParaRPr lang="en-US" sz="1800" dirty="0" smtClean="0"/>
          </a:p>
          <a:p>
            <a:pPr lvl="1" eaLnBrk="1" hangingPunct="1"/>
            <a:r>
              <a:rPr lang="en-US" sz="2400" dirty="0" smtClean="0"/>
              <a:t>Experimental or treatment group</a:t>
            </a:r>
          </a:p>
          <a:p>
            <a:pPr lvl="1" eaLnBrk="1" hangingPunct="1"/>
            <a:r>
              <a:rPr lang="en-US" sz="2400" dirty="0" smtClean="0"/>
              <a:t>Control group</a:t>
            </a:r>
          </a:p>
          <a:p>
            <a:pPr lvl="1" eaLnBrk="1" hangingPunct="1"/>
            <a:r>
              <a:rPr lang="en-US" sz="2400" dirty="0" smtClean="0"/>
              <a:t>Random assignment</a:t>
            </a:r>
          </a:p>
          <a:p>
            <a:pPr lvl="1" eaLnBrk="1" hangingPunct="1"/>
            <a:r>
              <a:rPr lang="en-US" sz="2400" dirty="0" smtClean="0"/>
              <a:t>Pre-test</a:t>
            </a:r>
          </a:p>
          <a:p>
            <a:pPr lvl="1" eaLnBrk="1" hangingPunct="1"/>
            <a:r>
              <a:rPr lang="en-US" sz="2400" dirty="0" smtClean="0"/>
              <a:t>Post-test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28674" name="Picture 2" descr="http://rediscovercourtesy.org/wp-content/uploads/2012/01/Randall-Kenneth-Jones-Log-Roll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467224"/>
            <a:ext cx="2590800" cy="172720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4572000" y="5791200"/>
            <a:ext cx="405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Are people experiencing personal and professional</a:t>
            </a:r>
          </a:p>
          <a:p>
            <a:r>
              <a:rPr lang="en-CA" sz="1200" dirty="0" smtClean="0"/>
              <a:t>instability more likely to discount long term rewards</a:t>
            </a:r>
            <a:r>
              <a:rPr lang="en-CA" sz="1200" dirty="0" smtClean="0"/>
              <a:t>?</a:t>
            </a:r>
          </a:p>
          <a:p>
            <a:r>
              <a:rPr lang="en-CA" sz="1200" dirty="0" smtClean="0"/>
              <a:t>(Will they eat a stale donut in favour of waiting for fresh donuts?) </a:t>
            </a:r>
            <a:endParaRPr lang="en-CA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Geog 3250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2" descr="http://uregina.ca/~hadjista/images/observation_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326" y="4467224"/>
            <a:ext cx="2690839" cy="1323976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Research Designs: Experiments</a:t>
            </a:r>
            <a:endParaRPr lang="en-CA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Rare in social geography because:</a:t>
            </a:r>
          </a:p>
          <a:p>
            <a:pPr lvl="1" eaLnBrk="1" hangingPunct="1"/>
            <a:r>
              <a:rPr lang="en-US" sz="2400" dirty="0" smtClean="0"/>
              <a:t>Many variables of interest are not subject to experimental manipulation.</a:t>
            </a:r>
          </a:p>
          <a:p>
            <a:pPr lvl="1" eaLnBrk="1" hangingPunct="1"/>
            <a:r>
              <a:rPr lang="en-US" sz="2400" dirty="0" smtClean="0"/>
              <a:t>Ethical concerns preclude performing experiments.</a:t>
            </a:r>
          </a:p>
          <a:p>
            <a:pPr lvl="1" eaLnBrk="1" hangingPunct="1"/>
            <a:r>
              <a:rPr lang="en-US" sz="2400" dirty="0" smtClean="0"/>
              <a:t>Many phenomena of interest have long-term, complex causes that cannot be simulated in experiments.</a:t>
            </a:r>
          </a:p>
          <a:p>
            <a:pPr lvl="1" eaLnBrk="1" hangingPunct="1"/>
            <a:r>
              <a:rPr lang="en-CA" sz="2400" dirty="0" smtClean="0"/>
              <a:t>Even where applicable, experimental models do not get at the perceptions and feelings of research subjects.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Classic Experiment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9720"/>
          </a:xfrm>
        </p:spPr>
        <p:txBody>
          <a:bodyPr/>
          <a:lstStyle/>
          <a:p>
            <a:r>
              <a:rPr lang="en-CA" dirty="0" smtClean="0"/>
              <a:t>Rosenthal and Jacobson (1968) “teachers expectations” experiment – “Pygmalion effect</a:t>
            </a:r>
            <a:r>
              <a:rPr lang="en-CA" dirty="0" smtClean="0"/>
              <a:t>”</a:t>
            </a:r>
            <a:endParaRPr lang="en-CA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5683949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Click image for video</a:t>
            </a:r>
            <a:endParaRPr lang="en-CA" sz="14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3886200" cy="283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Natural experiments</a:t>
            </a:r>
            <a:endParaRPr lang="en-CA" dirty="0"/>
          </a:p>
        </p:txBody>
      </p:sp>
      <p:pic>
        <p:nvPicPr>
          <p:cNvPr id="5" name="Picture 4" descr="nat_experiment_housing_education_lunch_progr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812693"/>
            <a:ext cx="4267200" cy="5045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257800"/>
            <a:ext cx="1371600" cy="3810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en-CA" dirty="0" smtClean="0"/>
              <a:t>study (“treatment”)</a:t>
            </a:r>
          </a:p>
          <a:p>
            <a:r>
              <a:rPr lang="en-CA" dirty="0" smtClean="0"/>
              <a:t>group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71600" y="5410200"/>
            <a:ext cx="7620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5867400"/>
            <a:ext cx="1143000" cy="2286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en-CA" dirty="0" smtClean="0"/>
              <a:t>control group</a:t>
            </a:r>
            <a:endParaRPr lang="en-CA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95400" y="5943600"/>
            <a:ext cx="8382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2057400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“Why did the moving to opportunity experiment not get young people into better schools?”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3672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Which of the following is </a:t>
            </a:r>
            <a:r>
              <a:rPr lang="en-CA" b="1" i="1" u="sng" dirty="0" smtClean="0"/>
              <a:t>not</a:t>
            </a:r>
            <a:r>
              <a:rPr lang="en-CA" dirty="0" smtClean="0"/>
              <a:t> a main </a:t>
            </a:r>
            <a:r>
              <a:rPr lang="en-CA" dirty="0" smtClean="0"/>
              <a:t>weaknesses of </a:t>
            </a:r>
            <a:r>
              <a:rPr lang="en-CA" dirty="0" smtClean="0"/>
              <a:t>controlled experiments </a:t>
            </a:r>
            <a:r>
              <a:rPr lang="en-CA" dirty="0" smtClean="0"/>
              <a:t>in </a:t>
            </a:r>
            <a:r>
              <a:rPr lang="en-CA" dirty="0" smtClean="0"/>
              <a:t>social research?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CA" dirty="0"/>
              <a:t>Many variables of interest are not subject to experimental manipulation. </a:t>
            </a:r>
            <a:r>
              <a:rPr lang="en-CA" b="1" dirty="0" smtClean="0"/>
              <a:t>545901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CA" dirty="0" smtClean="0"/>
              <a:t>Ethical </a:t>
            </a:r>
            <a:r>
              <a:rPr lang="en-CA" dirty="0"/>
              <a:t>concerns preclude performing experiments</a:t>
            </a:r>
            <a:r>
              <a:rPr lang="en-CA" dirty="0" smtClean="0"/>
              <a:t>.  </a:t>
            </a:r>
            <a:r>
              <a:rPr lang="en-CA" b="1" dirty="0"/>
              <a:t>545902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CA" dirty="0" smtClean="0"/>
              <a:t>Experiments focus too much on perception and </a:t>
            </a:r>
            <a:r>
              <a:rPr lang="en-CA" dirty="0"/>
              <a:t>feeling. </a:t>
            </a:r>
            <a:r>
              <a:rPr lang="en-CA" b="1" dirty="0"/>
              <a:t>545904 </a:t>
            </a:r>
            <a:endParaRPr lang="en-CA" b="1" dirty="0" smtClean="0"/>
          </a:p>
          <a:p>
            <a:pPr marL="880110" lvl="1" indent="-514350">
              <a:buFont typeface="+mj-lt"/>
              <a:buAutoNum type="alphaLcParenR"/>
            </a:pPr>
            <a:r>
              <a:rPr lang="en-CA" dirty="0" smtClean="0"/>
              <a:t>The complex multiple causes of real-world behaviour cannot be simulated in </a:t>
            </a:r>
            <a:r>
              <a:rPr lang="en-CA" dirty="0"/>
              <a:t>experiments. </a:t>
            </a:r>
            <a:r>
              <a:rPr lang="en-CA" b="1" dirty="0" smtClean="0"/>
              <a:t>545966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dirty="0"/>
              <a:t>Phone # is: </a:t>
            </a:r>
            <a:r>
              <a:rPr lang="en-CA" b="1" dirty="0" smtClean="0"/>
              <a:t>37607</a:t>
            </a:r>
          </a:p>
          <a:p>
            <a:pPr marL="0" indent="0">
              <a:buNone/>
            </a:pPr>
            <a:r>
              <a:rPr lang="en-CA" dirty="0" smtClean="0"/>
              <a:t>Web link is </a:t>
            </a:r>
            <a:r>
              <a:rPr lang="en-CA" dirty="0" smtClean="0">
                <a:hlinkClick r:id="rId2"/>
              </a:rPr>
              <a:t>here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 smtClean="0"/>
              <a:t>See results </a:t>
            </a:r>
            <a:r>
              <a:rPr lang="en-CA" dirty="0" smtClean="0">
                <a:hlinkClick r:id="rId3"/>
              </a:rPr>
              <a:t>here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http://www.med.uottawa.ca/sim/data/Images/Obesity_prevalence_Canada_20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271682" cy="35052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is a Research Design?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343400" cy="438912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framework for collection and analysis of data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criteria for producing useful results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consider ethics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00600" y="5715000"/>
            <a:ext cx="399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What sorts of study designs might this map of “obesity” prevalence inspire?</a:t>
            </a:r>
            <a:endParaRPr lang="en-CA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371600"/>
            <a:ext cx="2722942" cy="206216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Research Designs: Experiments, cont’d.</a:t>
            </a:r>
            <a:endParaRPr lang="en-CA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5943600" cy="438912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Threats to </a:t>
            </a:r>
            <a:r>
              <a:rPr lang="en-US" u="sng" dirty="0" smtClean="0"/>
              <a:t>internal validity </a:t>
            </a:r>
            <a:r>
              <a:rPr lang="en-US" dirty="0" smtClean="0"/>
              <a:t>in experiments that lack random assignment and/or the presence of a control group.</a:t>
            </a:r>
          </a:p>
          <a:p>
            <a:pPr lvl="1" eaLnBrk="1" hangingPunct="1"/>
            <a:r>
              <a:rPr lang="en-US" sz="2400" b="1" dirty="0" smtClean="0"/>
              <a:t>History</a:t>
            </a:r>
            <a:r>
              <a:rPr lang="en-US" sz="2400" dirty="0" smtClean="0"/>
              <a:t>: some event occurring after the treatment was given may have influenced the dependent variable.</a:t>
            </a:r>
          </a:p>
          <a:p>
            <a:pPr lvl="1" eaLnBrk="1" hangingPunct="1"/>
            <a:r>
              <a:rPr lang="en-US" sz="2400" b="1" dirty="0" smtClean="0"/>
              <a:t>Testing</a:t>
            </a:r>
            <a:r>
              <a:rPr lang="en-US" sz="2400" dirty="0" smtClean="0"/>
              <a:t>: </a:t>
            </a:r>
            <a:r>
              <a:rPr lang="en-US" dirty="0" smtClean="0"/>
              <a:t>the</a:t>
            </a:r>
            <a:r>
              <a:rPr lang="en-US" sz="2400" dirty="0" smtClean="0"/>
              <a:t> pre-test may have influenced how same people respond in post-test</a:t>
            </a:r>
          </a:p>
          <a:p>
            <a:pPr lvl="1" eaLnBrk="1" hangingPunct="1"/>
            <a:r>
              <a:rPr lang="en-US" sz="2400" b="1" dirty="0" smtClean="0"/>
              <a:t>Instrumentation</a:t>
            </a:r>
            <a:r>
              <a:rPr lang="en-US" sz="2400" dirty="0" smtClean="0"/>
              <a:t>: changes in the way a test is administered may account for pre-test and post-test differences</a:t>
            </a:r>
            <a:endParaRPr lang="en-CA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0482" name="Picture 2" descr="http://www.sangrea.net/free-cartoons/privacy_covert-surveill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1317" y="3990201"/>
            <a:ext cx="2726483" cy="2057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00800" y="60476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Testing – if they know, behaviour  may change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676400"/>
            <a:ext cx="17924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Light blue – wind power (Jan 2007)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1905000"/>
            <a:ext cx="16113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Dark blue – biomass (Jul 2007)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447800"/>
            <a:ext cx="1165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Green – solar (2006)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3429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History – major report about climate change crisis released in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Research Designs: Experiments, cont’d.</a:t>
            </a:r>
            <a:endParaRPr lang="en-CA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Threats to </a:t>
            </a:r>
            <a:r>
              <a:rPr lang="en-US" u="sng" dirty="0" smtClean="0"/>
              <a:t>internal validity </a:t>
            </a:r>
            <a:r>
              <a:rPr lang="en-US" dirty="0" smtClean="0"/>
              <a:t>(continued):</a:t>
            </a:r>
          </a:p>
          <a:p>
            <a:pPr lvl="1" eaLnBrk="1" hangingPunct="1"/>
            <a:r>
              <a:rPr lang="en-US" sz="2400" b="1" dirty="0" smtClean="0"/>
              <a:t>Mortality</a:t>
            </a:r>
            <a:r>
              <a:rPr lang="en-US" sz="2400" dirty="0" smtClean="0"/>
              <a:t>: participants leave the experiment before it is over.</a:t>
            </a:r>
          </a:p>
          <a:p>
            <a:pPr lvl="1" eaLnBrk="1" hangingPunct="1"/>
            <a:r>
              <a:rPr lang="en-US" sz="2400" b="1" dirty="0" smtClean="0"/>
              <a:t>Maturation</a:t>
            </a:r>
            <a:r>
              <a:rPr lang="en-US" sz="2400" dirty="0" smtClean="0"/>
              <a:t>: participants change over time, e.g., get older, develop mentally and emotionally, etc.</a:t>
            </a:r>
          </a:p>
          <a:p>
            <a:pPr lvl="1" eaLnBrk="1" hangingPunct="1"/>
            <a:r>
              <a:rPr lang="en-US" sz="2400" b="1" dirty="0" smtClean="0"/>
              <a:t>Selection</a:t>
            </a:r>
            <a:r>
              <a:rPr lang="en-US" sz="2400" dirty="0" smtClean="0"/>
              <a:t>: pre-existing differences in control and experimental group – e.g., non-random assignment</a:t>
            </a:r>
            <a:endParaRPr lang="en-CA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Research Designs: Experiments, cont’d.</a:t>
            </a:r>
            <a:endParaRPr lang="en-CA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Threats to </a:t>
            </a:r>
            <a:r>
              <a:rPr lang="en-US" u="sng" dirty="0" smtClean="0"/>
              <a:t>external validity</a:t>
            </a:r>
            <a:r>
              <a:rPr lang="en-US" dirty="0" smtClean="0"/>
              <a:t>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Interaction of selection and treatment</a:t>
            </a:r>
            <a:r>
              <a:rPr lang="en-US" dirty="0" smtClean="0"/>
              <a:t>: findings not generalizable beyond </a:t>
            </a:r>
            <a:r>
              <a:rPr lang="en-US" i="1" dirty="0" smtClean="0"/>
              <a:t>group</a:t>
            </a:r>
            <a:r>
              <a:rPr lang="en-US" dirty="0" smtClean="0"/>
              <a:t> studied in the experiment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Interaction of setting and treatment</a:t>
            </a:r>
            <a:r>
              <a:rPr lang="en-US" dirty="0" smtClean="0"/>
              <a:t>: findings may not apply to settings that differ from those of the experiment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Interaction of history and treatment</a:t>
            </a:r>
            <a:r>
              <a:rPr lang="en-US" dirty="0" smtClean="0"/>
              <a:t>: findings may not apply to other time periods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Interaction effect of pretesting</a:t>
            </a:r>
            <a:r>
              <a:rPr lang="en-US" dirty="0" smtClean="0"/>
              <a:t>: findings may not apply to people who were not pretested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Reactive effects of experimental arrangements</a:t>
            </a:r>
            <a:r>
              <a:rPr lang="en-US" dirty="0" smtClean="0"/>
              <a:t>: the findings may be invalid because they were caused by subjects behaving atypically due to the fact that they were in an experimental situation  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Confounder: Hawthorne Effect - Reactivity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People change behaviour because know being </a:t>
            </a:r>
            <a:r>
              <a:rPr lang="en-CA" dirty="0" smtClean="0"/>
              <a:t>studied</a:t>
            </a:r>
          </a:p>
          <a:p>
            <a:endParaRPr lang="en-CA" sz="1100" dirty="0"/>
          </a:p>
          <a:p>
            <a:endParaRPr lang="en-CA" sz="1100" dirty="0" smtClean="0"/>
          </a:p>
          <a:p>
            <a:pPr marL="393192" lvl="1" indent="0">
              <a:buNone/>
            </a:pPr>
            <a:r>
              <a:rPr lang="en-CA" sz="900" dirty="0" smtClean="0"/>
              <a:t>(</a:t>
            </a:r>
            <a:r>
              <a:rPr lang="en-CA" sz="900" dirty="0" smtClean="0"/>
              <a:t>video: </a:t>
            </a:r>
            <a:r>
              <a:rPr lang="en-CA" sz="900" dirty="0" smtClean="0"/>
              <a:t>start </a:t>
            </a:r>
            <a:r>
              <a:rPr lang="en-CA" sz="900" dirty="0" smtClean="0"/>
              <a:t>at 4:54)</a:t>
            </a:r>
          </a:p>
          <a:p>
            <a:pPr lvl="2">
              <a:buNone/>
            </a:pPr>
            <a:endParaRPr lang="en-CA" dirty="0"/>
          </a:p>
        </p:txBody>
      </p:sp>
      <p:pic>
        <p:nvPicPr>
          <p:cNvPr id="72706" name="Picture 2" descr="http://communitywalk.s3.amazonaws.com/assets/photos/2/55/23453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596" y="3352800"/>
            <a:ext cx="3365004" cy="2667000"/>
          </a:xfrm>
          <a:prstGeom prst="rect">
            <a:avLst/>
          </a:prstGeom>
          <a:noFill/>
        </p:spPr>
      </p:pic>
      <p:pic>
        <p:nvPicPr>
          <p:cNvPr id="72708" name="Picture 4" descr="http://nationalmirroronline.net/thumbnail.php?file=/Hawthorne_Effects_632575257.gif&amp;size=article_lar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13201"/>
            <a:ext cx="3886200" cy="26113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30533" y="6019800"/>
            <a:ext cx="3108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Hawthorne Illinois Western Electric Factory</a:t>
            </a:r>
            <a:endParaRPr lang="en-CA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6248400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Playing to the camera?</a:t>
            </a:r>
            <a:endParaRPr lang="en-CA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Research Designs: Natural-Experiments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1"/>
            <a:ext cx="8458200" cy="2362200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4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9600" dirty="0" smtClean="0"/>
              <a:t>naturally occurring phenomena or changes introduced by people who are not researchers result in experiment-like conditions.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9600" dirty="0" smtClean="0"/>
              <a:t>Avoids ethical problems of assigning “treatment” – but </a:t>
            </a:r>
            <a:r>
              <a:rPr lang="en-US" sz="9600" i="1" dirty="0" smtClean="0"/>
              <a:t>not</a:t>
            </a:r>
            <a:r>
              <a:rPr lang="en-US" sz="9600" dirty="0" smtClean="0"/>
              <a:t> random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4400" dirty="0" smtClean="0"/>
          </a:p>
          <a:p>
            <a:pPr lvl="1" indent="-274320">
              <a:buFont typeface="Wingdings 3"/>
              <a:buChar char=""/>
              <a:defRPr/>
            </a:pPr>
            <a:r>
              <a:rPr lang="en-US" sz="8000" dirty="0" smtClean="0"/>
              <a:t>E.g. does a municipal pesticide ban result in landscape degradation that in turn leads to weakened civic pride?</a:t>
            </a:r>
          </a:p>
          <a:p>
            <a:pPr lvl="1" indent="-274320">
              <a:buNone/>
              <a:defRPr/>
            </a:pPr>
            <a:r>
              <a:rPr lang="en-US" sz="8000" dirty="0" smtClean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8433" name="Picture 1" descr="C:\Users\jbaxter6.UWO\Documents\_serious_crap\Research_PURPUR\survey1\Halifax_images\5_857_MARLBORO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447401"/>
            <a:ext cx="2438400" cy="1828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33600" y="6276201"/>
            <a:ext cx="363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What is the effect of a pesticide ban on civic pride?</a:t>
            </a:r>
            <a:endParaRPr lang="en-CA" sz="12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238" y="4419600"/>
            <a:ext cx="25336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Callout 1"/>
          <p:cNvSpPr/>
          <p:nvPr/>
        </p:nvSpPr>
        <p:spPr>
          <a:xfrm>
            <a:off x="7304908" y="4601252"/>
            <a:ext cx="1280999" cy="1111262"/>
          </a:xfrm>
          <a:prstGeom prst="wedgeEllipseCallout">
            <a:avLst>
              <a:gd name="adj1" fmla="val -111716"/>
              <a:gd name="adj2" fmla="val -13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/>
              <a:t>Time to put the lawn mower on </a:t>
            </a:r>
            <a:r>
              <a:rPr lang="en-CA" sz="1200" dirty="0" err="1" smtClean="0"/>
              <a:t>Kijiji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5.media.tumblr.com/tumblr_l1zbprgIBv1qak054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0"/>
            <a:ext cx="1444483" cy="962026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Designs: Cross-sectional design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7391400" cy="438912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sz="1200" dirty="0" smtClean="0"/>
          </a:p>
          <a:p>
            <a:pPr eaLnBrk="1" hangingPunct="1"/>
            <a:r>
              <a:rPr lang="en-US" b="1" dirty="0" smtClean="0"/>
              <a:t>Cross-sectional</a:t>
            </a:r>
            <a:r>
              <a:rPr lang="en-US" dirty="0" smtClean="0"/>
              <a:t> designs involve taking observations at one point in time (“snapshot” - no before and after comparisons).</a:t>
            </a:r>
          </a:p>
          <a:p>
            <a:pPr eaLnBrk="1" hangingPunct="1"/>
            <a:endParaRPr lang="en-US" sz="1400" dirty="0" smtClean="0"/>
          </a:p>
          <a:p>
            <a:pPr lvl="1"/>
            <a:r>
              <a:rPr lang="en-US" dirty="0" smtClean="0"/>
              <a:t>They do not include a manipulation of the independent variable (no ‘treatment’ is given).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E.g.: questionnaires, structured interviews, structured observation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Two or more variables are measured in order to detect patterns of association.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Designs: Cross-sectional design Advantages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5562600" cy="4389120"/>
          </a:xfrm>
        </p:spPr>
        <p:txBody>
          <a:bodyPr>
            <a:normAutofit fontScale="925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Examine the effect of variables that cannot be manipulated in experiments.</a:t>
            </a:r>
          </a:p>
          <a:p>
            <a:pPr lvl="1"/>
            <a:r>
              <a:rPr lang="en-US" dirty="0" smtClean="0"/>
              <a:t>E.g., age, gender, ethnicity, culture, social class, etc.</a:t>
            </a:r>
          </a:p>
          <a:p>
            <a:r>
              <a:rPr lang="en-US" dirty="0" smtClean="0"/>
              <a:t>Relatively inexpensive</a:t>
            </a:r>
          </a:p>
          <a:p>
            <a:r>
              <a:rPr lang="en-US" dirty="0" smtClean="0"/>
              <a:t>Fast</a:t>
            </a:r>
          </a:p>
          <a:p>
            <a:r>
              <a:rPr lang="en-US" dirty="0" smtClean="0"/>
              <a:t>Many data sets readily available</a:t>
            </a:r>
          </a:p>
          <a:p>
            <a:pPr lvl="1"/>
            <a:r>
              <a:rPr lang="en-US" dirty="0" smtClean="0"/>
              <a:t>E.g., Canadian census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7346" name="Picture 2" descr="http://www.stephentaylor.ca/wp-content/uploads/2010/07/censu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0"/>
            <a:ext cx="2895600" cy="17750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0" y="4061042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There are several cross-sectional</a:t>
            </a:r>
          </a:p>
          <a:p>
            <a:r>
              <a:rPr lang="en-CA" sz="1200" dirty="0" smtClean="0"/>
              <a:t>data sets freely available</a:t>
            </a:r>
            <a:endParaRPr lang="en-CA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63" y="4538749"/>
            <a:ext cx="2311581" cy="194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Designs: Cross-sectional design, cont’d.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2560320"/>
          </a:xfrm>
        </p:spPr>
        <p:txBody>
          <a:bodyPr>
            <a:normAutofit fontScale="925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Internal validity problem: </a:t>
            </a:r>
            <a:r>
              <a:rPr lang="en-US" b="1" dirty="0" smtClean="0"/>
              <a:t>reciprocal causation</a:t>
            </a:r>
          </a:p>
          <a:p>
            <a:pPr lvl="1" eaLnBrk="1" hangingPunct="1"/>
            <a:r>
              <a:rPr lang="en-US" sz="2400" dirty="0" smtClean="0"/>
              <a:t>e.g., a researcher may find a positive association between self-esteem and income.</a:t>
            </a:r>
          </a:p>
          <a:p>
            <a:pPr lvl="1" eaLnBrk="1" hangingPunct="1"/>
            <a:r>
              <a:rPr lang="en-US" sz="2400" dirty="0" smtClean="0"/>
              <a:t>But does self-esteem influence the level of income, or is it the other way around?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3314" name="Picture 2" descr="http://modernreject.com/wp-content/uploads/self-este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0"/>
            <a:ext cx="960271" cy="1647826"/>
          </a:xfrm>
          <a:prstGeom prst="rect">
            <a:avLst/>
          </a:prstGeom>
          <a:noFill/>
        </p:spPr>
      </p:pic>
      <p:pic>
        <p:nvPicPr>
          <p:cNvPr id="13316" name="Picture 4" descr="http://1.bp.blogspot.com/-12DNiBz3Xx4/UEBMxuBDyGI/AAAAAAAAAMY/ekx8jmzqzoE/s1600/income+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48200"/>
            <a:ext cx="1371600" cy="162560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0" name="Straight Arrow Connector 9"/>
          <p:cNvCxnSpPr/>
          <p:nvPr/>
        </p:nvCxnSpPr>
        <p:spPr>
          <a:xfrm>
            <a:off x="3429000" y="4876800"/>
            <a:ext cx="9144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352800" y="5410200"/>
            <a:ext cx="9144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495300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or</a:t>
            </a:r>
            <a:endParaRPr lang="en-CA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5605046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or</a:t>
            </a:r>
            <a:endParaRPr lang="en-CA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352800" y="6096000"/>
            <a:ext cx="914400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Research Designs: Cross-sectional design, cont’d.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5181600" cy="438912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external validity problem: </a:t>
            </a:r>
            <a:r>
              <a:rPr lang="en-US" b="1" dirty="0" err="1" smtClean="0"/>
              <a:t>generalizability</a:t>
            </a:r>
            <a:r>
              <a:rPr lang="en-US" b="1" dirty="0" smtClean="0"/>
              <a:t> and random selection</a:t>
            </a:r>
          </a:p>
          <a:p>
            <a:pPr eaLnBrk="1" hangingPunct="1"/>
            <a:r>
              <a:rPr lang="en-US" dirty="0" smtClean="0"/>
              <a:t>For cross-sectional studies to have external validity, it helps if some random method is used to select participants for the study.</a:t>
            </a:r>
          </a:p>
          <a:p>
            <a:pPr eaLnBrk="1" hangingPunct="1"/>
            <a:r>
              <a:rPr lang="en-US" dirty="0" smtClean="0"/>
              <a:t>See lecture on sampling!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124200"/>
            <a:ext cx="3276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5181600"/>
            <a:ext cx="323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Sample should have same </a:t>
            </a:r>
          </a:p>
          <a:p>
            <a:r>
              <a:rPr lang="en-CA" sz="1200" dirty="0" smtClean="0"/>
              <a:t>characteristics as the population.</a:t>
            </a:r>
          </a:p>
          <a:p>
            <a:r>
              <a:rPr lang="en-CA" sz="1200" dirty="0" smtClean="0"/>
              <a:t>Random sampling </a:t>
            </a:r>
            <a:r>
              <a:rPr lang="en-CA" sz="1200" i="1" dirty="0" smtClean="0"/>
              <a:t>usually</a:t>
            </a:r>
            <a:r>
              <a:rPr lang="en-CA" sz="1200" dirty="0" smtClean="0"/>
              <a:t> accomplishes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Research Designs: Longitudinal  Design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Cases are examined at a particular time (T1), and again at a later time or times (T2, T3, etc.)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These designs provide information about the time-order of changes in certain variables.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This helps establish the direction of causation.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For example, if an increase in income is observed at T1, and an increase in self-assessed health occurs at T2, that is evidence that the increase in life satisfaction was preceded by the increase in income, rather than the other way around.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Choice of Design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5638800" cy="4022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b="1" dirty="0" smtClean="0"/>
              <a:t>Types of Explanation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b="1" dirty="0" smtClean="0"/>
              <a:t>Nomothetic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attributions of cause and effect, expressed in terms of general laws and principles.</a:t>
            </a:r>
          </a:p>
          <a:p>
            <a:pPr eaLnBrk="1" hangingPunct="1"/>
            <a:endParaRPr lang="en-US" sz="1200" dirty="0" smtClean="0"/>
          </a:p>
          <a:p>
            <a:pPr lvl="1"/>
            <a:r>
              <a:rPr lang="en-US" dirty="0" smtClean="0"/>
              <a:t>sample of research subjects extrapolated to larger population</a:t>
            </a:r>
          </a:p>
          <a:p>
            <a:pPr eaLnBrk="1" hangingPunct="1"/>
            <a:endParaRPr lang="en-US" sz="1200" dirty="0" smtClean="0"/>
          </a:p>
          <a:p>
            <a:pPr lvl="1"/>
            <a:r>
              <a:rPr lang="en-US" dirty="0" smtClean="0"/>
              <a:t>e.g., ‘The prevalence of obesity in London is a function of the neighbourhood design.’</a:t>
            </a:r>
          </a:p>
        </p:txBody>
      </p:sp>
      <p:pic>
        <p:nvPicPr>
          <p:cNvPr id="38914" name="Picture 2" descr="Full-size image (62 K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133600"/>
            <a:ext cx="2639152" cy="41529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6324600" y="6248400"/>
            <a:ext cx="6014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Brown and Knopp (2010) “Geographies of </a:t>
            </a:r>
          </a:p>
          <a:p>
            <a:r>
              <a:rPr lang="en-CA" sz="1100" dirty="0" smtClean="0"/>
              <a:t>sexual  health in wartime Seattle”</a:t>
            </a:r>
            <a:endParaRPr lang="en-CA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Research Designs: Longitudinal design, cont’d.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basic types:</a:t>
            </a:r>
          </a:p>
          <a:p>
            <a:pPr marL="730250" lvl="1" indent="-457200" eaLnBrk="1" hangingPunct="1">
              <a:buFont typeface="Bookman Old Style" pitchFamily="18" charset="0"/>
              <a:buAutoNum type="arabicPeriod"/>
            </a:pPr>
            <a:r>
              <a:rPr lang="en-US" b="1" dirty="0" smtClean="0"/>
              <a:t>Panel study</a:t>
            </a:r>
            <a:r>
              <a:rPr lang="en-US" dirty="0" smtClean="0"/>
              <a:t>: the same </a:t>
            </a:r>
            <a:r>
              <a:rPr lang="en-US" i="1" dirty="0" smtClean="0"/>
              <a:t>people</a:t>
            </a:r>
            <a:r>
              <a:rPr lang="en-US" dirty="0" smtClean="0"/>
              <a:t>, households, organizations, etc. are studied at different times.</a:t>
            </a:r>
          </a:p>
          <a:p>
            <a:pPr marL="730250" lvl="1" indent="-457200" eaLnBrk="1" hangingPunct="1">
              <a:buFont typeface="Bookman Old Style" pitchFamily="18" charset="0"/>
              <a:buAutoNum type="arabicPeriod"/>
            </a:pPr>
            <a:r>
              <a:rPr lang="en-US" b="1" dirty="0" smtClean="0"/>
              <a:t>Cohort study</a:t>
            </a:r>
            <a:r>
              <a:rPr lang="en-US" dirty="0" smtClean="0"/>
              <a:t>: people </a:t>
            </a:r>
            <a:r>
              <a:rPr lang="en-US" i="1" dirty="0" smtClean="0"/>
              <a:t>sharing the same experience</a:t>
            </a:r>
            <a:r>
              <a:rPr lang="en-US" dirty="0" smtClean="0"/>
              <a:t> are studied at different times, but different people may be studied at each time.</a:t>
            </a:r>
          </a:p>
          <a:p>
            <a:pPr lvl="2" eaLnBrk="1" hangingPunct="1"/>
            <a:r>
              <a:rPr lang="en-US" sz="2200" dirty="0" smtClean="0"/>
              <a:t>e.g.: a researcher may study people born in 1990 at three different times (say in 1995, 2000, and 2005), but may use different subjects each time.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Research Designs: Longitudinal design</a:t>
            </a:r>
            <a:endParaRPr lang="en-CA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dirty="0" smtClean="0"/>
          </a:p>
          <a:p>
            <a:pPr eaLnBrk="1" hangingPunct="1"/>
            <a:r>
              <a:rPr lang="en-CA" b="1" dirty="0" smtClean="0"/>
              <a:t>Drawbacks</a:t>
            </a:r>
            <a:r>
              <a:rPr lang="en-CA" dirty="0" smtClean="0"/>
              <a:t>:</a:t>
            </a:r>
          </a:p>
          <a:p>
            <a:pPr lvl="1" eaLnBrk="1" hangingPunct="1"/>
            <a:r>
              <a:rPr lang="en-CA" sz="2400" i="1" dirty="0" smtClean="0"/>
              <a:t>Attrition</a:t>
            </a:r>
            <a:r>
              <a:rPr lang="en-CA" sz="2400" dirty="0" smtClean="0"/>
              <a:t> over time</a:t>
            </a:r>
          </a:p>
          <a:p>
            <a:pPr lvl="1" eaLnBrk="1" hangingPunct="1"/>
            <a:r>
              <a:rPr lang="en-CA" sz="2400" dirty="0" smtClean="0"/>
              <a:t>It may be difficult to determine when subsequent waves of the study should be conducted.</a:t>
            </a:r>
          </a:p>
          <a:p>
            <a:pPr lvl="1" eaLnBrk="1" hangingPunct="1"/>
            <a:r>
              <a:rPr lang="en-CA" sz="2400" i="1" dirty="0" smtClean="0"/>
              <a:t>Panel conditioning</a:t>
            </a:r>
            <a:r>
              <a:rPr lang="en-CA" sz="2400" dirty="0" smtClean="0"/>
              <a:t>: people’s attitudes and behaviours may change as a result of participating in a panel.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Research Designs: Case Studies</a:t>
            </a:r>
            <a:endParaRPr lang="en-CA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5562600" cy="4389120"/>
          </a:xfrm>
        </p:spPr>
        <p:txBody>
          <a:bodyPr>
            <a:normAutofit fontScale="925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basic case study involves an in-depth study of a single case.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single case can be a community, person, family, organization, event, etc.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 involve qualitative and/or quantitative research methods. 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146" name="Picture 2" descr="http://geography.uwo.ca/faculty/luginaah/pics/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1066800" cy="1526226"/>
          </a:xfrm>
          <a:prstGeom prst="rect">
            <a:avLst/>
          </a:prstGeom>
          <a:noFill/>
        </p:spPr>
      </p:pic>
      <p:pic>
        <p:nvPicPr>
          <p:cNvPr id="6148" name="Picture 4" descr="Dominic Odwa At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76401"/>
            <a:ext cx="1101686" cy="152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48400" y="3200400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 smtClean="0"/>
              <a:t>Luginaah</a:t>
            </a:r>
            <a:endParaRPr lang="en-CA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32004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Atari</a:t>
            </a:r>
            <a:endParaRPr lang="en-CA" sz="1200" dirty="0"/>
          </a:p>
        </p:txBody>
      </p:sp>
      <p:pic>
        <p:nvPicPr>
          <p:cNvPr id="6152" name="Picture 8" descr="http://www.epa.gov/greatlakes/image/vbig/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572000"/>
            <a:ext cx="2134104" cy="1425884"/>
          </a:xfrm>
          <a:prstGeom prst="rect">
            <a:avLst/>
          </a:prstGeom>
          <a:noFill/>
        </p:spPr>
      </p:pic>
      <p:pic>
        <p:nvPicPr>
          <p:cNvPr id="6150" name="Picture 6" descr="http://www.cbc.ca/news/background/aboriginals/gfx/health4166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505200"/>
            <a:ext cx="2180539" cy="13906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0" y="6019800"/>
            <a:ext cx="281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Experiences living in “Chemical Valley”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Research Designs: Case Studies - Strength</a:t>
            </a:r>
            <a:endParaRPr lang="en-CA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>
              <a:buFont typeface="Wingdings 3"/>
              <a:buChar char=""/>
              <a:defRPr/>
            </a:pPr>
            <a:r>
              <a:rPr lang="en-US" b="1" dirty="0" smtClean="0"/>
              <a:t>Credibility - </a:t>
            </a:r>
            <a:r>
              <a:rPr lang="en-US" dirty="0" smtClean="0"/>
              <a:t>in particular they provide in-depth descriptions of the characteristics of a particular case that cannot be achieved using other methods. 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0418" name="Picture 2" descr="http://weknowmemes.com/wp-content/uploads/2012/06/the-credible-hu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19400"/>
            <a:ext cx="3810000" cy="26001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Research Designs: Case Studies, cont’d.</a:t>
            </a:r>
            <a:endParaRPr lang="en-CA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5410200" cy="4191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5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Case studies problem: </a:t>
            </a:r>
            <a:r>
              <a:rPr lang="en-US" b="1" dirty="0" smtClean="0"/>
              <a:t>external validity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3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Specifically, the findings for a particular case may not be applicable to other cases.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e.g., a study of student activism at York university may not be applicable to students at Western.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Geog 3250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122" name="Picture 2" descr="http://upload.wikimedia.org/wikipedia/commons/6/68/York_University_anti_racism_protest_student_centre_Jan08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3022600" cy="2266950"/>
          </a:xfrm>
          <a:prstGeom prst="rect">
            <a:avLst/>
          </a:prstGeom>
          <a:noFill/>
        </p:spPr>
      </p:pic>
      <p:pic>
        <p:nvPicPr>
          <p:cNvPr id="5124" name="Picture 4" descr="http://www.ryersonian.ca/uploadedImages/ryersonian/articles/news/mainimage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029200"/>
            <a:ext cx="2941320" cy="13787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4724400"/>
            <a:ext cx="2756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Student protests at York a way of life?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Research Designs: Case studies, cont’d.</a:t>
            </a:r>
            <a:endParaRPr lang="en-CA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Types of case:</a:t>
            </a:r>
          </a:p>
          <a:p>
            <a:pPr lvl="1" eaLnBrk="1" hangingPunct="1"/>
            <a:r>
              <a:rPr lang="en-US" sz="2400" b="1" dirty="0" smtClean="0"/>
              <a:t>Critical</a:t>
            </a:r>
            <a:r>
              <a:rPr lang="en-US" sz="2400" dirty="0" smtClean="0"/>
              <a:t>: illustrates the conditions under which a certain hypothesis holds or does not hold.</a:t>
            </a:r>
          </a:p>
          <a:p>
            <a:pPr lvl="2" eaLnBrk="1" hangingPunct="1"/>
            <a:r>
              <a:rPr lang="en-US" sz="2200" dirty="0" smtClean="0"/>
              <a:t>e.g., household or neighbourhood in Sarnia with high stress and weak coping strategies  </a:t>
            </a:r>
          </a:p>
          <a:p>
            <a:pPr lvl="1" eaLnBrk="1" hangingPunct="1"/>
            <a:r>
              <a:rPr lang="en-US" sz="2400" b="1" dirty="0" smtClean="0"/>
              <a:t>Extreme (or unique)</a:t>
            </a:r>
            <a:r>
              <a:rPr lang="en-US" sz="2400" dirty="0" smtClean="0"/>
              <a:t>: illustrates unusual cases, which help in understanding the more common ones.</a:t>
            </a:r>
          </a:p>
          <a:p>
            <a:pPr lvl="2"/>
            <a:r>
              <a:rPr lang="en-US" sz="2200" dirty="0" smtClean="0"/>
              <a:t>e.g., household or neighbourhood in Sarnia that stands out with low income but  strong coping strategies  </a:t>
            </a:r>
            <a:endParaRPr lang="en-CA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Research Designs: Case studies, cont’d.</a:t>
            </a:r>
            <a:endParaRPr lang="en-CA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Revelatory</a:t>
            </a:r>
            <a:r>
              <a:rPr lang="en-US" smtClean="0"/>
              <a:t>: examines a case or context never before studied.</a:t>
            </a:r>
          </a:p>
          <a:p>
            <a:pPr lvl="1" eaLnBrk="1" hangingPunct="1"/>
            <a:r>
              <a:rPr lang="en-US" smtClean="0"/>
              <a:t>e.g., the study of a particular historical figure may be enhanced when documents are ‘de-classified’ or enter the public domain, such as the diaries of former Prime Minister McKenzie-King.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994400" cy="493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22F5F-6A3E-4D55-B9E2-B56EA64E547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CA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3672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Which of the following is </a:t>
            </a:r>
            <a:r>
              <a:rPr lang="en-CA" i="1" dirty="0" smtClean="0"/>
              <a:t>not</a:t>
            </a:r>
            <a:r>
              <a:rPr lang="en-CA" dirty="0" smtClean="0"/>
              <a:t> a characteristic of a causal relationship between A (cause) and B (outcome)?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CA" dirty="0" smtClean="0"/>
              <a:t>Variable A must be correlated with B. </a:t>
            </a:r>
            <a:r>
              <a:rPr lang="en-CA" b="1" dirty="0"/>
              <a:t>556537</a:t>
            </a:r>
            <a:endParaRPr lang="en-CA" b="1" dirty="0" smtClean="0"/>
          </a:p>
          <a:p>
            <a:pPr marL="880110" lvl="1" indent="-514350">
              <a:buFont typeface="+mj-lt"/>
              <a:buAutoNum type="alphaLcParenR"/>
            </a:pPr>
            <a:r>
              <a:rPr lang="en-CA" dirty="0" smtClean="0"/>
              <a:t>Variable A must be reciprocally correlated to B  </a:t>
            </a:r>
            <a:r>
              <a:rPr lang="en-CA" b="1" dirty="0"/>
              <a:t>556538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CA" dirty="0" smtClean="0"/>
              <a:t>Variable C must not cause A and B (non-spuriousness). </a:t>
            </a:r>
            <a:r>
              <a:rPr lang="en-CA" b="1" dirty="0"/>
              <a:t>556591</a:t>
            </a:r>
            <a:endParaRPr lang="en-CA" b="1" dirty="0" smtClean="0"/>
          </a:p>
          <a:p>
            <a:pPr marL="880110" lvl="1" indent="-514350">
              <a:buFont typeface="+mj-lt"/>
              <a:buAutoNum type="alphaLcParenR"/>
            </a:pPr>
            <a:r>
              <a:rPr lang="en-CA" dirty="0" smtClean="0"/>
              <a:t>Variable A must precede B in time. </a:t>
            </a:r>
            <a:r>
              <a:rPr lang="en-CA" b="1" dirty="0"/>
              <a:t>556594</a:t>
            </a:r>
            <a:endParaRPr lang="en-CA" b="1" dirty="0" smtClean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dirty="0"/>
              <a:t>Phone # is: </a:t>
            </a:r>
            <a:r>
              <a:rPr lang="en-CA" b="1" dirty="0" smtClean="0"/>
              <a:t>37607</a:t>
            </a:r>
          </a:p>
          <a:p>
            <a:pPr marL="0" indent="0">
              <a:buNone/>
            </a:pPr>
            <a:r>
              <a:rPr lang="en-CA" dirty="0" smtClean="0"/>
              <a:t>Web link is </a:t>
            </a:r>
            <a:r>
              <a:rPr lang="en-CA" dirty="0" smtClean="0">
                <a:hlinkClick r:id="rId2"/>
              </a:rPr>
              <a:t>here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 smtClean="0"/>
              <a:t>See results </a:t>
            </a:r>
            <a:r>
              <a:rPr lang="en-CA" dirty="0" smtClean="0">
                <a:hlinkClick r:id="rId3"/>
              </a:rPr>
              <a:t>here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8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cie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2590800"/>
            <a:ext cx="3600450" cy="3067050"/>
          </a:xfrm>
          <a:prstGeom prst="rect">
            <a:avLst/>
          </a:prstGeom>
          <a:noFill/>
        </p:spPr>
      </p:pic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Choice of Design, cont’d.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5638800" cy="438912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sz="1200" dirty="0" smtClean="0"/>
          </a:p>
          <a:p>
            <a:pPr eaLnBrk="1" hangingPunct="1"/>
            <a:r>
              <a:rPr lang="en-US" b="1" dirty="0" smtClean="0"/>
              <a:t>Ideographic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rich description of a phenomenon, person or group.</a:t>
            </a:r>
          </a:p>
          <a:p>
            <a:pPr eaLnBrk="1" hangingPunct="1"/>
            <a:endParaRPr lang="en-US" sz="1200" dirty="0" smtClean="0"/>
          </a:p>
          <a:p>
            <a:pPr lvl="1"/>
            <a:r>
              <a:rPr lang="en-US" dirty="0" smtClean="0"/>
              <a:t>focus on depth of understanding rather than breadth (degree to which applies to other groups?)</a:t>
            </a:r>
          </a:p>
          <a:p>
            <a:pPr eaLnBrk="1" hangingPunct="1"/>
            <a:endParaRPr lang="en-US" sz="1200" dirty="0" smtClean="0"/>
          </a:p>
          <a:p>
            <a:pPr lvl="1"/>
            <a:r>
              <a:rPr lang="en-US" dirty="0" smtClean="0"/>
              <a:t>e.g., ‘Jade became obese because she never got over her parents’ divorce, she felt she was never really accepted by her friends, </a:t>
            </a:r>
            <a:r>
              <a:rPr lang="en-US" dirty="0" smtClean="0"/>
              <a:t>(plus </a:t>
            </a:r>
            <a:r>
              <a:rPr lang="en-US" dirty="0" smtClean="0"/>
              <a:t>many more details of how Jade interpreted her </a:t>
            </a:r>
            <a:r>
              <a:rPr lang="en-US" dirty="0" smtClean="0"/>
              <a:t>life)’.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8800" y="5624742"/>
            <a:ext cx="20826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…but none of them attend Western…</a:t>
            </a:r>
            <a:endParaRPr lang="en-CA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07403"/>
            <a:ext cx="8305800" cy="2354491"/>
          </a:xfrm>
        </p:spPr>
        <p:txBody>
          <a:bodyPr wrap="square">
            <a:normAutofit/>
          </a:bodyPr>
          <a:lstStyle/>
          <a:p>
            <a:pPr eaLnBrk="1" hangingPunct="1"/>
            <a:r>
              <a:rPr lang="en-US" sz="4000" dirty="0" smtClean="0"/>
              <a:t>Criteria for Evaluating (Quantitative) Social Research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4648200" cy="2286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CA" b="1" dirty="0" smtClean="0"/>
              <a:t>Causality</a:t>
            </a:r>
            <a:r>
              <a:rPr lang="en-CA" dirty="0" smtClean="0"/>
              <a:t> </a:t>
            </a:r>
          </a:p>
          <a:p>
            <a:pPr marL="514350" indent="-514350" eaLnBrk="1" hangingPunct="1">
              <a:buAutoNum type="arabicParenR"/>
            </a:pPr>
            <a:r>
              <a:rPr lang="en-CA" dirty="0" smtClean="0"/>
              <a:t>correlation between variables</a:t>
            </a:r>
          </a:p>
          <a:p>
            <a:pPr marL="514350" indent="-514350" eaLnBrk="1" hangingPunct="1">
              <a:buAutoNum type="arabicParenR"/>
            </a:pPr>
            <a:r>
              <a:rPr lang="en-CA" dirty="0" smtClean="0"/>
              <a:t>temporal precedence</a:t>
            </a:r>
          </a:p>
          <a:p>
            <a:pPr marL="514350" indent="-514350" eaLnBrk="1" hangingPunct="1">
              <a:buAutoNum type="arabicParenR"/>
            </a:pPr>
            <a:r>
              <a:rPr lang="en-CA" dirty="0" smtClean="0"/>
              <a:t>non-spuriousness (no confounders)</a:t>
            </a:r>
          </a:p>
          <a:p>
            <a:pPr eaLnBrk="1" hangingPunct="1">
              <a:buNone/>
            </a:pPr>
            <a:endParaRPr lang="en-CA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3317" name="Picture 5" descr="[Picture+5.pn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8400"/>
            <a:ext cx="4410075" cy="323850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8200" y="5562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latin typeface="+mn-lt"/>
              </a:rPr>
              <a:t>Detecting Spurious Relationships Statistically</a:t>
            </a:r>
            <a:r>
              <a:rPr lang="en-CA" sz="1200" dirty="0" smtClean="0">
                <a:latin typeface="+mn-lt"/>
              </a:rPr>
              <a:t>: </a:t>
            </a:r>
            <a:r>
              <a:rPr lang="en-CA" sz="1200" dirty="0" smtClean="0">
                <a:latin typeface="+mn-lt"/>
              </a:rPr>
              <a:t>If the relationship between maternal education (ME) and child survival (CS) disappears when environmental factors (EF) are added, then the relationship between ME and CS is said to be </a:t>
            </a:r>
            <a:r>
              <a:rPr lang="en-CA" sz="1200" b="1" dirty="0" smtClean="0">
                <a:latin typeface="+mn-lt"/>
              </a:rPr>
              <a:t>spurious</a:t>
            </a:r>
            <a:r>
              <a:rPr lang="en-CA" sz="1200" dirty="0" smtClean="0">
                <a:latin typeface="+mn-lt"/>
              </a:rPr>
              <a:t> </a:t>
            </a:r>
            <a:endParaRPr lang="en-CA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Criteria for Evaluating (Quantitative) Social Research, cont’d.</a:t>
            </a:r>
            <a:endParaRPr lang="en-CA" sz="36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86400" cy="438912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b="1" dirty="0" smtClean="0"/>
              <a:t>Reliability</a:t>
            </a:r>
            <a:r>
              <a:rPr lang="en-US" dirty="0" smtClean="0"/>
              <a:t> – same results from same measurement used on the </a:t>
            </a:r>
            <a:r>
              <a:rPr lang="en-US" u="sng" dirty="0" smtClean="0"/>
              <a:t>same subject</a:t>
            </a:r>
          </a:p>
          <a:p>
            <a:pPr lvl="1" eaLnBrk="1" hangingPunct="1"/>
            <a:r>
              <a:rPr lang="en-CA" sz="2400" dirty="0" smtClean="0"/>
              <a:t>results aren’t influenced by the researchers, setting, timing, etc.</a:t>
            </a:r>
            <a:endParaRPr lang="en-US" sz="2400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Replicability</a:t>
            </a:r>
            <a:r>
              <a:rPr lang="en-US" dirty="0" smtClean="0"/>
              <a:t> – results remain the same when </a:t>
            </a:r>
            <a:r>
              <a:rPr lang="en-US" i="1" u="sng" dirty="0" smtClean="0"/>
              <a:t>others</a:t>
            </a:r>
            <a:r>
              <a:rPr lang="en-US" dirty="0" smtClean="0"/>
              <a:t> repeat a study.</a:t>
            </a:r>
          </a:p>
          <a:p>
            <a:pPr lvl="1" eaLnBrk="1" hangingPunct="1"/>
            <a:r>
              <a:rPr lang="en-CA" sz="2400" dirty="0" smtClean="0"/>
              <a:t>i.e., procedures are sound.</a:t>
            </a:r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657600" cy="15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4572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+mn-lt"/>
              </a:rPr>
              <a:t>Assume </a:t>
            </a:r>
            <a:r>
              <a:rPr lang="en-CA" sz="1200" dirty="0" smtClean="0">
                <a:latin typeface="+mn-lt"/>
              </a:rPr>
              <a:t>that </a:t>
            </a:r>
            <a:r>
              <a:rPr lang="en-CA" sz="1200" dirty="0" smtClean="0">
                <a:latin typeface="+mn-lt"/>
              </a:rPr>
              <a:t>what you </a:t>
            </a:r>
            <a:r>
              <a:rPr lang="en-CA" sz="1200" i="1" dirty="0" smtClean="0">
                <a:latin typeface="+mn-lt"/>
              </a:rPr>
              <a:t>intended</a:t>
            </a:r>
            <a:r>
              <a:rPr lang="en-CA" sz="1200" dirty="0" smtClean="0">
                <a:latin typeface="+mn-lt"/>
              </a:rPr>
              <a:t> to measure is in the center, each dot is a repeated measure</a:t>
            </a:r>
            <a:endParaRPr lang="en-CA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4.bp.blogspot.com/-Gg8MmHz7Zto/TdOzVS4utcI/AAAAAAAAABs/2TXvojHtQ0Y/s1600/handcuffed+w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419600"/>
            <a:ext cx="990600" cy="1260305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2374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Criteria for Evaluating (Quantitative) Social Research, cont’d.</a:t>
            </a:r>
            <a:endParaRPr lang="en-CA" sz="36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7239000" cy="438912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sz="3100" b="1" dirty="0" smtClean="0"/>
              <a:t>Validity</a:t>
            </a:r>
            <a:r>
              <a:rPr lang="en-US" sz="3100" dirty="0" smtClean="0"/>
              <a:t> - integrity of conclusions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b="1" dirty="0" smtClean="0"/>
              <a:t>Measurement/construct validity</a:t>
            </a:r>
            <a:endParaRPr lang="en-US" sz="3100" dirty="0" smtClean="0"/>
          </a:p>
          <a:p>
            <a:pPr lvl="1">
              <a:buFont typeface="Wingdings 3"/>
              <a:buChar char=""/>
              <a:defRPr/>
            </a:pPr>
            <a:r>
              <a:rPr lang="en-US" sz="2900" dirty="0" smtClean="0"/>
              <a:t>measuring what you want to measure</a:t>
            </a:r>
          </a:p>
          <a:p>
            <a:pPr marL="548640" lvl="1">
              <a:buFont typeface="Wingdings 3"/>
              <a:buChar char=""/>
              <a:defRPr/>
            </a:pPr>
            <a:r>
              <a:rPr lang="en-US" sz="2800" dirty="0" smtClean="0"/>
              <a:t>e.g., is the number of sexually transmitted infections recorded at </a:t>
            </a:r>
            <a:r>
              <a:rPr lang="en-US" sz="2800" i="1" dirty="0" smtClean="0"/>
              <a:t>military infirmary </a:t>
            </a:r>
            <a:r>
              <a:rPr lang="en-US" sz="2800" dirty="0" smtClean="0"/>
              <a:t>adequate for the STI rate?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b="1" dirty="0" smtClean="0"/>
              <a:t>Internal validity</a:t>
            </a:r>
            <a:r>
              <a:rPr lang="en-US" sz="3100" dirty="0" smtClean="0"/>
              <a:t> </a:t>
            </a:r>
          </a:p>
          <a:p>
            <a:pPr lvl="1" indent="-274320">
              <a:buFont typeface="Wingdings 3"/>
              <a:buChar char=""/>
              <a:defRPr/>
            </a:pPr>
            <a:r>
              <a:rPr lang="en-US" sz="2900" dirty="0" smtClean="0"/>
              <a:t>degree to which causation has been </a:t>
            </a:r>
            <a:r>
              <a:rPr lang="en-US" sz="2900" dirty="0" smtClean="0"/>
              <a:t>established (see spuriousness in particular)</a:t>
            </a:r>
            <a:endParaRPr lang="en-US" sz="29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e.g., did the study establish that STIs in wartime Seattle really are influenced by arrests of </a:t>
            </a:r>
            <a:r>
              <a:rPr lang="en-US" sz="2800" i="1" dirty="0" smtClean="0"/>
              <a:t>women</a:t>
            </a:r>
            <a:r>
              <a:rPr lang="en-US" sz="2800" dirty="0" smtClean="0"/>
              <a:t> alone? </a:t>
            </a:r>
            <a:r>
              <a:rPr lang="en-US" sz="2800" dirty="0" smtClean="0"/>
              <a:t>Could STIs be influenced by something else? </a:t>
            </a:r>
          </a:p>
        </p:txBody>
      </p:sp>
      <p:pic>
        <p:nvPicPr>
          <p:cNvPr id="34818" name="Picture 2" descr="http://www.runandbecome.com/App_Themes/RunAndBecome/Content-Images/Edinburgh/0612-drop-in-clinic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9772" y="2514600"/>
            <a:ext cx="1083140" cy="915566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ongeek.com/wp-content/uploads/2010/12/1291840525_re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0"/>
            <a:ext cx="990600" cy="990600"/>
          </a:xfrm>
          <a:prstGeom prst="rect">
            <a:avLst/>
          </a:prstGeom>
          <a:noFill/>
        </p:spPr>
      </p:pic>
      <p:pic>
        <p:nvPicPr>
          <p:cNvPr id="33794" name="Picture 2" descr="http://topnews.in/files/E-Boo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76600"/>
            <a:ext cx="1381125" cy="916417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Criteria for Evaluating Social Research, cont’d.</a:t>
            </a:r>
            <a:endParaRPr lang="en-CA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Key terms used when discussing causation:</a:t>
            </a:r>
          </a:p>
          <a:p>
            <a:pPr lvl="1" eaLnBrk="1" hangingPunct="1"/>
            <a:r>
              <a:rPr lang="en-US" sz="2400" b="1" dirty="0" smtClean="0"/>
              <a:t>Independent variable: </a:t>
            </a:r>
            <a:r>
              <a:rPr lang="en-US" sz="2400" dirty="0" smtClean="0"/>
              <a:t>the proposed cause, e.g., ‘level of education’</a:t>
            </a:r>
          </a:p>
          <a:p>
            <a:pPr lvl="2" eaLnBrk="1" hangingPunct="1"/>
            <a:r>
              <a:rPr lang="en-CA" sz="2200" dirty="0" smtClean="0"/>
              <a:t>Occurs first</a:t>
            </a:r>
            <a:endParaRPr lang="en-US" sz="2200" dirty="0" smtClean="0"/>
          </a:p>
          <a:p>
            <a:pPr lvl="1" eaLnBrk="1" hangingPunct="1"/>
            <a:r>
              <a:rPr lang="en-US" sz="2400" b="1" dirty="0" smtClean="0"/>
              <a:t>Dependent variable</a:t>
            </a:r>
            <a:r>
              <a:rPr lang="en-US" sz="2400" dirty="0" smtClean="0"/>
              <a:t>: the proposed effect, e.g., ‘recycling behaviour’</a:t>
            </a:r>
          </a:p>
          <a:p>
            <a:pPr lvl="2" eaLnBrk="1" hangingPunct="1"/>
            <a:r>
              <a:rPr lang="en-CA" sz="2200" dirty="0" smtClean="0"/>
              <a:t>Occurs second as a result of the specified independent variable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ongeek.com/wp-content/uploads/2010/12/1291840525_recy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124200"/>
            <a:ext cx="990600" cy="990600"/>
          </a:xfrm>
          <a:prstGeom prst="rect">
            <a:avLst/>
          </a:prstGeom>
          <a:noFill/>
        </p:spPr>
      </p:pic>
      <p:pic>
        <p:nvPicPr>
          <p:cNvPr id="33794" name="Picture 2" descr="http://topnews.in/files/E-Bo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76600"/>
            <a:ext cx="1381125" cy="916417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Criteria for Evaluating Social Research, cont’d.</a:t>
            </a:r>
            <a:endParaRPr lang="en-CA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103632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Simple </a:t>
            </a:r>
            <a:r>
              <a:rPr lang="en-US" b="1" dirty="0" smtClean="0"/>
              <a:t>model</a:t>
            </a:r>
            <a:r>
              <a:rPr lang="en-US" dirty="0" smtClean="0"/>
              <a:t> of recycling behaviour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10/7/2013 12:20 AM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Geog 3250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1D75-B9B1-4815-86B1-0A1905F01E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4572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Dependant Variable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57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Independent Variables</a:t>
            </a:r>
            <a:endParaRPr lang="en-CA" dirty="0"/>
          </a:p>
        </p:txBody>
      </p:sp>
      <p:pic>
        <p:nvPicPr>
          <p:cNvPr id="1026" name="Picture 2" descr="http://img.ehowcdn.com/article-new/ehow/images/a05/mn/0e/do-oscar-fish-male-female_-800x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200400"/>
            <a:ext cx="990600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57400" y="3505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+</a:t>
            </a:r>
            <a:endParaRPr lang="en-C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114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education</a:t>
            </a:r>
            <a:endParaRPr lang="en-C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4114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gender</a:t>
            </a:r>
            <a:endParaRPr lang="en-CA" sz="1400" dirty="0"/>
          </a:p>
        </p:txBody>
      </p:sp>
      <p:pic>
        <p:nvPicPr>
          <p:cNvPr id="1028" name="Picture 4" descr="http://www.linnbenton.edu/images/LandfillTou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177159"/>
            <a:ext cx="1295400" cy="86144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62400" y="4114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toured a landfill</a:t>
            </a:r>
            <a:endParaRPr lang="en-C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3429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+</a:t>
            </a:r>
            <a:endParaRPr lang="en-CA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62600" y="3581400"/>
            <a:ext cx="838200" cy="0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0800" y="4114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level of recycling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3696</TotalTime>
  <Words>2697</Words>
  <Application>Microsoft Office PowerPoint</Application>
  <PresentationFormat>On-screen Show (4:3)</PresentationFormat>
  <Paragraphs>424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Research Designs</vt:lpstr>
      <vt:lpstr>What is a Research Design?</vt:lpstr>
      <vt:lpstr>Choice of Design</vt:lpstr>
      <vt:lpstr>Choice of Design, cont’d.</vt:lpstr>
      <vt:lpstr>Criteria for Evaluating (Quantitative) Social Research</vt:lpstr>
      <vt:lpstr>Criteria for Evaluating (Quantitative) Social Research, cont’d.</vt:lpstr>
      <vt:lpstr>Criteria for Evaluating (Quantitative) Social Research, cont’d.</vt:lpstr>
      <vt:lpstr>Criteria for Evaluating Social Research, cont’d.</vt:lpstr>
      <vt:lpstr>Criteria for Evaluating Social Research, cont’d.</vt:lpstr>
      <vt:lpstr>Criteria for Evaluating Social Research, cont’d.</vt:lpstr>
      <vt:lpstr>Criteria for Evaluating (Qualitative) Social Research, cont’d.</vt:lpstr>
      <vt:lpstr>Criteria for Evaluating (Qualitative) Social Research, cont’d.</vt:lpstr>
      <vt:lpstr>Criteria for Evaluating (Qualitative) Social Research, cont’d.</vt:lpstr>
      <vt:lpstr>Research Designs: Experiments</vt:lpstr>
      <vt:lpstr>Research Designs: Experiments, Key Concepts</vt:lpstr>
      <vt:lpstr>Research Designs: Experiments</vt:lpstr>
      <vt:lpstr>Classic Experiment</vt:lpstr>
      <vt:lpstr>Natural experiments</vt:lpstr>
      <vt:lpstr>Review </vt:lpstr>
      <vt:lpstr>Research Designs: Experiments, cont’d.</vt:lpstr>
      <vt:lpstr>Research Designs: Experiments, cont’d.</vt:lpstr>
      <vt:lpstr>Research Designs: Experiments, cont’d.</vt:lpstr>
      <vt:lpstr>Confounder: Hawthorne Effect - Reactivity</vt:lpstr>
      <vt:lpstr>Research Designs: Natural-Experiments</vt:lpstr>
      <vt:lpstr>Research Designs: Cross-sectional design</vt:lpstr>
      <vt:lpstr>Research Designs: Cross-sectional design Advantages</vt:lpstr>
      <vt:lpstr>Research Designs: Cross-sectional design, cont’d.</vt:lpstr>
      <vt:lpstr>Research Designs: Cross-sectional design, cont’d.</vt:lpstr>
      <vt:lpstr>Research Designs: Longitudinal  Design</vt:lpstr>
      <vt:lpstr>Research Designs: Longitudinal design, cont’d.</vt:lpstr>
      <vt:lpstr>Research Designs: Longitudinal design</vt:lpstr>
      <vt:lpstr>Research Designs: Case Studies</vt:lpstr>
      <vt:lpstr>Research Designs: Case Studies - Strength</vt:lpstr>
      <vt:lpstr>Research Designs: Case Studies, cont’d.</vt:lpstr>
      <vt:lpstr>Research Designs: Case studies, cont’d.</vt:lpstr>
      <vt:lpstr>Research Designs: Case studies, cont’d.</vt:lpstr>
      <vt:lpstr>PowerPoint Presentation</vt:lpstr>
      <vt:lpstr>Review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jbaxter</dc:creator>
  <cp:lastModifiedBy>JWB</cp:lastModifiedBy>
  <cp:revision>187</cp:revision>
  <dcterms:created xsi:type="dcterms:W3CDTF">2009-07-15T15:34:42Z</dcterms:created>
  <dcterms:modified xsi:type="dcterms:W3CDTF">2013-10-07T16:16:38Z</dcterms:modified>
</cp:coreProperties>
</file>