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9"/>
  </p:notesMasterIdLst>
  <p:sldIdLst>
    <p:sldId id="257" r:id="rId2"/>
    <p:sldId id="258" r:id="rId3"/>
    <p:sldId id="275" r:id="rId4"/>
    <p:sldId id="276" r:id="rId5"/>
    <p:sldId id="277" r:id="rId6"/>
    <p:sldId id="278" r:id="rId7"/>
    <p:sldId id="279" r:id="rId8"/>
    <p:sldId id="287" r:id="rId9"/>
    <p:sldId id="280" r:id="rId10"/>
    <p:sldId id="281" r:id="rId11"/>
    <p:sldId id="283" r:id="rId12"/>
    <p:sldId id="296" r:id="rId13"/>
    <p:sldId id="289" r:id="rId14"/>
    <p:sldId id="274" r:id="rId15"/>
    <p:sldId id="282" r:id="rId16"/>
    <p:sldId id="290" r:id="rId17"/>
    <p:sldId id="285" r:id="rId18"/>
    <p:sldId id="291" r:id="rId19"/>
    <p:sldId id="288" r:id="rId20"/>
    <p:sldId id="267" r:id="rId21"/>
    <p:sldId id="268" r:id="rId22"/>
    <p:sldId id="292" r:id="rId23"/>
    <p:sldId id="295" r:id="rId24"/>
    <p:sldId id="266" r:id="rId25"/>
    <p:sldId id="284" r:id="rId26"/>
    <p:sldId id="271" r:id="rId27"/>
    <p:sldId id="293" r:id="rId28"/>
    <p:sldId id="270" r:id="rId29"/>
    <p:sldId id="260" r:id="rId30"/>
    <p:sldId id="272" r:id="rId31"/>
    <p:sldId id="261" r:id="rId32"/>
    <p:sldId id="262" r:id="rId33"/>
    <p:sldId id="294" r:id="rId34"/>
    <p:sldId id="263" r:id="rId35"/>
    <p:sldId id="264" r:id="rId36"/>
    <p:sldId id="265" r:id="rId37"/>
    <p:sldId id="269" r:id="rId3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5284" autoAdjust="0"/>
  </p:normalViewPr>
  <p:slideViewPr>
    <p:cSldViewPr>
      <p:cViewPr varScale="1">
        <p:scale>
          <a:sx n="69" d="100"/>
          <a:sy n="69" d="100"/>
        </p:scale>
        <p:origin x="660" y="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012300-275E-4A83-A7D7-953FA5AEF0B5}" type="datetimeFigureOut">
              <a:rPr lang="en-CA" smtClean="0"/>
              <a:t>2015-09-29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10AE49-3095-4190-B61E-70447388F93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522653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…and we will be reminded</a:t>
            </a:r>
            <a:r>
              <a:rPr lang="en-CA" baseline="0" dirty="0" smtClean="0"/>
              <a:t> again and again throughout the term that that distribution is </a:t>
            </a:r>
            <a:r>
              <a:rPr lang="en-CA" u="sng" baseline="0" dirty="0" smtClean="0"/>
              <a:t>uneven</a:t>
            </a:r>
            <a:endParaRPr lang="en-CA" u="sn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10AE49-3095-4190-B61E-70447388F936}" type="slidenum">
              <a:rPr lang="en-CA" smtClean="0"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521755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International</a:t>
            </a:r>
            <a:r>
              <a:rPr lang="en-CA" baseline="0" dirty="0" smtClean="0"/>
              <a:t> events!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10AE49-3095-4190-B61E-70447388F936}" type="slidenum">
              <a:rPr lang="en-CA" smtClean="0"/>
              <a:t>18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812295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Kyoto Protocol</a:t>
            </a:r>
            <a:r>
              <a:rPr lang="en-CA" baseline="0" dirty="0" smtClean="0"/>
              <a:t> adopted in 1997 – 8 years to put into effect (13 years after initiated in Rio)!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10AE49-3095-4190-B61E-70447388F936}" type="slidenum">
              <a:rPr lang="en-CA" smtClean="0"/>
              <a:t>19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965297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Population goes up and down according to ecosystem fluctuation – sobering thought,</a:t>
            </a:r>
            <a:r>
              <a:rPr lang="en-CA" baseline="0" dirty="0" smtClean="0"/>
              <a:t> but is that happening with humans?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10AE49-3095-4190-B61E-70447388F936}" type="slidenum">
              <a:rPr lang="en-CA" smtClean="0"/>
              <a:t>20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696653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10AE49-3095-4190-B61E-70447388F936}" type="slidenum">
              <a:rPr lang="en-CA" smtClean="0"/>
              <a:t>21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74255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10AE49-3095-4190-B61E-70447388F936}" type="slidenum">
              <a:rPr lang="en-CA" smtClean="0"/>
              <a:t>23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418131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10AE49-3095-4190-B61E-70447388F936}" type="slidenum">
              <a:rPr lang="en-CA" smtClean="0"/>
              <a:t>25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04975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10AE49-3095-4190-B61E-70447388F936}" type="slidenum">
              <a:rPr lang="en-CA" smtClean="0"/>
              <a:t>27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159457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Hint: look at column and row totals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10AE49-3095-4190-B61E-70447388F936}" type="slidenum">
              <a:rPr lang="en-CA" smtClean="0"/>
              <a:t>28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294217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Pay</a:t>
            </a:r>
            <a:r>
              <a:rPr lang="en-CA" baseline="0" dirty="0" smtClean="0"/>
              <a:t> particular attention to countries to the left and right of the coloured line…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10AE49-3095-4190-B61E-70447388F936}" type="slidenum">
              <a:rPr lang="en-CA" smtClean="0"/>
              <a:t>29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0153961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dirty="0" smtClean="0"/>
              <a:t>Original</a:t>
            </a:r>
            <a:r>
              <a:rPr lang="en-CA" baseline="0" dirty="0" smtClean="0"/>
              <a:t> EF calculations – i.e. the book Our Ecological Footprint – used a CO</a:t>
            </a:r>
            <a:r>
              <a:rPr lang="en-CA" baseline="-25000" dirty="0" smtClean="0"/>
              <a:t>2</a:t>
            </a:r>
            <a:r>
              <a:rPr lang="en-CA" baseline="0" dirty="0" smtClean="0"/>
              <a:t> sequester method – the amount of land needed to grow trees to result in net 0 carbon release</a:t>
            </a:r>
            <a:endParaRPr lang="en-CA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dirty="0" smtClean="0"/>
              <a:t>i.e. nuclear</a:t>
            </a:r>
            <a:r>
              <a:rPr lang="en-CA" baseline="0" dirty="0" smtClean="0"/>
              <a:t> energy is CO</a:t>
            </a:r>
            <a:r>
              <a:rPr lang="en-CA" baseline="-25000" dirty="0" smtClean="0"/>
              <a:t>2</a:t>
            </a:r>
            <a:r>
              <a:rPr lang="en-CA" baseline="0" dirty="0" smtClean="0"/>
              <a:t> friendly, but does EF analysis fully account for this technology? What about other technologies?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10AE49-3095-4190-B61E-70447388F936}" type="slidenum">
              <a:rPr lang="en-CA" smtClean="0"/>
              <a:t>31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785399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10AE49-3095-4190-B61E-70447388F936}" type="slidenum">
              <a:rPr lang="en-CA" smtClean="0"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2379302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10AE49-3095-4190-B61E-70447388F936}" type="slidenum">
              <a:rPr lang="en-CA" smtClean="0"/>
              <a:t>32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5520432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Places</a:t>
            </a:r>
            <a:r>
              <a:rPr lang="en-CA" baseline="0" dirty="0" smtClean="0"/>
              <a:t> with small land mass are depicted as parasitic – whereas dense can be environmentally sustainable if hinterlands are resource rich and close-by (e.g., Toronto)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10AE49-3095-4190-B61E-70447388F936}" type="slidenum">
              <a:rPr lang="en-CA" smtClean="0"/>
              <a:t>36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4154747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We currently live in biosphere 1.</a:t>
            </a:r>
          </a:p>
          <a:p>
            <a:r>
              <a:rPr lang="en-CA" dirty="0" smtClean="0"/>
              <a:t>rio, zimmermann, rees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10AE49-3095-4190-B61E-70447388F936}" type="slidenum">
              <a:rPr lang="en-CA" smtClean="0"/>
              <a:t>37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278945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So maybe not(non)-natural</a:t>
            </a:r>
            <a:r>
              <a:rPr lang="en-CA" baseline="0" dirty="0" smtClean="0"/>
              <a:t> resource as a concept is not as useful as these next two…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10AE49-3095-4190-B61E-70447388F936}" type="slidenum">
              <a:rPr lang="en-CA" smtClean="0"/>
              <a:t>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806158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10AE49-3095-4190-B61E-70447388F936}" type="slidenum">
              <a:rPr lang="en-CA" smtClean="0"/>
              <a:t>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964988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3 critiques</a:t>
            </a:r>
            <a:r>
              <a:rPr lang="en-CA" baseline="0" dirty="0" smtClean="0"/>
              <a:t> from </a:t>
            </a:r>
            <a:r>
              <a:rPr lang="en-CA" baseline="0" smtClean="0"/>
              <a:t>the text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10AE49-3095-4190-B61E-70447388F936}" type="slidenum">
              <a:rPr lang="en-CA" smtClean="0"/>
              <a:t>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112011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3 critiques</a:t>
            </a:r>
            <a:r>
              <a:rPr lang="en-CA" baseline="0" dirty="0" smtClean="0"/>
              <a:t> from </a:t>
            </a:r>
            <a:r>
              <a:rPr lang="en-CA" baseline="0" smtClean="0"/>
              <a:t>the text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10AE49-3095-4190-B61E-70447388F936}" type="slidenum">
              <a:rPr lang="en-CA" smtClean="0"/>
              <a:t>12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112011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10AE49-3095-4190-B61E-70447388F936}" type="slidenum">
              <a:rPr lang="en-CA" smtClean="0"/>
              <a:t>15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624302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Think</a:t>
            </a:r>
            <a:r>
              <a:rPr lang="en-CA" baseline="0" dirty="0" smtClean="0"/>
              <a:t> critically!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10AE49-3095-4190-B61E-70447388F936}" type="slidenum">
              <a:rPr lang="en-CA" smtClean="0"/>
              <a:t>16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630344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International</a:t>
            </a:r>
            <a:r>
              <a:rPr lang="en-CA" baseline="0" dirty="0" smtClean="0"/>
              <a:t> events!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10AE49-3095-4190-B61E-70447388F936}" type="slidenum">
              <a:rPr lang="en-CA" smtClean="0"/>
              <a:t>17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965297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5724128" y="6376243"/>
            <a:ext cx="2133600" cy="365125"/>
          </a:xfrm>
        </p:spPr>
        <p:txBody>
          <a:bodyPr/>
          <a:lstStyle/>
          <a:p>
            <a:fld id="{646CF5AF-25C4-4A27-8946-23C57BCFCABA}" type="datetime8">
              <a:rPr lang="en-US" smtClean="0"/>
              <a:t>9/29/2015 8:04 AM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Baxter Geog 2153</a:t>
            </a:r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E187B-75CE-478B-A84C-5499E04346D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03273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0051C-DE71-4ED8-808C-1F6B591854E9}" type="datetime8">
              <a:rPr lang="en-US" smtClean="0"/>
              <a:t>9/29/2015 8:04 AM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Baxter Geog 2153</a:t>
            </a: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E187B-75CE-478B-A84C-5499E04346D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598810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5FE6E-924A-4EA0-AC49-9206FF2BDC2F}" type="datetime8">
              <a:rPr lang="en-US" smtClean="0"/>
              <a:t>9/29/2015 8:04 AM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Baxter Geog 2153</a:t>
            </a: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E187B-75CE-478B-A84C-5499E04346D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95057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C5DE8-07FE-4CD8-8ECB-EDBA2475401A}" type="datetime8">
              <a:rPr lang="en-US" smtClean="0"/>
              <a:t>9/29/2015 8:04 AM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Baxter Geog 2153</a:t>
            </a: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E187B-75CE-478B-A84C-5499E04346D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369360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F07A2-1514-470F-9BF5-6A415F105711}" type="datetime8">
              <a:rPr lang="en-US" smtClean="0"/>
              <a:t>9/29/2015 8:04 AM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Baxter Geog 2153</a:t>
            </a: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E187B-75CE-478B-A84C-5499E04346D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197235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C0FF4-A03C-4634-B213-D992ECC80ABD}" type="datetime8">
              <a:rPr lang="en-US" smtClean="0"/>
              <a:t>9/29/2015 8:04 AM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Baxter Geog 2153</a:t>
            </a:r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E187B-75CE-478B-A84C-5499E04346D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98721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7416E-CEAE-4532-83B9-73DB4561609B}" type="datetime8">
              <a:rPr lang="en-US" smtClean="0"/>
              <a:t>9/29/2015 8:04 AM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Baxter Geog 2153</a:t>
            </a:r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E187B-75CE-478B-A84C-5499E04346D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846410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5F5FE-319D-4BD4-8E15-81872A0DFEC8}" type="datetime8">
              <a:rPr lang="en-US" smtClean="0"/>
              <a:t>9/29/2015 8:04 AM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Baxter Geog 2153</a:t>
            </a:r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E187B-75CE-478B-A84C-5499E04346D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972558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47A31-5277-4D7D-BD1A-896C459D23BC}" type="datetime8">
              <a:rPr lang="en-US" smtClean="0"/>
              <a:t>9/29/2015 8:04 AM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Baxter Geog 2153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E187B-75CE-478B-A84C-5499E04346D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82644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F326A-D09C-4C33-9409-44FD39113096}" type="datetime8">
              <a:rPr lang="en-US" smtClean="0"/>
              <a:t>9/29/2015 8:04 AM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Baxter Geog 2153</a:t>
            </a:r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E187B-75CE-478B-A84C-5499E04346D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388667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F9640-7736-48A3-8332-AF1C83892E89}" type="datetime8">
              <a:rPr lang="en-US" smtClean="0"/>
              <a:t>9/29/2015 8:04 AM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Baxter Geog 2153</a:t>
            </a:r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E187B-75CE-478B-A84C-5499E04346D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411903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66792" y="638132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1194C-9224-4D5C-9627-7F270ED5A978}" type="datetime8">
              <a:rPr lang="en-US" smtClean="0"/>
              <a:t>9/29/2015 8:04 AM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CA" smtClean="0"/>
              <a:t>Baxter Geog 2153</a:t>
            </a: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CE187B-75CE-478B-A84C-5499E04346D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3807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publish.uwo.ca/~jbaxter6/lectures/lecture1_critique_functionalist_resources_2153.pptx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://www.liv.ac.uk/surcase/more_ecosystem_approach.html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dA0qGlnc-30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MLirNeu-A8I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wf.de/50-jahre-wwf-deutschland/als-die-pandas-laufen-lernten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Gro_Harlem_Brundtland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://en.wikipedia.org/wiki/Collapse_of_the_Atlantic_northwest_cod_fishery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opulationmedia.org/2012/02/20/opinion-food-supply-and-population-growth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gif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yahoo.com/global-marine-populations-slashed-half-since-1970-wwf-003519398.html" TargetMode="External"/><Relationship Id="rId2" Type="http://schemas.openxmlformats.org/officeDocument/2006/relationships/hyperlink" Target="http://www.scientificamerican.com/article/ocean-fish-numbers-cut-in-half-since-1970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reengrowth.org/?q=news/ecological-footprint-work-receives-international-recognition-prestigious-blue-planet-prize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g_aguo7V0Q4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hyperlink" Target="http://www.youtube.com/watch?v=94tYMWz_Ia4" TargetMode="External"/><Relationship Id="rId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continuingeducation.construction.com/article_print.php?L=20&amp;C=211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Ecological_footprint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ryanharb.org/category/personal-blog-posts/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myfootprint.org/" TargetMode="External"/><Relationship Id="rId7" Type="http://schemas.openxmlformats.org/officeDocument/2006/relationships/hyperlink" Target="http://myfootprint.org/subscription.php" TargetMode="External"/><Relationship Id="rId2" Type="http://schemas.openxmlformats.org/officeDocument/2006/relationships/hyperlink" Target="http://www.greatchange.org/ng-footprint-ef_household_evaluation.xls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hyperlink" Target="http://www.footprintnetwork.org/en/index.php/GFN/page/calculators/" TargetMode="External"/><Relationship Id="rId4" Type="http://schemas.openxmlformats.org/officeDocument/2006/relationships/image" Target="../media/image3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nergy.gov.on.ca/en/ltep/making-choices/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hyperlink" Target="http://footprintnetwork.org/" TargetMode="External"/><Relationship Id="rId3" Type="http://schemas.openxmlformats.org/officeDocument/2006/relationships/hyperlink" Target="http://www.footprintnetwork.org/en/index.php/gfn/page/personal_footprint/" TargetMode="External"/><Relationship Id="rId7" Type="http://schemas.openxmlformats.org/officeDocument/2006/relationships/hyperlink" Target="http://myfootprint.org/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g"/><Relationship Id="rId5" Type="http://schemas.openxmlformats.org/officeDocument/2006/relationships/hyperlink" Target="http://myfootprint.org/en/your_results/?id=2991098" TargetMode="External"/><Relationship Id="rId4" Type="http://schemas.openxmlformats.org/officeDocument/2006/relationships/image" Target="../media/image40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hyperlink" Target="https://www.polleverywhere.com/" TargetMode="Externa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polleverywhere.com/multiple_choice_polls/cQ3nqCifsqeKqPA?preview=true" TargetMode="External"/><Relationship Id="rId5" Type="http://schemas.openxmlformats.org/officeDocument/2006/relationships/hyperlink" Target="http://pollev.com/geog2153" TargetMode="External"/><Relationship Id="rId4" Type="http://schemas.openxmlformats.org/officeDocument/2006/relationships/hyperlink" Target="https://www.polleverywhere.com/multiple_choice_polls/cQ3nqCifsqeKqPA/web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7" Type="http://schemas.openxmlformats.org/officeDocument/2006/relationships/image" Target="../media/image49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hyperlink" Target="https://www.polleverywhere.com/" TargetMode="Externa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polleverywhere.com/multiple_choice_polls/Rj5IcHeiuqPf70Z?preview=true" TargetMode="External"/><Relationship Id="rId5" Type="http://schemas.openxmlformats.org/officeDocument/2006/relationships/hyperlink" Target="http://pollev.com/geog2153" TargetMode="External"/><Relationship Id="rId4" Type="http://schemas.openxmlformats.org/officeDocument/2006/relationships/hyperlink" Target="https://www.polleverywhere.com/multiple_choice_polls/Rj5IcHeiuqPf70Z/web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publish.uwo.ca/~jbaxter6/lectures/lecture1_critique_ef_2153.pptx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5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oUJGR6qNVzA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ryanharb.org/category/personal-blog-posts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ryanharb.org/category/personal-blog-posts/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hyperlink" Target="http://publish.uwo.ca/~jbaxter6/lectures/lecture1_def_sustainability_2153.pptx" TargetMode="External"/><Relationship Id="rId7" Type="http://schemas.openxmlformats.org/officeDocument/2006/relationships/image" Target="../media/image5.png"/><Relationship Id="rId12" Type="http://schemas.openxmlformats.org/officeDocument/2006/relationships/hyperlink" Target="https://www.polleverywhere.com/free_text_polls/4e5o3a89KWMj7Gm?preview=true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hyperlink" Target="https://www.polleverywhere.com/my/polls" TargetMode="External"/><Relationship Id="rId5" Type="http://schemas.openxmlformats.org/officeDocument/2006/relationships/hyperlink" Target="http://ryanharb.org/category/personal-blog-posts/" TargetMode="External"/><Relationship Id="rId10" Type="http://schemas.openxmlformats.org/officeDocument/2006/relationships/hyperlink" Target="http://pollev.com/geog2153" TargetMode="External"/><Relationship Id="rId4" Type="http://schemas.openxmlformats.org/officeDocument/2006/relationships/image" Target="../media/image3.png"/><Relationship Id="rId9" Type="http://schemas.openxmlformats.org/officeDocument/2006/relationships/hyperlink" Target="https://www.polleverywhere.com/free_text_polls/4e5o3a89KWMj7Gm/web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hyperlink" Target="https://en.wikipedia.org/wiki/Exploitation_of_natural_resources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2492896"/>
            <a:ext cx="8229600" cy="1143000"/>
          </a:xfrm>
        </p:spPr>
        <p:txBody>
          <a:bodyPr/>
          <a:lstStyle/>
          <a:p>
            <a:r>
              <a:rPr lang="en-CA" dirty="0" smtClean="0"/>
              <a:t>Geography 2153 – Fall 2013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717032"/>
            <a:ext cx="8229600" cy="2409131"/>
          </a:xfrm>
        </p:spPr>
        <p:txBody>
          <a:bodyPr/>
          <a:lstStyle/>
          <a:p>
            <a:pPr marL="0" indent="0" algn="ctr">
              <a:buNone/>
            </a:pPr>
            <a:r>
              <a:rPr lang="en-CA" sz="3200" dirty="0" smtClean="0"/>
              <a:t>Environment, Economy and Society</a:t>
            </a:r>
          </a:p>
          <a:p>
            <a:pPr marL="0" indent="0" algn="ctr">
              <a:buNone/>
            </a:pPr>
            <a:r>
              <a:rPr lang="en-CA" b="1" dirty="0" smtClean="0"/>
              <a:t>Key Concepts</a:t>
            </a:r>
          </a:p>
          <a:p>
            <a:pPr marL="0" indent="0" algn="ctr">
              <a:buNone/>
            </a:pPr>
            <a:r>
              <a:rPr lang="en-CA" sz="2400" dirty="0" smtClean="0"/>
              <a:t>Jamie Baxter</a:t>
            </a:r>
            <a:endParaRPr lang="en-CA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2CC40-F273-46DA-8E4A-CC134D1790EF}" type="datetime8">
              <a:rPr lang="en-US" smtClean="0"/>
              <a:t>9/29/2015 8:04 AM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Baxter Geog 2153</a:t>
            </a: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E187B-75CE-478B-A84C-5499E04346DF}" type="slidenum">
              <a:rPr lang="en-CA" smtClean="0"/>
              <a:t>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70857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Definitions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618856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b="1" dirty="0" smtClean="0"/>
              <a:t>Non-Renewable Resource</a:t>
            </a:r>
          </a:p>
          <a:p>
            <a:r>
              <a:rPr lang="en-CA" dirty="0" smtClean="0"/>
              <a:t>Resources that are in finite supply on timescale meaningful to humans</a:t>
            </a:r>
          </a:p>
          <a:p>
            <a:r>
              <a:rPr lang="en-CA" dirty="0" err="1" smtClean="0"/>
              <a:t>a.k.a</a:t>
            </a:r>
            <a:r>
              <a:rPr lang="en-CA" dirty="0" smtClean="0"/>
              <a:t> non-renewable natural capital</a:t>
            </a:r>
          </a:p>
          <a:p>
            <a:endParaRPr lang="en-CA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2B34D-56A7-4EF4-A5A1-E0669D0A730B}" type="datetime8">
              <a:rPr lang="en-US" smtClean="0"/>
              <a:t>9/29/2015 8:04 AM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Baxter Geog 2153</a:t>
            </a: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E187B-75CE-478B-A84C-5499E04346DF}" type="slidenum">
              <a:rPr lang="en-CA" smtClean="0"/>
              <a:t>10</a:t>
            </a:fld>
            <a:endParaRPr lang="en-CA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0106" y="1556792"/>
            <a:ext cx="3081401" cy="2031505"/>
          </a:xfrm>
          <a:prstGeom prst="round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520106" y="3626312"/>
            <a:ext cx="15649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dirty="0" smtClean="0"/>
              <a:t>Open pit coal mine</a:t>
            </a:r>
            <a:endParaRPr lang="en-CA" sz="1400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0106" y="3934089"/>
            <a:ext cx="2884005" cy="1846353"/>
          </a:xfrm>
          <a:prstGeom prst="round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495292" y="5805264"/>
            <a:ext cx="31795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dirty="0" smtClean="0"/>
              <a:t>This </a:t>
            </a:r>
            <a:r>
              <a:rPr lang="en-CA" sz="1400" i="1" dirty="0" smtClean="0"/>
              <a:t>type</a:t>
            </a:r>
            <a:r>
              <a:rPr lang="en-CA" sz="1400" dirty="0" smtClean="0"/>
              <a:t> of natural gas is non-renewable</a:t>
            </a:r>
            <a:endParaRPr lang="en-CA" sz="1400" dirty="0"/>
          </a:p>
        </p:txBody>
      </p:sp>
    </p:spTree>
    <p:extLst>
      <p:ext uri="{BB962C8B-B14F-4D97-AF65-F5344CB8AC3E}">
        <p14:creationId xmlns:p14="http://schemas.microsoft.com/office/powerpoint/2010/main" val="934366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 smtClean="0"/>
              <a:t>Functionalist Perspective on Natural Resources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1984" y="1386678"/>
            <a:ext cx="3781984" cy="4634610"/>
          </a:xfrm>
        </p:spPr>
        <p:txBody>
          <a:bodyPr>
            <a:normAutofit fontScale="92500" lnSpcReduction="10000"/>
          </a:bodyPr>
          <a:lstStyle/>
          <a:p>
            <a:r>
              <a:rPr lang="en-CA" dirty="0" smtClean="0"/>
              <a:t>Resource use is determined by culture (e.g., capitalism)</a:t>
            </a:r>
          </a:p>
          <a:p>
            <a:r>
              <a:rPr lang="en-CA" dirty="0" smtClean="0"/>
              <a:t>Limited largely by wants and abilities</a:t>
            </a:r>
          </a:p>
          <a:p>
            <a:r>
              <a:rPr lang="en-CA" dirty="0" smtClean="0"/>
              <a:t>As pollution and waste accumulate, less harmful substitutes are used</a:t>
            </a:r>
          </a:p>
          <a:p>
            <a:r>
              <a:rPr lang="en-CA" dirty="0" smtClean="0"/>
              <a:t>Market helps create harmony with natural resource use</a:t>
            </a:r>
            <a:endParaRPr lang="en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436C5-E4D4-4A95-A691-8551D15685B5}" type="datetime8">
              <a:rPr lang="en-US" smtClean="0"/>
              <a:t>9/29/2015 8:04 AM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Baxter Geog 2153</a:t>
            </a: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E187B-75CE-478B-A84C-5499E04346DF}" type="slidenum">
              <a:rPr lang="en-CA" smtClean="0"/>
              <a:t>11</a:t>
            </a:fld>
            <a:endParaRPr lang="en-CA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412776"/>
            <a:ext cx="4410048" cy="3672408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4536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Limitations…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1984" y="1386678"/>
            <a:ext cx="4862104" cy="4202562"/>
          </a:xfrm>
        </p:spPr>
        <p:txBody>
          <a:bodyPr>
            <a:normAutofit/>
          </a:bodyPr>
          <a:lstStyle/>
          <a:p>
            <a:r>
              <a:rPr lang="en-CA" dirty="0" smtClean="0"/>
              <a:t>What are some problems with the functionalist model of resources (</a:t>
            </a:r>
            <a:r>
              <a:rPr lang="en-CA" dirty="0" smtClean="0">
                <a:hlinkClick r:id="rId3"/>
              </a:rPr>
              <a:t>post discussion slide </a:t>
            </a:r>
            <a:r>
              <a:rPr lang="en-CA" dirty="0" smtClean="0"/>
              <a:t>password in class)?</a:t>
            </a:r>
            <a:endParaRPr lang="en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69583-1A92-4494-9566-EC501858E206}" type="datetime8">
              <a:rPr lang="en-US" smtClean="0"/>
              <a:t>9/29/2015 8:04 AM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Baxter Geog 2153</a:t>
            </a: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E187B-75CE-478B-A84C-5499E04346DF}" type="slidenum">
              <a:rPr lang="en-CA" smtClean="0"/>
              <a:t>12</a:t>
            </a:fld>
            <a:endParaRPr lang="en-CA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6812" y="1442616"/>
            <a:ext cx="2853560" cy="2376264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1720" y="3645024"/>
            <a:ext cx="1519808" cy="1677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735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9339" y="1916832"/>
            <a:ext cx="4746594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Ecosystem Approach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00200"/>
            <a:ext cx="4978897" cy="452596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CA" b="1" dirty="0" smtClean="0"/>
              <a:t>Ecosystem Approach</a:t>
            </a:r>
          </a:p>
          <a:p>
            <a:r>
              <a:rPr lang="en-CA" dirty="0" smtClean="0"/>
              <a:t>Approach to resource management that integrates rather than isolates</a:t>
            </a:r>
          </a:p>
          <a:p>
            <a:r>
              <a:rPr lang="en-CA" dirty="0" smtClean="0"/>
              <a:t>Set of principles to guide decision-making</a:t>
            </a:r>
          </a:p>
          <a:p>
            <a:r>
              <a:rPr lang="en-CA" dirty="0" smtClean="0"/>
              <a:t>Holistic</a:t>
            </a:r>
          </a:p>
          <a:p>
            <a:r>
              <a:rPr lang="en-CA" dirty="0" smtClean="0"/>
              <a:t>Equity</a:t>
            </a:r>
          </a:p>
          <a:p>
            <a:r>
              <a:rPr lang="en-CA" dirty="0" smtClean="0"/>
              <a:t>Shared governance</a:t>
            </a:r>
          </a:p>
          <a:p>
            <a:r>
              <a:rPr lang="en-CA" dirty="0" smtClean="0"/>
              <a:t>Commensurate with sustainability</a:t>
            </a:r>
            <a:endParaRPr lang="en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3F67E-A0B2-4D68-8891-2437B2AF540A}" type="datetime8">
              <a:rPr lang="en-US" smtClean="0"/>
              <a:t>9/29/2015 8:04 AM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Baxter Geog 2153</a:t>
            </a: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E187B-75CE-478B-A84C-5499E04346DF}" type="slidenum">
              <a:rPr lang="en-CA" smtClean="0"/>
              <a:t>13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92104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Conflict Over Resources</a:t>
            </a:r>
            <a:endParaRPr lang="en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D8311-EA28-4671-BA81-14B8A52C8BFE}" type="datetime8">
              <a:rPr lang="en-US" smtClean="0"/>
              <a:t>9/29/2015 8:04 AM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Baxter Geog 2153</a:t>
            </a: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E187B-75CE-478B-A84C-5499E04346DF}" type="slidenum">
              <a:rPr lang="en-CA" smtClean="0"/>
              <a:t>14</a:t>
            </a:fld>
            <a:endParaRPr lang="en-CA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6475047"/>
              </p:ext>
            </p:extLst>
          </p:nvPr>
        </p:nvGraphicFramePr>
        <p:xfrm>
          <a:off x="1403648" y="1412776"/>
          <a:ext cx="6096000" cy="3479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8152"/>
                <a:gridCol w="4727848"/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en-CA" dirty="0" smtClean="0"/>
                        <a:t>Four Types of Resource Conflict</a:t>
                      </a:r>
                      <a:endParaRPr lang="en-CA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CA" dirty="0" smtClean="0"/>
                        <a:t>Cognitive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CA" dirty="0" smtClean="0"/>
                        <a:t>Different understandings of a situation.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CA" dirty="0" smtClean="0"/>
                        <a:t>Different</a:t>
                      </a:r>
                      <a:r>
                        <a:rPr lang="en-CA" baseline="0" dirty="0" smtClean="0"/>
                        <a:t> technical knowledge</a:t>
                      </a:r>
                      <a:endParaRPr lang="en-CA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CA" dirty="0" smtClean="0"/>
                        <a:t>Value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CA" baseline="0" dirty="0" smtClean="0"/>
                        <a:t>Different judgements about ends to be achieved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CA" dirty="0" smtClean="0"/>
                        <a:t>Interests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CA" dirty="0" smtClean="0"/>
                        <a:t>Different judgements</a:t>
                      </a:r>
                      <a:r>
                        <a:rPr lang="en-CA" baseline="0" dirty="0" smtClean="0"/>
                        <a:t> about who should pay and who should benefit</a:t>
                      </a:r>
                      <a:endParaRPr lang="en-CA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CA" dirty="0" smtClean="0"/>
                        <a:t>Behavioural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CA" dirty="0" smtClean="0"/>
                        <a:t>How stakeholders act towards each other based on historical attitudes</a:t>
                      </a:r>
                      <a:r>
                        <a:rPr lang="en-CA" baseline="0" dirty="0" smtClean="0"/>
                        <a:t> and relationships (which may have included the other three types of resource conflict)</a:t>
                      </a:r>
                      <a:endParaRPr lang="en-CA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403648" y="4941168"/>
            <a:ext cx="61477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200" dirty="0" smtClean="0"/>
              <a:t>Source: Mitchell (2010) </a:t>
            </a:r>
            <a:r>
              <a:rPr lang="en-CA" sz="1200" i="1" dirty="0" smtClean="0"/>
              <a:t>Resource and Environmental Management in Canada</a:t>
            </a:r>
            <a:r>
              <a:rPr lang="en-CA" sz="1200" dirty="0" smtClean="0"/>
              <a:t>, New York: Oxford</a:t>
            </a:r>
            <a:endParaRPr lang="en-CA" sz="1200" dirty="0"/>
          </a:p>
        </p:txBody>
      </p:sp>
    </p:spTree>
    <p:extLst>
      <p:ext uri="{BB962C8B-B14F-4D97-AF65-F5344CB8AC3E}">
        <p14:creationId xmlns:p14="http://schemas.microsoft.com/office/powerpoint/2010/main" val="544555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So What?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9C85D-1192-4B18-883C-20743F006231}" type="datetime8">
              <a:rPr lang="en-US" smtClean="0"/>
              <a:t>9/29/2015 8:04 AM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Baxter Geog 2153</a:t>
            </a: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E187B-75CE-478B-A84C-5499E04346DF}" type="slidenum">
              <a:rPr lang="en-CA" smtClean="0"/>
              <a:t>15</a:t>
            </a:fld>
            <a:endParaRPr lang="en-CA"/>
          </a:p>
        </p:txBody>
      </p:sp>
      <p:pic>
        <p:nvPicPr>
          <p:cNvPr id="7171" name="Picture 3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412777"/>
            <a:ext cx="5544616" cy="4335708"/>
          </a:xfrm>
          <a:prstGeom prst="round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835696" y="5794006"/>
            <a:ext cx="1923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Click to view video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667406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Tragedy of the Commons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036712"/>
          </a:xfrm>
        </p:spPr>
        <p:txBody>
          <a:bodyPr/>
          <a:lstStyle/>
          <a:p>
            <a:r>
              <a:rPr lang="en-CA" dirty="0" smtClean="0"/>
              <a:t>What do you think of  the </a:t>
            </a:r>
            <a:r>
              <a:rPr lang="en-CA" i="1" dirty="0" smtClean="0"/>
              <a:t>private ownership </a:t>
            </a:r>
            <a:r>
              <a:rPr lang="en-CA" dirty="0" smtClean="0"/>
              <a:t>solution to the tragedy of the commons?</a:t>
            </a:r>
            <a:endParaRPr lang="en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AFF4A-58A3-4671-883C-F68F43ACA6B5}" type="datetime8">
              <a:rPr lang="en-US" smtClean="0"/>
              <a:t>9/29/2015 8:04 AM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Baxter Geog 2153</a:t>
            </a: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E187B-75CE-478B-A84C-5499E04346DF}" type="slidenum">
              <a:rPr lang="en-CA" smtClean="0"/>
              <a:t>16</a:t>
            </a:fld>
            <a:endParaRPr lang="en-CA"/>
          </a:p>
        </p:txBody>
      </p:sp>
      <p:pic>
        <p:nvPicPr>
          <p:cNvPr id="5122" name="Picture 2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7" y="2819476"/>
            <a:ext cx="3689551" cy="2905158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4089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Key Moments in Sustainability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1176" y="1628800"/>
            <a:ext cx="5987008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b="1" i="1" dirty="0" smtClean="0"/>
              <a:t>World Conservation Strategy </a:t>
            </a:r>
            <a:r>
              <a:rPr lang="en-CA" dirty="0" smtClean="0"/>
              <a:t>– 1980</a:t>
            </a:r>
          </a:p>
          <a:p>
            <a:r>
              <a:rPr lang="en-CA" dirty="0" smtClean="0"/>
              <a:t>Introduced “sustainability” into common public discourse</a:t>
            </a:r>
          </a:p>
          <a:p>
            <a:r>
              <a:rPr lang="en-CA" dirty="0" smtClean="0"/>
              <a:t>Focused on conservation (humans more indirectly)</a:t>
            </a:r>
            <a:endParaRPr lang="en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D5605-B319-4021-9625-821AE64F70DF}" type="datetime8">
              <a:rPr lang="en-US" smtClean="0"/>
              <a:t>9/29/2015 8:04 AM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Baxter Geog 2153</a:t>
            </a: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E187B-75CE-478B-A84C-5499E04346DF}" type="slidenum">
              <a:rPr lang="en-CA" smtClean="0"/>
              <a:t>17</a:t>
            </a:fld>
            <a:endParaRPr lang="en-CA"/>
          </a:p>
        </p:txBody>
      </p:sp>
      <p:pic>
        <p:nvPicPr>
          <p:cNvPr id="2050" name="Picture 2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5785" y="1772816"/>
            <a:ext cx="2680671" cy="1972123"/>
          </a:xfrm>
          <a:prstGeom prst="round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995785" y="3744939"/>
            <a:ext cx="3014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smtClean="0"/>
              <a:t>Meeting that spawned the World Conservation Strategy document</a:t>
            </a:r>
            <a:endParaRPr lang="en-CA" sz="1400" dirty="0"/>
          </a:p>
        </p:txBody>
      </p:sp>
    </p:spTree>
    <p:extLst>
      <p:ext uri="{BB962C8B-B14F-4D97-AF65-F5344CB8AC3E}">
        <p14:creationId xmlns:p14="http://schemas.microsoft.com/office/powerpoint/2010/main" val="1277658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Key Moments in Sustainability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1176" y="1628800"/>
            <a:ext cx="5987008" cy="45259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CA" b="1" i="1" dirty="0" smtClean="0"/>
              <a:t>Our Common Future </a:t>
            </a:r>
            <a:r>
              <a:rPr lang="en-CA" dirty="0" smtClean="0"/>
              <a:t>– 1987</a:t>
            </a:r>
          </a:p>
          <a:p>
            <a:r>
              <a:rPr lang="en-CA" dirty="0" smtClean="0"/>
              <a:t>a.k.a. the “</a:t>
            </a:r>
            <a:r>
              <a:rPr lang="en-CA" dirty="0" err="1" smtClean="0"/>
              <a:t>Bruntland</a:t>
            </a:r>
            <a:r>
              <a:rPr lang="en-CA" dirty="0" smtClean="0"/>
              <a:t> Report”</a:t>
            </a:r>
          </a:p>
          <a:p>
            <a:r>
              <a:rPr lang="en-CA" dirty="0" smtClean="0"/>
              <a:t>World Commission on Environment and Development</a:t>
            </a:r>
          </a:p>
          <a:p>
            <a:r>
              <a:rPr lang="en-CA" dirty="0"/>
              <a:t>F</a:t>
            </a:r>
            <a:r>
              <a:rPr lang="en-CA" dirty="0" smtClean="0"/>
              <a:t>ocus on equity</a:t>
            </a:r>
          </a:p>
          <a:p>
            <a:r>
              <a:rPr lang="en-CA" dirty="0" smtClean="0"/>
              <a:t>“Development that meets the needs of the present generation without compromising the ability of future generations to meet their own needs”</a:t>
            </a:r>
            <a:endParaRPr lang="en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B0F13-75F5-4832-8BFF-2FBA85F78022}" type="datetime8">
              <a:rPr lang="en-US" smtClean="0"/>
              <a:t>9/29/2015 8:04 AM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Baxter Geog 2153</a:t>
            </a: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E187B-75CE-478B-A84C-5499E04346DF}" type="slidenum">
              <a:rPr lang="en-CA" smtClean="0"/>
              <a:t>18</a:t>
            </a:fld>
            <a:endParaRPr lang="en-CA"/>
          </a:p>
        </p:txBody>
      </p:sp>
      <p:pic>
        <p:nvPicPr>
          <p:cNvPr id="2051" name="Picture 3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3190" y="1824658"/>
            <a:ext cx="2870498" cy="2059582"/>
          </a:xfrm>
          <a:prstGeom prst="round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000082" y="4013972"/>
            <a:ext cx="26616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200" dirty="0" smtClean="0"/>
              <a:t>Norwegian </a:t>
            </a:r>
            <a:r>
              <a:rPr lang="en-CA" sz="1200" dirty="0" err="1" smtClean="0"/>
              <a:t>Gro</a:t>
            </a:r>
            <a:r>
              <a:rPr lang="en-CA" sz="1200" dirty="0" smtClean="0"/>
              <a:t> Harlem </a:t>
            </a:r>
            <a:r>
              <a:rPr lang="en-CA" sz="1200" dirty="0" err="1" smtClean="0"/>
              <a:t>Bruntland</a:t>
            </a:r>
            <a:r>
              <a:rPr lang="en-CA" sz="1200" dirty="0" smtClean="0"/>
              <a:t> 1989 </a:t>
            </a:r>
            <a:endParaRPr lang="en-CA" sz="1200" dirty="0"/>
          </a:p>
        </p:txBody>
      </p:sp>
    </p:spTree>
    <p:extLst>
      <p:ext uri="{BB962C8B-B14F-4D97-AF65-F5344CB8AC3E}">
        <p14:creationId xmlns:p14="http://schemas.microsoft.com/office/powerpoint/2010/main" val="2143354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Key Moments in Sustainability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1176" y="1628800"/>
            <a:ext cx="5770984" cy="4525963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CA" b="1" i="1" dirty="0" smtClean="0"/>
              <a:t>UNCED “Earth Summit”</a:t>
            </a:r>
            <a:r>
              <a:rPr lang="en-CA" dirty="0" smtClean="0"/>
              <a:t>– 1992</a:t>
            </a:r>
          </a:p>
          <a:p>
            <a:r>
              <a:rPr lang="en-CA" dirty="0" smtClean="0"/>
              <a:t>International agreements signed – e.g., </a:t>
            </a:r>
            <a:r>
              <a:rPr lang="en-CA" i="1" dirty="0" smtClean="0"/>
              <a:t>Climate Change </a:t>
            </a:r>
            <a:r>
              <a:rPr lang="en-CA" dirty="0" smtClean="0"/>
              <a:t>charter; </a:t>
            </a:r>
            <a:r>
              <a:rPr lang="en-CA" i="1" dirty="0" smtClean="0"/>
              <a:t>Agenda 21 </a:t>
            </a:r>
            <a:r>
              <a:rPr lang="en-CA" dirty="0" smtClean="0"/>
              <a:t>plan for sustainable development</a:t>
            </a:r>
          </a:p>
          <a:p>
            <a:pPr marL="0" indent="0">
              <a:buNone/>
            </a:pPr>
            <a:r>
              <a:rPr lang="en-CA" b="1" i="1" dirty="0" smtClean="0"/>
              <a:t>Kyoto Protocol</a:t>
            </a:r>
            <a:r>
              <a:rPr lang="en-CA" dirty="0" smtClean="0"/>
              <a:t>– 2005 (date in force)</a:t>
            </a:r>
          </a:p>
          <a:p>
            <a:pPr>
              <a:buFontTx/>
              <a:buChar char="-"/>
            </a:pPr>
            <a:r>
              <a:rPr lang="en-CA" dirty="0" smtClean="0"/>
              <a:t>International treaty under United Nations Framework Convention on Climate Change (from 1992)</a:t>
            </a:r>
          </a:p>
          <a:p>
            <a:pPr>
              <a:buFontTx/>
              <a:buChar char="-"/>
            </a:pPr>
            <a:r>
              <a:rPr lang="en-CA" dirty="0" smtClean="0"/>
              <a:t>Greenhouse gas emissions reductions</a:t>
            </a:r>
            <a:endParaRPr lang="en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2D5A9-A1E2-4719-8D91-BADF5BF89CA1}" type="datetime8">
              <a:rPr lang="en-US" smtClean="0"/>
              <a:t>9/29/2015 8:04 AM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Baxter Geog 2153</a:t>
            </a: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E187B-75CE-478B-A84C-5499E04346DF}" type="slidenum">
              <a:rPr lang="en-CA" smtClean="0"/>
              <a:t>19</a:t>
            </a:fld>
            <a:endParaRPr lang="en-CA"/>
          </a:p>
        </p:txBody>
      </p:sp>
      <p:sp>
        <p:nvSpPr>
          <p:cNvPr id="8" name="TextBox 7"/>
          <p:cNvSpPr txBox="1"/>
          <p:nvPr/>
        </p:nvSpPr>
        <p:spPr>
          <a:xfrm>
            <a:off x="6300192" y="5229200"/>
            <a:ext cx="26779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200" dirty="0" smtClean="0"/>
              <a:t>Canada dropped out of “Kyoto” in 2011 </a:t>
            </a:r>
            <a:endParaRPr lang="en-CA" sz="12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268760"/>
            <a:ext cx="2752353" cy="388620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283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Outline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5576" y="1600200"/>
            <a:ext cx="4680520" cy="3917032"/>
          </a:xfrm>
        </p:spPr>
        <p:txBody>
          <a:bodyPr>
            <a:normAutofit fontScale="92500" lnSpcReduction="10000"/>
          </a:bodyPr>
          <a:lstStyle/>
          <a:p>
            <a:r>
              <a:rPr lang="en-CA" dirty="0" smtClean="0"/>
              <a:t>Defining sustainability</a:t>
            </a:r>
          </a:p>
          <a:p>
            <a:r>
              <a:rPr lang="en-CA" dirty="0" smtClean="0"/>
              <a:t>Defining resources</a:t>
            </a:r>
          </a:p>
          <a:p>
            <a:r>
              <a:rPr lang="en-CA" dirty="0" smtClean="0"/>
              <a:t>Ecosystem approach</a:t>
            </a:r>
          </a:p>
          <a:p>
            <a:r>
              <a:rPr lang="en-CA" dirty="0" smtClean="0"/>
              <a:t>Tragedy of the commons</a:t>
            </a:r>
          </a:p>
          <a:p>
            <a:r>
              <a:rPr lang="en-CA" dirty="0" smtClean="0"/>
              <a:t>Key moments in sustainability</a:t>
            </a:r>
          </a:p>
          <a:p>
            <a:r>
              <a:rPr lang="en-CA" dirty="0" smtClean="0"/>
              <a:t>Measuring sustainability</a:t>
            </a:r>
          </a:p>
          <a:p>
            <a:pPr lvl="1"/>
            <a:r>
              <a:rPr lang="en-CA" dirty="0" smtClean="0"/>
              <a:t>Ecological footprint</a:t>
            </a:r>
          </a:p>
          <a:p>
            <a:pPr lvl="1"/>
            <a:r>
              <a:rPr lang="en-CA" dirty="0" smtClean="0"/>
              <a:t>Critique of EF</a:t>
            </a:r>
          </a:p>
          <a:p>
            <a:r>
              <a:rPr lang="en-CA" dirty="0" smtClean="0"/>
              <a:t>Assignment #1</a:t>
            </a:r>
          </a:p>
          <a:p>
            <a:pPr marL="0" indent="0">
              <a:buNone/>
            </a:pPr>
            <a:endParaRPr lang="en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A8E68-8362-42DD-A30A-BC0F25F6B05A}" type="datetime8">
              <a:rPr lang="en-US" smtClean="0"/>
              <a:t>9/29/2015 8:04 AM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Baxter Geog 2153</a:t>
            </a: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E187B-75CE-478B-A84C-5499E04346DF}" type="slidenum">
              <a:rPr lang="en-CA" smtClean="0"/>
              <a:t>2</a:t>
            </a:fld>
            <a:endParaRPr lang="en-CA"/>
          </a:p>
        </p:txBody>
      </p:sp>
      <p:pic>
        <p:nvPicPr>
          <p:cNvPr id="1026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96136" y="1916832"/>
            <a:ext cx="3033434" cy="2410197"/>
          </a:xfrm>
          <a:prstGeom prst="rect">
            <a:avLst/>
          </a:prstGeom>
          <a:noFill/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5796137" y="4332234"/>
            <a:ext cx="303343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smtClean="0"/>
              <a:t>The concepts in this lecture </a:t>
            </a:r>
            <a:r>
              <a:rPr lang="en-CA" sz="1400" i="1" dirty="0" smtClean="0"/>
              <a:t>help</a:t>
            </a:r>
            <a:r>
              <a:rPr lang="en-CA" sz="1400" dirty="0" smtClean="0"/>
              <a:t> to explain the collapse of the </a:t>
            </a:r>
            <a:r>
              <a:rPr lang="en-CA" sz="1400" dirty="0" err="1" smtClean="0"/>
              <a:t>Altantic</a:t>
            </a:r>
            <a:r>
              <a:rPr lang="en-CA" sz="1400" dirty="0" smtClean="0"/>
              <a:t> cod fishery 1992</a:t>
            </a:r>
            <a:endParaRPr lang="en-CA" sz="1400" dirty="0"/>
          </a:p>
        </p:txBody>
      </p:sp>
    </p:spTree>
    <p:extLst>
      <p:ext uri="{BB962C8B-B14F-4D97-AF65-F5344CB8AC3E}">
        <p14:creationId xmlns:p14="http://schemas.microsoft.com/office/powerpoint/2010/main" val="2810349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 smtClean="0"/>
              <a:t>Measuring Sustainability: Carrying Capacity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4474840" cy="427707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CA" b="1" dirty="0" smtClean="0"/>
              <a:t>Carrying Capacity</a:t>
            </a:r>
            <a:r>
              <a:rPr lang="en-CA" dirty="0" smtClean="0"/>
              <a:t> – capability of an ecosystem to support healthy organisms while maintaining its productivity, adaptability and capability for renewal </a:t>
            </a:r>
          </a:p>
          <a:p>
            <a:pPr marL="0" indent="0">
              <a:buNone/>
            </a:pPr>
            <a:r>
              <a:rPr lang="en-CA" sz="1200" dirty="0" smtClean="0"/>
              <a:t>(World Conservation Union et al., 1991)</a:t>
            </a:r>
          </a:p>
          <a:p>
            <a:pPr marL="0" indent="0">
              <a:buNone/>
            </a:pPr>
            <a:endParaRPr lang="en-CA" sz="1200" b="1" dirty="0"/>
          </a:p>
          <a:p>
            <a:pPr>
              <a:buFontTx/>
              <a:buChar char="-"/>
            </a:pPr>
            <a:r>
              <a:rPr lang="en-CA" dirty="0" smtClean="0"/>
              <a:t>Biological/ecological term – usually refers to a number of organisms a defined space on earth can support</a:t>
            </a:r>
          </a:p>
          <a:p>
            <a:pPr marL="0" indent="0">
              <a:buNone/>
            </a:pPr>
            <a:endParaRPr lang="en-CA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4E858-9F18-4CD5-A6AB-5BE12AB7B6BB}" type="datetime8">
              <a:rPr lang="en-US" smtClean="0"/>
              <a:t>9/29/2015 8:04 AM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Baxter Geog 2153</a:t>
            </a: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E187B-75CE-478B-A84C-5499E04346DF}" type="slidenum">
              <a:rPr lang="en-CA" smtClean="0"/>
              <a:t>20</a:t>
            </a:fld>
            <a:endParaRPr lang="en-CA"/>
          </a:p>
        </p:txBody>
      </p:sp>
      <p:pic>
        <p:nvPicPr>
          <p:cNvPr id="1027" name="Picture 3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162" y="1559361"/>
            <a:ext cx="4105275" cy="3219450"/>
          </a:xfrm>
          <a:prstGeom prst="round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788024" y="4778811"/>
            <a:ext cx="41104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smtClean="0"/>
              <a:t>Carrying capacity for Canadian lynx </a:t>
            </a:r>
            <a:r>
              <a:rPr lang="en-CA" sz="1400" b="1" i="1" dirty="0" smtClean="0"/>
              <a:t>regulated</a:t>
            </a:r>
            <a:r>
              <a:rPr lang="en-CA" sz="1400" dirty="0" smtClean="0"/>
              <a:t> by availability of snowshoe hares</a:t>
            </a:r>
            <a:endParaRPr lang="en-CA" sz="1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1844824"/>
            <a:ext cx="263558" cy="280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329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Carrying Capacity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546848" cy="4525963"/>
          </a:xfrm>
        </p:spPr>
        <p:txBody>
          <a:bodyPr>
            <a:normAutofit lnSpcReduction="10000"/>
          </a:bodyPr>
          <a:lstStyle/>
          <a:p>
            <a:r>
              <a:rPr lang="en-CA" b="1" dirty="0"/>
              <a:t>Overshoot</a:t>
            </a:r>
            <a:r>
              <a:rPr lang="en-CA" dirty="0"/>
              <a:t> - a population's consumption exceeds the carrying capacity of its </a:t>
            </a:r>
            <a:r>
              <a:rPr lang="en-CA" dirty="0" smtClean="0"/>
              <a:t>environment</a:t>
            </a:r>
          </a:p>
          <a:p>
            <a:pPr lvl="1"/>
            <a:r>
              <a:rPr lang="en-CA" dirty="0" smtClean="0"/>
              <a:t>Consequence – death rates increase and population declines</a:t>
            </a:r>
          </a:p>
          <a:p>
            <a:pPr lvl="1"/>
            <a:r>
              <a:rPr lang="en-CA" dirty="0" smtClean="0"/>
              <a:t>Resources degraded – degraded carrying capacity</a:t>
            </a:r>
          </a:p>
          <a:p>
            <a:pPr lvl="1"/>
            <a:r>
              <a:rPr lang="en-CA" dirty="0" smtClean="0"/>
              <a:t>Median of estimates for humans on earth…approx. 10 billion</a:t>
            </a:r>
            <a:endParaRPr lang="en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41FFC-168C-42FB-9B78-4EB37ED54513}" type="datetime8">
              <a:rPr lang="en-US" smtClean="0"/>
              <a:t>9/29/2015 8:04 AM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Baxter Geog 2153</a:t>
            </a: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E187B-75CE-478B-A84C-5499E04346DF}" type="slidenum">
              <a:rPr lang="en-CA" smtClean="0"/>
              <a:t>21</a:t>
            </a:fld>
            <a:endParaRPr lang="en-CA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4488" y="2142148"/>
            <a:ext cx="3810000" cy="2543175"/>
          </a:xfrm>
          <a:prstGeom prst="round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Arrow Connector 9"/>
          <p:cNvCxnSpPr/>
          <p:nvPr/>
        </p:nvCxnSpPr>
        <p:spPr>
          <a:xfrm>
            <a:off x="5802560" y="2070140"/>
            <a:ext cx="216024" cy="1440160"/>
          </a:xfrm>
          <a:prstGeom prst="straightConnector1">
            <a:avLst/>
          </a:prstGeom>
          <a:ln>
            <a:solidFill>
              <a:srgbClr val="7030A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875190" y="1772816"/>
            <a:ext cx="1854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+ natural increase</a:t>
            </a:r>
            <a:endParaRPr lang="en-CA" dirty="0"/>
          </a:p>
        </p:txBody>
      </p:sp>
      <p:sp>
        <p:nvSpPr>
          <p:cNvPr id="14" name="TextBox 13"/>
          <p:cNvSpPr txBox="1"/>
          <p:nvPr/>
        </p:nvSpPr>
        <p:spPr>
          <a:xfrm>
            <a:off x="7059487" y="1772816"/>
            <a:ext cx="1854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- natural increase</a:t>
            </a:r>
            <a:endParaRPr lang="en-CA" dirty="0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7668344" y="2142148"/>
            <a:ext cx="0" cy="648072"/>
          </a:xfrm>
          <a:prstGeom prst="straightConnector1">
            <a:avLst/>
          </a:prstGeom>
          <a:ln>
            <a:solidFill>
              <a:srgbClr val="7030A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2278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Overshoot in Oceans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2816"/>
            <a:ext cx="3826768" cy="4353347"/>
          </a:xfrm>
        </p:spPr>
        <p:txBody>
          <a:bodyPr>
            <a:normAutofit/>
          </a:bodyPr>
          <a:lstStyle/>
          <a:p>
            <a:r>
              <a:rPr lang="en-CA" dirty="0" smtClean="0"/>
              <a:t>WWF report that between 1970 and 2012 marine life cut in half (</a:t>
            </a:r>
            <a:r>
              <a:rPr lang="en-CA" dirty="0" smtClean="0">
                <a:hlinkClick r:id="rId2"/>
              </a:rPr>
              <a:t>source</a:t>
            </a:r>
            <a:r>
              <a:rPr lang="en-CA" dirty="0" smtClean="0"/>
              <a:t>)</a:t>
            </a:r>
          </a:p>
          <a:p>
            <a:r>
              <a:rPr lang="en-CA" dirty="0" smtClean="0"/>
              <a:t>Overfishing, global climate change, and pollution among culprits</a:t>
            </a:r>
          </a:p>
          <a:p>
            <a:pPr marL="0" indent="0">
              <a:buNone/>
            </a:pPr>
            <a:r>
              <a:rPr lang="en-CA" dirty="0" smtClean="0"/>
              <a:t> </a:t>
            </a:r>
            <a:endParaRPr lang="en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5F5C5-23EE-4A06-A1F5-F793741A35BB}" type="datetime8">
              <a:rPr lang="en-US" smtClean="0"/>
              <a:t>9/29/2015 8:04 AM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Baxter Geog 2153</a:t>
            </a: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E187B-75CE-478B-A84C-5499E04346DF}" type="slidenum">
              <a:rPr lang="en-CA" smtClean="0"/>
              <a:t>22</a:t>
            </a:fld>
            <a:endParaRPr lang="en-CA"/>
          </a:p>
        </p:txBody>
      </p:sp>
      <p:pic>
        <p:nvPicPr>
          <p:cNvPr id="7" name="Picture 6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1070" y="1844824"/>
            <a:ext cx="3824260" cy="2867198"/>
          </a:xfrm>
          <a:prstGeom prst="round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8" name="TextBox 7"/>
          <p:cNvSpPr txBox="1"/>
          <p:nvPr/>
        </p:nvSpPr>
        <p:spPr>
          <a:xfrm>
            <a:off x="4572000" y="4877598"/>
            <a:ext cx="3744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smtClean="0"/>
              <a:t>Global climate change one several causes of marine life loss</a:t>
            </a:r>
            <a:endParaRPr lang="en-CA" sz="1400" dirty="0"/>
          </a:p>
        </p:txBody>
      </p:sp>
    </p:spTree>
    <p:extLst>
      <p:ext uri="{BB962C8B-B14F-4D97-AF65-F5344CB8AC3E}">
        <p14:creationId xmlns:p14="http://schemas.microsoft.com/office/powerpoint/2010/main" val="31412824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Limitations (critique) of Carry Capacity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2816"/>
            <a:ext cx="4762872" cy="4353347"/>
          </a:xfrm>
        </p:spPr>
        <p:txBody>
          <a:bodyPr>
            <a:normAutofit/>
          </a:bodyPr>
          <a:lstStyle/>
          <a:p>
            <a:r>
              <a:rPr lang="en-CA" dirty="0" smtClean="0"/>
              <a:t>Why is determining the population an ecosystem (piece of land) will support limited for humans?</a:t>
            </a:r>
          </a:p>
          <a:p>
            <a:pPr marL="0" indent="0">
              <a:buNone/>
            </a:pPr>
            <a:r>
              <a:rPr lang="en-CA" dirty="0" smtClean="0"/>
              <a:t> </a:t>
            </a:r>
            <a:endParaRPr lang="en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C4242-8894-450B-BDD9-910A937FCBC1}" type="datetime8">
              <a:rPr lang="en-US" smtClean="0"/>
              <a:t>9/29/2015 8:04 AM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Baxter Geog 2153</a:t>
            </a: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E187B-75CE-478B-A84C-5499E04346DF}" type="slidenum">
              <a:rPr lang="en-CA" smtClean="0"/>
              <a:t>23</a:t>
            </a:fld>
            <a:endParaRPr lang="en-CA"/>
          </a:p>
        </p:txBody>
      </p:sp>
      <p:pic>
        <p:nvPicPr>
          <p:cNvPr id="1026" name="Picture 2" descr="http://sd.keepcalm-o-matic.co.uk/i/keep-calm-it-s-think-pair-shar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844824"/>
            <a:ext cx="1968823" cy="2250659"/>
          </a:xfrm>
          <a:prstGeom prst="round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86908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Ecological Footprint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770984" cy="4525963"/>
          </a:xfrm>
        </p:spPr>
        <p:txBody>
          <a:bodyPr/>
          <a:lstStyle/>
          <a:p>
            <a:r>
              <a:rPr lang="en-CA" dirty="0" err="1" smtClean="0"/>
              <a:t>Wackernagel</a:t>
            </a:r>
            <a:r>
              <a:rPr lang="en-CA" dirty="0" smtClean="0"/>
              <a:t> and Rees (1996)</a:t>
            </a:r>
          </a:p>
          <a:p>
            <a:r>
              <a:rPr lang="en-CA" dirty="0" smtClean="0"/>
              <a:t>accounting tool to invoke positive change</a:t>
            </a:r>
          </a:p>
          <a:p>
            <a:r>
              <a:rPr lang="en-CA" dirty="0" smtClean="0"/>
              <a:t>convert consumption into land</a:t>
            </a:r>
          </a:p>
          <a:p>
            <a:r>
              <a:rPr lang="en-CA" dirty="0" smtClean="0"/>
              <a:t>used to compare across space and time</a:t>
            </a:r>
          </a:p>
          <a:p>
            <a:r>
              <a:rPr lang="en-CA" dirty="0" smtClean="0"/>
              <a:t>turns carrying capacity concept on its head</a:t>
            </a:r>
          </a:p>
          <a:p>
            <a:endParaRPr lang="en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2BDCC-74B2-4A3A-AEB3-B6C4E9D566EE}" type="datetime8">
              <a:rPr lang="en-US" smtClean="0"/>
              <a:t>9/29/2015 8:04 AM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Baxter Geog 2153</a:t>
            </a: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E187B-75CE-478B-A84C-5499E04346DF}" type="slidenum">
              <a:rPr lang="en-CA" smtClean="0"/>
              <a:t>24</a:t>
            </a:fld>
            <a:endParaRPr lang="en-CA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2" y="1412776"/>
            <a:ext cx="1865737" cy="280074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314" y="4365104"/>
            <a:ext cx="1993552" cy="1332800"/>
          </a:xfrm>
          <a:prstGeom prst="round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524314" y="5738772"/>
            <a:ext cx="14792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200" dirty="0" smtClean="0"/>
              <a:t>Award winning-idea!</a:t>
            </a:r>
            <a:endParaRPr lang="en-CA" sz="1200" dirty="0"/>
          </a:p>
        </p:txBody>
      </p:sp>
    </p:spTree>
    <p:extLst>
      <p:ext uri="{BB962C8B-B14F-4D97-AF65-F5344CB8AC3E}">
        <p14:creationId xmlns:p14="http://schemas.microsoft.com/office/powerpoint/2010/main" val="1790369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Ecological Footprint</a:t>
            </a:r>
            <a:endParaRPr lang="en-CA" dirty="0"/>
          </a:p>
        </p:txBody>
      </p:sp>
      <p:pic>
        <p:nvPicPr>
          <p:cNvPr id="7" name="Content Placeholder 6">
            <a:hlinkClick r:id="rId3"/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665394" y="3212976"/>
            <a:ext cx="3434998" cy="2411142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D6717-1F77-4B5C-A1E8-C52D13C451C1}" type="datetime8">
              <a:rPr lang="en-US" smtClean="0"/>
              <a:t>9/29/2015 8:04 AM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Baxter Geog 2153</a:t>
            </a: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E187B-75CE-478B-A84C-5499E04346DF}" type="slidenum">
              <a:rPr lang="en-CA" smtClean="0"/>
              <a:t>25</a:t>
            </a:fld>
            <a:endParaRPr lang="en-CA"/>
          </a:p>
        </p:txBody>
      </p:sp>
      <p:pic>
        <p:nvPicPr>
          <p:cNvPr id="1026" name="Picture 2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575222"/>
            <a:ext cx="3187253" cy="2139799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9101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Ecological Footprint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834880" cy="4525963"/>
          </a:xfrm>
        </p:spPr>
        <p:txBody>
          <a:bodyPr/>
          <a:lstStyle/>
          <a:p>
            <a:r>
              <a:rPr lang="en-CA" dirty="0" smtClean="0"/>
              <a:t>Simple and elegant</a:t>
            </a:r>
          </a:p>
          <a:p>
            <a:r>
              <a:rPr lang="en-CA" dirty="0" smtClean="0"/>
              <a:t>Forces us to (at least) think about our connection to nature for everyday needs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F152A-3CDB-4C44-A586-1DAAE815A215}" type="datetime8">
              <a:rPr lang="en-US" smtClean="0"/>
              <a:t>9/29/2015 8:04 AM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Baxter Geog 2153</a:t>
            </a: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E187B-75CE-478B-A84C-5499E04346DF}" type="slidenum">
              <a:rPr lang="en-CA" smtClean="0"/>
              <a:t>26</a:t>
            </a:fld>
            <a:endParaRPr lang="en-CA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594851"/>
            <a:ext cx="3409326" cy="399286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6453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Ecological Footprint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618856" cy="4525963"/>
          </a:xfrm>
        </p:spPr>
        <p:txBody>
          <a:bodyPr/>
          <a:lstStyle/>
          <a:p>
            <a:r>
              <a:rPr lang="en-CA" dirty="0" smtClean="0"/>
              <a:t>Embodied energy</a:t>
            </a:r>
          </a:p>
          <a:p>
            <a:pPr lvl="1"/>
            <a:r>
              <a:rPr lang="en-CA" dirty="0"/>
              <a:t>energy </a:t>
            </a:r>
            <a:r>
              <a:rPr lang="en-CA" dirty="0" smtClean="0"/>
              <a:t>from processes </a:t>
            </a:r>
            <a:r>
              <a:rPr lang="en-CA" dirty="0"/>
              <a:t>associated with the production of a </a:t>
            </a:r>
            <a:r>
              <a:rPr lang="en-CA" dirty="0" smtClean="0"/>
              <a:t>product/material, </a:t>
            </a:r>
            <a:r>
              <a:rPr lang="en-CA" dirty="0"/>
              <a:t>from the </a:t>
            </a:r>
            <a:r>
              <a:rPr lang="en-CA" i="1" dirty="0"/>
              <a:t>mining</a:t>
            </a:r>
            <a:r>
              <a:rPr lang="en-CA" dirty="0"/>
              <a:t> and </a:t>
            </a:r>
            <a:r>
              <a:rPr lang="en-CA" i="1" dirty="0"/>
              <a:t>processing</a:t>
            </a:r>
            <a:r>
              <a:rPr lang="en-CA" dirty="0"/>
              <a:t> of natural resources to </a:t>
            </a:r>
            <a:r>
              <a:rPr lang="en-CA" i="1" dirty="0"/>
              <a:t>manufacturing</a:t>
            </a:r>
            <a:r>
              <a:rPr lang="en-CA" dirty="0"/>
              <a:t>, </a:t>
            </a:r>
            <a:r>
              <a:rPr lang="en-CA" i="1" dirty="0"/>
              <a:t>transport</a:t>
            </a:r>
            <a:r>
              <a:rPr lang="en-CA" dirty="0"/>
              <a:t> and product </a:t>
            </a:r>
            <a:r>
              <a:rPr lang="en-CA" dirty="0" smtClean="0"/>
              <a:t>delivery</a:t>
            </a:r>
          </a:p>
          <a:p>
            <a:r>
              <a:rPr lang="en-CA" dirty="0" smtClean="0"/>
              <a:t>EF analysis builds on this idea</a:t>
            </a:r>
          </a:p>
          <a:p>
            <a:endParaRPr lang="en-CA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21FD5-BF0E-4781-91F5-9A3E24ACA6E6}" type="datetime8">
              <a:rPr lang="en-US" smtClean="0"/>
              <a:t>9/29/2015 8:04 AM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Baxter Geog 2153</a:t>
            </a: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E187B-75CE-478B-A84C-5499E04346DF}" type="slidenum">
              <a:rPr lang="en-CA" smtClean="0"/>
              <a:t>27</a:t>
            </a:fld>
            <a:endParaRPr lang="en-CA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7633" y="1772816"/>
            <a:ext cx="3611917" cy="260058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436096" y="4398374"/>
            <a:ext cx="309634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smtClean="0"/>
              <a:t>Products requiring mining and petrochemicals have high embodied energy, </a:t>
            </a:r>
            <a:r>
              <a:rPr lang="en-CA" sz="1400" dirty="0" smtClean="0">
                <a:hlinkClick r:id="rId4"/>
              </a:rPr>
              <a:t>source</a:t>
            </a:r>
            <a:endParaRPr lang="en-CA" sz="1400" dirty="0"/>
          </a:p>
        </p:txBody>
      </p:sp>
    </p:spTree>
    <p:extLst>
      <p:ext uri="{BB962C8B-B14F-4D97-AF65-F5344CB8AC3E}">
        <p14:creationId xmlns:p14="http://schemas.microsoft.com/office/powerpoint/2010/main" val="3508052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Ecological Footprint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2776"/>
            <a:ext cx="4258816" cy="4713387"/>
          </a:xfrm>
        </p:spPr>
        <p:txBody>
          <a:bodyPr/>
          <a:lstStyle/>
          <a:p>
            <a:r>
              <a:rPr lang="en-CA" dirty="0" smtClean="0"/>
              <a:t>Each good or service is converted to hectares of land needed to produce that good or service</a:t>
            </a:r>
          </a:p>
          <a:p>
            <a:r>
              <a:rPr lang="en-CA" dirty="0" smtClean="0"/>
              <a:t>E.g. energy is measured in arable land needed to sequester the CO</a:t>
            </a:r>
            <a:r>
              <a:rPr lang="en-CA" baseline="-25000" dirty="0" smtClean="0"/>
              <a:t>2</a:t>
            </a:r>
            <a:r>
              <a:rPr lang="en-CA" dirty="0" smtClean="0"/>
              <a:t> from the fossil fuel inputs</a:t>
            </a:r>
            <a:endParaRPr lang="en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EEDF4-FCD2-46C4-9277-7D988327C3E7}" type="datetime8">
              <a:rPr lang="en-US" smtClean="0"/>
              <a:t>9/29/2015 8:04 AM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Baxter Geog 2153</a:t>
            </a: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E187B-75CE-478B-A84C-5499E04346DF}" type="slidenum">
              <a:rPr lang="en-CA" smtClean="0"/>
              <a:t>28</a:t>
            </a:fld>
            <a:endParaRPr lang="en-CA"/>
          </a:p>
        </p:txBody>
      </p:sp>
      <p:grpSp>
        <p:nvGrpSpPr>
          <p:cNvPr id="8" name="Group 7"/>
          <p:cNvGrpSpPr/>
          <p:nvPr/>
        </p:nvGrpSpPr>
        <p:grpSpPr>
          <a:xfrm>
            <a:off x="4964289" y="1412776"/>
            <a:ext cx="3856183" cy="4472824"/>
            <a:chOff x="4964289" y="1412776"/>
            <a:chExt cx="3856183" cy="4472824"/>
          </a:xfrm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64289" y="1412776"/>
              <a:ext cx="3856183" cy="2430140"/>
            </a:xfrm>
            <a:prstGeom prst="rect">
              <a:avLst/>
            </a:prstGeom>
            <a:no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64289" y="3842917"/>
              <a:ext cx="3855600" cy="2042683"/>
            </a:xfrm>
            <a:prstGeom prst="rect">
              <a:avLst/>
            </a:prstGeom>
            <a:no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TextBox 6"/>
          <p:cNvSpPr txBox="1"/>
          <p:nvPr/>
        </p:nvSpPr>
        <p:spPr>
          <a:xfrm>
            <a:off x="4964289" y="5851619"/>
            <a:ext cx="19649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200" dirty="0" smtClean="0"/>
              <a:t>Implications from this table?</a:t>
            </a:r>
            <a:endParaRPr lang="en-CA" sz="1200" dirty="0"/>
          </a:p>
        </p:txBody>
      </p:sp>
    </p:spTree>
    <p:extLst>
      <p:ext uri="{BB962C8B-B14F-4D97-AF65-F5344CB8AC3E}">
        <p14:creationId xmlns:p14="http://schemas.microsoft.com/office/powerpoint/2010/main" val="2790853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dirty="0" smtClean="0"/>
              <a:t>Ecological Footprint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451917"/>
            <a:ext cx="8229600" cy="824955"/>
          </a:xfrm>
        </p:spPr>
        <p:txBody>
          <a:bodyPr>
            <a:normAutofit/>
          </a:bodyPr>
          <a:lstStyle/>
          <a:p>
            <a:r>
              <a:rPr lang="en-CA" dirty="0" smtClean="0"/>
              <a:t>Characterize the following relationship</a:t>
            </a:r>
            <a:endParaRPr lang="en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687A5-22C2-46BE-A6C0-90B155FDD35A}" type="datetime8">
              <a:rPr lang="en-US" smtClean="0"/>
              <a:t>9/29/2015 8:04 AM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Baxter Geog 2153</a:t>
            </a: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E187B-75CE-478B-A84C-5499E04346DF}" type="slidenum">
              <a:rPr lang="en-CA" smtClean="0"/>
              <a:t>29</a:t>
            </a:fld>
            <a:endParaRPr lang="en-CA" dirty="0"/>
          </a:p>
        </p:txBody>
      </p:sp>
      <p:pic>
        <p:nvPicPr>
          <p:cNvPr id="1026" name="Picture 2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060848"/>
            <a:ext cx="6487529" cy="3984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8682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Definitions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2776"/>
            <a:ext cx="4762872" cy="4713387"/>
          </a:xfrm>
        </p:spPr>
        <p:txBody>
          <a:bodyPr/>
          <a:lstStyle/>
          <a:p>
            <a:pPr marL="0" indent="0">
              <a:buNone/>
            </a:pPr>
            <a:r>
              <a:rPr lang="en-CA" b="1" dirty="0" smtClean="0"/>
              <a:t>Environment</a:t>
            </a:r>
          </a:p>
          <a:p>
            <a:r>
              <a:rPr lang="en-CA" dirty="0" smtClean="0"/>
              <a:t>surroundings in which an organism lives</a:t>
            </a:r>
          </a:p>
          <a:p>
            <a:r>
              <a:rPr lang="en-CA" dirty="0" smtClean="0"/>
              <a:t>affected by physical characteristics </a:t>
            </a:r>
          </a:p>
          <a:p>
            <a:pPr lvl="1"/>
            <a:r>
              <a:rPr lang="en-CA" dirty="0" smtClean="0"/>
              <a:t>abiotic – e.g., temperature, moisture, light, </a:t>
            </a:r>
            <a:r>
              <a:rPr lang="en-CA" dirty="0" err="1" smtClean="0"/>
              <a:t>ph</a:t>
            </a:r>
            <a:r>
              <a:rPr lang="en-CA" dirty="0" smtClean="0"/>
              <a:t>, soil, wind</a:t>
            </a:r>
          </a:p>
          <a:p>
            <a:pPr lvl="1"/>
            <a:r>
              <a:rPr lang="en-CA" dirty="0" smtClean="0"/>
              <a:t>biotic – other living organisms (i.e. for food, symbiosis etc.)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071D6-74FA-438F-906C-D92E8EBF3E15}" type="datetime8">
              <a:rPr lang="en-US" smtClean="0"/>
              <a:t>9/29/2015 8:04 AM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Baxter Geog 2153</a:t>
            </a: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E187B-75CE-478B-A84C-5499E04346DF}" type="slidenum">
              <a:rPr lang="en-CA" smtClean="0"/>
              <a:t>3</a:t>
            </a:fld>
            <a:endParaRPr lang="en-CA"/>
          </a:p>
        </p:txBody>
      </p:sp>
      <p:grpSp>
        <p:nvGrpSpPr>
          <p:cNvPr id="7" name="Group 6"/>
          <p:cNvGrpSpPr/>
          <p:nvPr/>
        </p:nvGrpSpPr>
        <p:grpSpPr>
          <a:xfrm>
            <a:off x="5076056" y="1700808"/>
            <a:ext cx="3962400" cy="3303587"/>
            <a:chOff x="2590800" y="1776413"/>
            <a:chExt cx="3962400" cy="3303587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0800" y="1776413"/>
              <a:ext cx="3962400" cy="33035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3131840" y="4509120"/>
              <a:ext cx="101630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1200" dirty="0" smtClean="0">
                  <a:hlinkClick r:id="rId3"/>
                </a:rPr>
                <a:t>Image source</a:t>
              </a:r>
              <a:endParaRPr lang="en-CA" sz="1200" dirty="0"/>
            </a:p>
          </p:txBody>
        </p:sp>
      </p:grpSp>
      <p:sp>
        <p:nvSpPr>
          <p:cNvPr id="10" name="Rounded Rectangle 9"/>
          <p:cNvSpPr/>
          <p:nvPr/>
        </p:nvSpPr>
        <p:spPr>
          <a:xfrm rot="1285960">
            <a:off x="5694223" y="2582938"/>
            <a:ext cx="504056" cy="1796603"/>
          </a:xfrm>
          <a:prstGeom prst="roundRect">
            <a:avLst/>
          </a:prstGeom>
          <a:solidFill>
            <a:schemeClr val="accent4">
              <a:lumMod val="40000"/>
              <a:lumOff val="60000"/>
              <a:alpha val="38000"/>
            </a:schemeClr>
          </a:solidFill>
          <a:ln w="25400"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641225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Ecological Footprint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 smtClean="0"/>
              <a:t>calculate your footprint</a:t>
            </a:r>
          </a:p>
          <a:p>
            <a:r>
              <a:rPr lang="en-CA" dirty="0" smtClean="0"/>
              <a:t>for a </a:t>
            </a:r>
            <a:r>
              <a:rPr lang="en-CA" dirty="0" smtClean="0">
                <a:hlinkClick r:id="rId2"/>
              </a:rPr>
              <a:t>more detailed accounting</a:t>
            </a:r>
            <a:r>
              <a:rPr lang="en-CA" dirty="0" smtClean="0"/>
              <a:t> and if you are familiar with </a:t>
            </a:r>
            <a:r>
              <a:rPr lang="en-CA" dirty="0" err="1" smtClean="0"/>
              <a:t>xls</a:t>
            </a:r>
            <a:r>
              <a:rPr lang="en-CA" dirty="0" smtClean="0"/>
              <a:t> spreadsheets…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53227-8A7E-4E23-8BFA-FE8B2AED5B72}" type="datetime8">
              <a:rPr lang="en-US" smtClean="0"/>
              <a:t>9/29/2015 8:04 AM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Baxter Geog 2153</a:t>
            </a: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E187B-75CE-478B-A84C-5499E04346DF}" type="slidenum">
              <a:rPr lang="en-CA" smtClean="0"/>
              <a:t>30</a:t>
            </a:fld>
            <a:endParaRPr lang="en-CA"/>
          </a:p>
        </p:txBody>
      </p:sp>
      <p:pic>
        <p:nvPicPr>
          <p:cNvPr id="4098" name="Picture 2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212976"/>
            <a:ext cx="2133600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067944" y="5449845"/>
            <a:ext cx="24121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200" dirty="0" smtClean="0">
                <a:hlinkClick r:id="rId5"/>
              </a:rPr>
              <a:t>footprintnetwork.org</a:t>
            </a:r>
            <a:r>
              <a:rPr lang="en-CA" sz="1200" dirty="0" smtClean="0"/>
              <a:t> version is free</a:t>
            </a:r>
            <a:endParaRPr lang="en-CA" sz="1200" dirty="0"/>
          </a:p>
        </p:txBody>
      </p:sp>
      <p:pic>
        <p:nvPicPr>
          <p:cNvPr id="7" name="Picture 6">
            <a:hlinkClick r:id="rId5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51920" y="3841856"/>
            <a:ext cx="3228975" cy="141922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257347" y="5449845"/>
            <a:ext cx="22526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200" dirty="0" smtClean="0">
                <a:hlinkClick r:id="rId7"/>
              </a:rPr>
              <a:t>myfootprint.org </a:t>
            </a:r>
            <a:r>
              <a:rPr lang="en-CA" sz="1200" dirty="0" smtClean="0"/>
              <a:t>NO LONGER free</a:t>
            </a:r>
            <a:endParaRPr lang="en-CA" sz="1200" dirty="0"/>
          </a:p>
        </p:txBody>
      </p:sp>
    </p:spTree>
    <p:extLst>
      <p:ext uri="{BB962C8B-B14F-4D97-AF65-F5344CB8AC3E}">
        <p14:creationId xmlns:p14="http://schemas.microsoft.com/office/powerpoint/2010/main" val="1732665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dirty="0" smtClean="0"/>
              <a:t>Ecological Footprint to think about…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451917"/>
            <a:ext cx="3456384" cy="3759281"/>
          </a:xfrm>
        </p:spPr>
        <p:txBody>
          <a:bodyPr>
            <a:normAutofit/>
          </a:bodyPr>
          <a:lstStyle/>
          <a:p>
            <a:r>
              <a:rPr lang="en-CA" dirty="0"/>
              <a:t>What assumptions might these footprint calculators be making about energy?</a:t>
            </a:r>
          </a:p>
          <a:p>
            <a:r>
              <a:rPr lang="en-CA" dirty="0" smtClean="0"/>
              <a:t>E.g., what about renewables energy?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CFE43-28B9-445C-9009-7BB8B1DB49D6}" type="datetime8">
              <a:rPr lang="en-US" smtClean="0"/>
              <a:t>9/29/2015 8:04 AM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Baxter Geog 2153</a:t>
            </a: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E187B-75CE-478B-A84C-5499E04346DF}" type="slidenum">
              <a:rPr lang="en-CA" smtClean="0"/>
              <a:t>31</a:t>
            </a:fld>
            <a:endParaRPr lang="en-CA" dirty="0"/>
          </a:p>
        </p:txBody>
      </p:sp>
      <p:pic>
        <p:nvPicPr>
          <p:cNvPr id="7" name="Picture 6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2643" y="1700808"/>
            <a:ext cx="3600400" cy="3078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927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Do as I say not as I do…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906888" cy="2188840"/>
          </a:xfrm>
        </p:spPr>
        <p:txBody>
          <a:bodyPr>
            <a:normAutofit lnSpcReduction="10000"/>
          </a:bodyPr>
          <a:lstStyle/>
          <a:p>
            <a:r>
              <a:rPr lang="en-CA" dirty="0" smtClean="0"/>
              <a:t>My footprint</a:t>
            </a:r>
          </a:p>
          <a:p>
            <a:r>
              <a:rPr lang="en-CA" dirty="0" smtClean="0"/>
              <a:t>Globally we currently need about 1.5* earths to sustain us</a:t>
            </a:r>
          </a:p>
          <a:p>
            <a:r>
              <a:rPr lang="en-CA" dirty="0" smtClean="0"/>
              <a:t>Suggests we are in overshoot</a:t>
            </a:r>
            <a:endParaRPr lang="en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8FEF1-8679-4CF9-89FB-EE53AE4E0C2D}" type="datetime8">
              <a:rPr lang="en-US" smtClean="0"/>
              <a:t>9/29/2015 8:04 AM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Baxter Geog 2153</a:t>
            </a: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E187B-75CE-478B-A84C-5499E04346DF}" type="slidenum">
              <a:rPr lang="en-CA" smtClean="0"/>
              <a:t>32</a:t>
            </a:fld>
            <a:endParaRPr lang="en-CA"/>
          </a:p>
        </p:txBody>
      </p:sp>
      <p:pic>
        <p:nvPicPr>
          <p:cNvPr id="7" name="Picture 6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952" y="1657360"/>
            <a:ext cx="2809951" cy="3345180"/>
          </a:xfrm>
          <a:prstGeom prst="rect">
            <a:avLst/>
          </a:prstGeom>
          <a:ln w="38100">
            <a:solidFill>
              <a:schemeClr val="bg2">
                <a:lumMod val="25000"/>
              </a:schemeClr>
            </a:solidFill>
          </a:ln>
        </p:spPr>
      </p:pic>
      <p:grpSp>
        <p:nvGrpSpPr>
          <p:cNvPr id="10" name="Group 9"/>
          <p:cNvGrpSpPr/>
          <p:nvPr/>
        </p:nvGrpSpPr>
        <p:grpSpPr>
          <a:xfrm>
            <a:off x="827584" y="4149080"/>
            <a:ext cx="3974981" cy="1301120"/>
            <a:chOff x="539552" y="2564904"/>
            <a:chExt cx="3974981" cy="1301120"/>
          </a:xfrm>
        </p:grpSpPr>
        <p:pic>
          <p:nvPicPr>
            <p:cNvPr id="8" name="Picture 7">
              <a:hlinkClick r:id="rId5"/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552" y="2564904"/>
              <a:ext cx="3974981" cy="130112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611560" y="3501008"/>
              <a:ext cx="172819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1200" dirty="0" smtClean="0">
                  <a:hlinkClick r:id="rId7"/>
                </a:rPr>
                <a:t>Myfootprint.org</a:t>
              </a:r>
              <a:endParaRPr lang="en-CA" sz="1200" dirty="0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5364088" y="5096216"/>
            <a:ext cx="15061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200" dirty="0" smtClean="0">
                <a:hlinkClick r:id="rId8"/>
              </a:rPr>
              <a:t>footprintnetwork.org</a:t>
            </a:r>
            <a:endParaRPr lang="en-CA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539552" y="5877272"/>
            <a:ext cx="52698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dirty="0" smtClean="0"/>
              <a:t>* This figure varies widely depending on the assumptions built into EF</a:t>
            </a:r>
            <a:endParaRPr lang="en-CA" sz="1400" dirty="0"/>
          </a:p>
        </p:txBody>
      </p:sp>
    </p:spTree>
    <p:extLst>
      <p:ext uri="{BB962C8B-B14F-4D97-AF65-F5344CB8AC3E}">
        <p14:creationId xmlns:p14="http://schemas.microsoft.com/office/powerpoint/2010/main" val="3159172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 smtClean="0"/>
              <a:t>Ecological Footprint:</a:t>
            </a:r>
            <a:br>
              <a:rPr lang="en-CA" dirty="0" smtClean="0"/>
            </a:br>
            <a:r>
              <a:rPr lang="en-CA" dirty="0" smtClean="0"/>
              <a:t>Review Poll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451917"/>
            <a:ext cx="8229600" cy="1184995"/>
          </a:xfrm>
        </p:spPr>
        <p:txBody>
          <a:bodyPr>
            <a:normAutofit/>
          </a:bodyPr>
          <a:lstStyle/>
          <a:p>
            <a:r>
              <a:rPr lang="en-CA" dirty="0" smtClean="0"/>
              <a:t>Where does your footprint fall (as converted to “earth” equivalents)?</a:t>
            </a:r>
            <a:endParaRPr lang="en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3981F-98BE-4576-AEBC-42551C5F9E55}" type="datetime8">
              <a:rPr lang="en-US" smtClean="0">
                <a:solidFill>
                  <a:prstClr val="black">
                    <a:tint val="75000"/>
                  </a:prstClr>
                </a:solidFill>
              </a:rPr>
              <a:t>9/29/2015 8:04 AM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>
                <a:solidFill>
                  <a:prstClr val="black">
                    <a:tint val="75000"/>
                  </a:prstClr>
                </a:solidFill>
              </a:rPr>
              <a:t>Baxter Geog 2153</a:t>
            </a:r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E187B-75CE-478B-A84C-5499E04346DF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33</a:t>
            </a:fld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2339752" y="2488927"/>
            <a:ext cx="6624736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CA" dirty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Text </a:t>
            </a:r>
            <a:r>
              <a:rPr lang="en-CA" b="1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</a:t>
            </a:r>
            <a:r>
              <a:rPr lang="en-CA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, </a:t>
            </a:r>
            <a:r>
              <a:rPr lang="en-CA" b="1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b</a:t>
            </a:r>
            <a:r>
              <a:rPr lang="en-CA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,</a:t>
            </a:r>
            <a:r>
              <a:rPr lang="en-CA" b="1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c, d or </a:t>
            </a:r>
            <a:r>
              <a:rPr lang="en-CA" b="1" dirty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</a:t>
            </a:r>
            <a:r>
              <a:rPr lang="en-CA" b="1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CA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to </a:t>
            </a:r>
            <a:r>
              <a:rPr lang="en-CA" b="1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37607</a:t>
            </a:r>
          </a:p>
          <a:p>
            <a:pPr marL="342900" indent="-342900">
              <a:buAutoNum type="alphaLcParenR"/>
            </a:pPr>
            <a:r>
              <a:rPr lang="en-CA" dirty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Less than 1 “</a:t>
            </a:r>
            <a:r>
              <a:rPr lang="en-CA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earth”</a:t>
            </a:r>
          </a:p>
          <a:p>
            <a:pPr marL="342900" indent="-342900">
              <a:buAutoNum type="alphaLcParenR"/>
            </a:pPr>
            <a:r>
              <a:rPr lang="en-CA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1.0-1.9 </a:t>
            </a:r>
            <a:r>
              <a:rPr lang="en-CA" dirty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“</a:t>
            </a:r>
            <a:r>
              <a:rPr lang="en-CA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earths”</a:t>
            </a:r>
          </a:p>
          <a:p>
            <a:pPr marL="342900" indent="-342900">
              <a:buAutoNum type="alphaLcParenR"/>
            </a:pPr>
            <a:r>
              <a:rPr lang="en-CA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2.0-2.9 </a:t>
            </a:r>
            <a:r>
              <a:rPr lang="en-CA" dirty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“</a:t>
            </a:r>
            <a:r>
              <a:rPr lang="en-CA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earths”</a:t>
            </a:r>
            <a:endParaRPr lang="en-CA" dirty="0">
              <a:solidFill>
                <a:prstClr val="black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42900" indent="-342900">
              <a:buAutoNum type="alphaLcParenR"/>
            </a:pPr>
            <a:r>
              <a:rPr lang="en-CA" dirty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3.0-3.9 “</a:t>
            </a:r>
            <a:r>
              <a:rPr lang="en-CA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earths”</a:t>
            </a:r>
            <a:endParaRPr lang="en-CA" dirty="0">
              <a:solidFill>
                <a:prstClr val="black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42900" indent="-342900">
              <a:buAutoNum type="alphaLcParenR"/>
            </a:pPr>
            <a:r>
              <a:rPr lang="en-CA" dirty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4.0 “earths” or </a:t>
            </a:r>
            <a:r>
              <a:rPr lang="en-CA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greater</a:t>
            </a:r>
            <a:endParaRPr lang="en-CA" dirty="0">
              <a:solidFill>
                <a:prstClr val="black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8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636912"/>
            <a:ext cx="579437" cy="1284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4484589"/>
            <a:ext cx="1071563" cy="91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13"/>
          <p:cNvSpPr>
            <a:spLocks noChangeArrowheads="1"/>
          </p:cNvSpPr>
          <p:nvPr/>
        </p:nvSpPr>
        <p:spPr bwMode="auto">
          <a:xfrm>
            <a:off x="2771800" y="4524276"/>
            <a:ext cx="5715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CA" dirty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Respond at </a:t>
            </a:r>
            <a:r>
              <a:rPr lang="en-CA" dirty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  <a:hlinkClick r:id="rId4"/>
              </a:rPr>
              <a:t>this </a:t>
            </a:r>
            <a:r>
              <a:rPr lang="en-CA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  <a:hlinkClick r:id="rId4"/>
              </a:rPr>
              <a:t>link</a:t>
            </a:r>
            <a:endParaRPr lang="en-CA" dirty="0" smtClean="0">
              <a:solidFill>
                <a:prstClr val="black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1" name="TextBox 5"/>
          <p:cNvSpPr txBox="1">
            <a:spLocks noChangeArrowheads="1"/>
          </p:cNvSpPr>
          <p:nvPr/>
        </p:nvSpPr>
        <p:spPr bwMode="auto">
          <a:xfrm>
            <a:off x="4350296" y="4162482"/>
            <a:ext cx="685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CA" b="1" dirty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OR</a:t>
            </a:r>
          </a:p>
        </p:txBody>
      </p:sp>
      <p:sp>
        <p:nvSpPr>
          <p:cNvPr id="12" name="TextBox 5"/>
          <p:cNvSpPr txBox="1">
            <a:spLocks noChangeArrowheads="1"/>
          </p:cNvSpPr>
          <p:nvPr/>
        </p:nvSpPr>
        <p:spPr bwMode="auto">
          <a:xfrm>
            <a:off x="4390256" y="4839245"/>
            <a:ext cx="685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CA" b="1" dirty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OR</a:t>
            </a:r>
          </a:p>
        </p:txBody>
      </p:sp>
      <p:sp>
        <p:nvSpPr>
          <p:cNvPr id="13" name="Rectangle 13"/>
          <p:cNvSpPr>
            <a:spLocks noChangeArrowheads="1"/>
          </p:cNvSpPr>
          <p:nvPr/>
        </p:nvSpPr>
        <p:spPr bwMode="auto">
          <a:xfrm>
            <a:off x="2771800" y="5219908"/>
            <a:ext cx="5715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CA" dirty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Respond at </a:t>
            </a:r>
            <a:r>
              <a:rPr lang="en-CA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  <a:hlinkClick r:id="rId5"/>
              </a:rPr>
              <a:t>PollEv.com/geog2153</a:t>
            </a:r>
            <a:endParaRPr lang="en-CA" dirty="0" smtClean="0">
              <a:solidFill>
                <a:prstClr val="black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020272" y="5836622"/>
            <a:ext cx="20882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dirty="0" smtClean="0">
                <a:solidFill>
                  <a:prstClr val="black"/>
                </a:solidFill>
                <a:hlinkClick r:id="rId6"/>
              </a:rPr>
              <a:t>poll results here</a:t>
            </a:r>
            <a:endParaRPr lang="en-CA" sz="1600" dirty="0">
              <a:solidFill>
                <a:prstClr val="black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348552" y="3606735"/>
            <a:ext cx="2152256" cy="64633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CA" dirty="0" smtClean="0"/>
              <a:t>Instructor:</a:t>
            </a:r>
          </a:p>
          <a:p>
            <a:r>
              <a:rPr lang="en-CA" dirty="0" smtClean="0">
                <a:hlinkClick r:id="rId7"/>
              </a:rPr>
              <a:t>activate the poll now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454808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Footprint Examples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2675" y="1196752"/>
            <a:ext cx="2697157" cy="1656183"/>
          </a:xfrm>
        </p:spPr>
        <p:txBody>
          <a:bodyPr>
            <a:normAutofit/>
          </a:bodyPr>
          <a:lstStyle/>
          <a:p>
            <a:r>
              <a:rPr lang="en-CA" dirty="0" smtClean="0"/>
              <a:t>Why such wide discrepancies?</a:t>
            </a:r>
            <a:endParaRPr lang="en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B895A-223F-417C-AA74-90D02AB17968}" type="datetime8">
              <a:rPr lang="en-US" smtClean="0"/>
              <a:t>9/29/2015 8:04 AM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Baxter Geog 2153</a:t>
            </a: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E187B-75CE-478B-A84C-5499E04346DF}" type="slidenum">
              <a:rPr lang="en-CA" smtClean="0"/>
              <a:t>34</a:t>
            </a:fld>
            <a:endParaRPr lang="en-CA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75" y="4077072"/>
            <a:ext cx="3343652" cy="180940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4149080"/>
            <a:ext cx="3456384" cy="191304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2636912"/>
            <a:ext cx="3314291" cy="181496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2852936"/>
            <a:ext cx="3310460" cy="187924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1052736"/>
            <a:ext cx="3051810" cy="169164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34976" y="1152960"/>
            <a:ext cx="2661692" cy="1645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676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 smtClean="0"/>
              <a:t>Ecological Footprint:</a:t>
            </a:r>
            <a:br>
              <a:rPr lang="en-CA" dirty="0" smtClean="0"/>
            </a:br>
            <a:r>
              <a:rPr lang="en-CA" dirty="0" smtClean="0"/>
              <a:t>Review Poll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451917"/>
            <a:ext cx="8229600" cy="1184995"/>
          </a:xfrm>
        </p:spPr>
        <p:txBody>
          <a:bodyPr>
            <a:normAutofit fontScale="92500" lnSpcReduction="10000"/>
          </a:bodyPr>
          <a:lstStyle/>
          <a:p>
            <a:r>
              <a:rPr lang="en-CA" dirty="0"/>
              <a:t>What </a:t>
            </a:r>
            <a:r>
              <a:rPr lang="en-CA" dirty="0" smtClean="0"/>
              <a:t>is the most important factor to account </a:t>
            </a:r>
            <a:r>
              <a:rPr lang="en-CA" dirty="0"/>
              <a:t>for global differences in the ratio of ecological footprints to </a:t>
            </a:r>
            <a:r>
              <a:rPr lang="en-CA" dirty="0" smtClean="0"/>
              <a:t>bio-capacity?</a:t>
            </a:r>
            <a:endParaRPr lang="en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DA62D-FB51-4EE6-B6B5-7C1C17709FB2}" type="datetime8">
              <a:rPr lang="en-US" smtClean="0">
                <a:solidFill>
                  <a:prstClr val="black">
                    <a:tint val="75000"/>
                  </a:prstClr>
                </a:solidFill>
              </a:rPr>
              <a:t>9/29/2015 8:04 AM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>
                <a:solidFill>
                  <a:prstClr val="black">
                    <a:tint val="75000"/>
                  </a:prstClr>
                </a:solidFill>
              </a:rPr>
              <a:t>Baxter Geog 2153</a:t>
            </a:r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E187B-75CE-478B-A84C-5499E04346DF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35</a:t>
            </a:fld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2339752" y="2488927"/>
            <a:ext cx="6624736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CA" dirty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Text </a:t>
            </a:r>
            <a:r>
              <a:rPr lang="en-CA" b="1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</a:t>
            </a:r>
            <a:r>
              <a:rPr lang="en-CA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, </a:t>
            </a:r>
            <a:r>
              <a:rPr lang="en-CA" b="1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b</a:t>
            </a:r>
            <a:r>
              <a:rPr lang="en-CA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,</a:t>
            </a:r>
            <a:r>
              <a:rPr lang="en-CA" b="1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c or d </a:t>
            </a:r>
            <a:r>
              <a:rPr lang="en-CA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to </a:t>
            </a:r>
            <a:r>
              <a:rPr lang="en-CA" b="1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37607</a:t>
            </a:r>
          </a:p>
          <a:p>
            <a:pPr marL="342900" indent="-342900">
              <a:buAutoNum type="alphaLcParenR"/>
            </a:pPr>
            <a:r>
              <a:rPr lang="en-CA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Over consumption</a:t>
            </a:r>
          </a:p>
          <a:p>
            <a:pPr marL="342900" indent="-342900">
              <a:buAutoNum type="alphaLcParenR"/>
            </a:pPr>
            <a:r>
              <a:rPr lang="en-CA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Population size </a:t>
            </a:r>
          </a:p>
          <a:p>
            <a:pPr marL="342900" indent="-342900">
              <a:buAutoNum type="alphaLcParenR"/>
            </a:pPr>
            <a:r>
              <a:rPr lang="en-CA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Sequestration of carbon from energy use</a:t>
            </a:r>
          </a:p>
          <a:p>
            <a:pPr marL="342900" indent="-342900">
              <a:buAutoNum type="alphaLcParenR"/>
            </a:pPr>
            <a:r>
              <a:rPr lang="en-CA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Overuse of arable land</a:t>
            </a:r>
            <a:endParaRPr lang="en-CA" dirty="0">
              <a:solidFill>
                <a:prstClr val="black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8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636912"/>
            <a:ext cx="579437" cy="1284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4484589"/>
            <a:ext cx="1071563" cy="91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13"/>
          <p:cNvSpPr>
            <a:spLocks noChangeArrowheads="1"/>
          </p:cNvSpPr>
          <p:nvPr/>
        </p:nvSpPr>
        <p:spPr bwMode="auto">
          <a:xfrm>
            <a:off x="2771800" y="4524276"/>
            <a:ext cx="5715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CA" dirty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Respond at </a:t>
            </a:r>
            <a:r>
              <a:rPr lang="en-CA" dirty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  <a:hlinkClick r:id="rId4"/>
              </a:rPr>
              <a:t>this </a:t>
            </a:r>
            <a:r>
              <a:rPr lang="en-CA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  <a:hlinkClick r:id="rId4"/>
              </a:rPr>
              <a:t>link</a:t>
            </a:r>
            <a:endParaRPr lang="en-CA" dirty="0" smtClean="0">
              <a:solidFill>
                <a:prstClr val="black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1" name="TextBox 5"/>
          <p:cNvSpPr txBox="1">
            <a:spLocks noChangeArrowheads="1"/>
          </p:cNvSpPr>
          <p:nvPr/>
        </p:nvSpPr>
        <p:spPr bwMode="auto">
          <a:xfrm>
            <a:off x="4350296" y="4162482"/>
            <a:ext cx="685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CA" b="1" dirty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OR</a:t>
            </a:r>
          </a:p>
        </p:txBody>
      </p:sp>
      <p:sp>
        <p:nvSpPr>
          <p:cNvPr id="12" name="TextBox 5"/>
          <p:cNvSpPr txBox="1">
            <a:spLocks noChangeArrowheads="1"/>
          </p:cNvSpPr>
          <p:nvPr/>
        </p:nvSpPr>
        <p:spPr bwMode="auto">
          <a:xfrm>
            <a:off x="4390256" y="4839245"/>
            <a:ext cx="685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CA" b="1" dirty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OR</a:t>
            </a:r>
          </a:p>
        </p:txBody>
      </p:sp>
      <p:sp>
        <p:nvSpPr>
          <p:cNvPr id="13" name="Rectangle 13"/>
          <p:cNvSpPr>
            <a:spLocks noChangeArrowheads="1"/>
          </p:cNvSpPr>
          <p:nvPr/>
        </p:nvSpPr>
        <p:spPr bwMode="auto">
          <a:xfrm>
            <a:off x="2771800" y="5219908"/>
            <a:ext cx="5715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CA" dirty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Respond at </a:t>
            </a:r>
            <a:r>
              <a:rPr lang="en-CA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  <a:hlinkClick r:id="rId5"/>
              </a:rPr>
              <a:t>PollEv.com/geog2153</a:t>
            </a:r>
            <a:endParaRPr lang="en-CA" dirty="0" smtClean="0">
              <a:solidFill>
                <a:prstClr val="black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020272" y="5836622"/>
            <a:ext cx="20882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dirty="0" smtClean="0">
                <a:solidFill>
                  <a:prstClr val="black"/>
                </a:solidFill>
                <a:hlinkClick r:id="rId6"/>
              </a:rPr>
              <a:t>poll results here</a:t>
            </a:r>
            <a:endParaRPr lang="en-CA" sz="1600" dirty="0">
              <a:solidFill>
                <a:prstClr val="black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804248" y="4109202"/>
            <a:ext cx="2152256" cy="64633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CA" dirty="0" smtClean="0"/>
              <a:t>Instructor:</a:t>
            </a:r>
          </a:p>
          <a:p>
            <a:r>
              <a:rPr lang="en-CA" dirty="0" smtClean="0">
                <a:hlinkClick r:id="rId7"/>
              </a:rPr>
              <a:t>activate the poll now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119412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Critiques of Footprint Analysis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186808" cy="4525963"/>
          </a:xfrm>
        </p:spPr>
        <p:txBody>
          <a:bodyPr/>
          <a:lstStyle/>
          <a:p>
            <a:r>
              <a:rPr lang="en-CA" dirty="0" smtClean="0"/>
              <a:t>Identify some limitations/problems with ecological footprint analysis.</a:t>
            </a:r>
          </a:p>
          <a:p>
            <a:pPr lvl="1" indent="-342900"/>
            <a:r>
              <a:rPr lang="en-CA" dirty="0" smtClean="0"/>
              <a:t>see </a:t>
            </a:r>
            <a:r>
              <a:rPr lang="en-CA" dirty="0" smtClean="0">
                <a:hlinkClick r:id="rId3"/>
              </a:rPr>
              <a:t>slide </a:t>
            </a:r>
            <a:r>
              <a:rPr lang="en-CA" dirty="0" smtClean="0"/>
              <a:t>(password provided after discussion)</a:t>
            </a:r>
            <a:endParaRPr lang="en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08F52-DB82-45D9-84CA-DC40849B02B0}" type="datetime8">
              <a:rPr lang="en-US" smtClean="0"/>
              <a:t>9/29/2015 8:04 AM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Baxter Geog 2153</a:t>
            </a: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E187B-75CE-478B-A84C-5499E04346DF}" type="slidenum">
              <a:rPr lang="en-CA" smtClean="0"/>
              <a:t>36</a:t>
            </a:fld>
            <a:endParaRPr lang="en-CA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2524" y="1668153"/>
            <a:ext cx="2639797" cy="22313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1844824"/>
            <a:ext cx="1316487" cy="1453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136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Thinking about Sustainability 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268760"/>
            <a:ext cx="8229600" cy="2769171"/>
          </a:xfrm>
        </p:spPr>
        <p:txBody>
          <a:bodyPr/>
          <a:lstStyle/>
          <a:p>
            <a:r>
              <a:rPr lang="en-CA" dirty="0" smtClean="0"/>
              <a:t>Another way to measure sustainability?</a:t>
            </a:r>
            <a:endParaRPr lang="en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87313-7090-4C77-A2AB-CAE40638C70F}" type="datetime8">
              <a:rPr lang="en-US" smtClean="0"/>
              <a:t>9/29/2015 8:04 AM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Baxter Geog 2153</a:t>
            </a: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E187B-75CE-478B-A84C-5499E04346DF}" type="slidenum">
              <a:rPr lang="en-CA" smtClean="0"/>
              <a:t>37</a:t>
            </a:fld>
            <a:endParaRPr lang="en-CA"/>
          </a:p>
        </p:txBody>
      </p:sp>
      <p:pic>
        <p:nvPicPr>
          <p:cNvPr id="2051" name="Picture 3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991160"/>
            <a:ext cx="6315992" cy="3811784"/>
          </a:xfrm>
          <a:prstGeom prst="round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1619673" y="5802944"/>
            <a:ext cx="1728192" cy="29035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CA" sz="1400" dirty="0" smtClean="0">
                <a:hlinkClick r:id="rId3"/>
              </a:rPr>
              <a:t>Biosphere 2</a:t>
            </a:r>
            <a:endParaRPr lang="en-CA" sz="1400" dirty="0"/>
          </a:p>
        </p:txBody>
      </p:sp>
    </p:spTree>
    <p:extLst>
      <p:ext uri="{BB962C8B-B14F-4D97-AF65-F5344CB8AC3E}">
        <p14:creationId xmlns:p14="http://schemas.microsoft.com/office/powerpoint/2010/main" val="1212675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Definitions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2776"/>
            <a:ext cx="4762872" cy="4713387"/>
          </a:xfrm>
        </p:spPr>
        <p:txBody>
          <a:bodyPr/>
          <a:lstStyle/>
          <a:p>
            <a:pPr marL="0" indent="0">
              <a:buNone/>
            </a:pPr>
            <a:r>
              <a:rPr lang="en-CA" b="1" dirty="0" smtClean="0"/>
              <a:t>Economy</a:t>
            </a:r>
          </a:p>
          <a:p>
            <a:r>
              <a:rPr lang="en-CA" dirty="0" smtClean="0"/>
              <a:t>system that generates the wealth</a:t>
            </a:r>
          </a:p>
          <a:p>
            <a:r>
              <a:rPr lang="en-CA" dirty="0" smtClean="0"/>
              <a:t>production </a:t>
            </a:r>
            <a:r>
              <a:rPr lang="en-CA" dirty="0"/>
              <a:t>and consumption of goods and </a:t>
            </a:r>
            <a:r>
              <a:rPr lang="en-CA" dirty="0" smtClean="0"/>
              <a:t>services</a:t>
            </a:r>
          </a:p>
          <a:p>
            <a:r>
              <a:rPr lang="en-CA" dirty="0" smtClean="0"/>
              <a:t>distribution or exchange of goods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25914-72A3-40C2-8FB3-9869EA29DAAC}" type="datetime8">
              <a:rPr lang="en-US" smtClean="0"/>
              <a:t>9/29/2015 8:04 AM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Baxter Geog 2153</a:t>
            </a: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E187B-75CE-478B-A84C-5499E04346DF}" type="slidenum">
              <a:rPr lang="en-CA" smtClean="0"/>
              <a:t>4</a:t>
            </a:fld>
            <a:endParaRPr lang="en-CA"/>
          </a:p>
        </p:txBody>
      </p:sp>
      <p:grpSp>
        <p:nvGrpSpPr>
          <p:cNvPr id="7" name="Group 6"/>
          <p:cNvGrpSpPr/>
          <p:nvPr/>
        </p:nvGrpSpPr>
        <p:grpSpPr>
          <a:xfrm>
            <a:off x="5076056" y="1700808"/>
            <a:ext cx="3962400" cy="3303587"/>
            <a:chOff x="2590800" y="1776413"/>
            <a:chExt cx="3962400" cy="3303587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0800" y="1776413"/>
              <a:ext cx="3962400" cy="33035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3131840" y="4509120"/>
              <a:ext cx="101630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1200" dirty="0" smtClean="0">
                  <a:hlinkClick r:id="rId4"/>
                </a:rPr>
                <a:t>Image source</a:t>
              </a:r>
              <a:endParaRPr lang="en-CA" sz="1200" dirty="0"/>
            </a:p>
          </p:txBody>
        </p:sp>
      </p:grpSp>
      <p:sp>
        <p:nvSpPr>
          <p:cNvPr id="10" name="Rounded Rectangle 9"/>
          <p:cNvSpPr/>
          <p:nvPr/>
        </p:nvSpPr>
        <p:spPr>
          <a:xfrm rot="21006726">
            <a:off x="7775087" y="2732517"/>
            <a:ext cx="504056" cy="1796603"/>
          </a:xfrm>
          <a:prstGeom prst="roundRect">
            <a:avLst/>
          </a:prstGeom>
          <a:solidFill>
            <a:schemeClr val="accent4">
              <a:lumMod val="40000"/>
              <a:lumOff val="60000"/>
              <a:alpha val="38000"/>
            </a:schemeClr>
          </a:solidFill>
          <a:ln w="25400"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475338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5076056" y="1700808"/>
            <a:ext cx="3962400" cy="3303587"/>
            <a:chOff x="2590800" y="1776413"/>
            <a:chExt cx="3962400" cy="3303587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0800" y="1776413"/>
              <a:ext cx="3962400" cy="33035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3131840" y="4509120"/>
              <a:ext cx="101630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1200" dirty="0" smtClean="0">
                  <a:hlinkClick r:id="rId3"/>
                </a:rPr>
                <a:t>Image source</a:t>
              </a:r>
              <a:endParaRPr lang="en-CA" sz="1200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Definitions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340768"/>
            <a:ext cx="5365576" cy="4713387"/>
          </a:xfrm>
        </p:spPr>
        <p:txBody>
          <a:bodyPr/>
          <a:lstStyle/>
          <a:p>
            <a:pPr marL="0" indent="0">
              <a:buNone/>
            </a:pPr>
            <a:r>
              <a:rPr lang="en-CA" b="1" dirty="0" smtClean="0"/>
              <a:t>Society</a:t>
            </a:r>
          </a:p>
          <a:p>
            <a:r>
              <a:rPr lang="en-CA" dirty="0" smtClean="0"/>
              <a:t>group of humans who co-exist</a:t>
            </a:r>
          </a:p>
          <a:p>
            <a:r>
              <a:rPr lang="en-CA" dirty="0" smtClean="0"/>
              <a:t>relates to each other through politics and culture, institutions (e.g., school, religion) all of which govern behaviour</a:t>
            </a:r>
          </a:p>
          <a:p>
            <a:r>
              <a:rPr lang="en-CA" dirty="0" smtClean="0"/>
              <a:t>systems of dominance/oppression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C0763-BEF3-4A88-AB30-827A89570BAB}" type="datetime8">
              <a:rPr lang="en-US" smtClean="0"/>
              <a:t>9/29/2015 8:04 AM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Baxter Geog 2153</a:t>
            </a: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E187B-75CE-478B-A84C-5499E04346DF}" type="slidenum">
              <a:rPr lang="en-CA" smtClean="0"/>
              <a:t>5</a:t>
            </a:fld>
            <a:endParaRPr lang="en-CA"/>
          </a:p>
        </p:txBody>
      </p:sp>
      <p:sp>
        <p:nvSpPr>
          <p:cNvPr id="10" name="Rounded Rectangle 9"/>
          <p:cNvSpPr/>
          <p:nvPr/>
        </p:nvSpPr>
        <p:spPr>
          <a:xfrm rot="323692">
            <a:off x="6687769" y="2762443"/>
            <a:ext cx="504056" cy="1180315"/>
          </a:xfrm>
          <a:prstGeom prst="roundRect">
            <a:avLst/>
          </a:prstGeom>
          <a:solidFill>
            <a:schemeClr val="accent4">
              <a:lumMod val="40000"/>
              <a:lumOff val="60000"/>
              <a:alpha val="38000"/>
            </a:schemeClr>
          </a:solidFill>
          <a:ln w="25400"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3826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Definitions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340768"/>
            <a:ext cx="5328592" cy="4713387"/>
          </a:xfrm>
        </p:spPr>
        <p:txBody>
          <a:bodyPr/>
          <a:lstStyle/>
          <a:p>
            <a:pPr marL="0" indent="0">
              <a:buNone/>
            </a:pPr>
            <a:r>
              <a:rPr lang="en-CA" b="1" dirty="0" smtClean="0"/>
              <a:t>Sustainability</a:t>
            </a:r>
          </a:p>
          <a:p>
            <a:r>
              <a:rPr lang="en-CA" dirty="0" smtClean="0"/>
              <a:t>What are key elements? </a:t>
            </a:r>
          </a:p>
          <a:p>
            <a:r>
              <a:rPr lang="en-CA" dirty="0" smtClean="0"/>
              <a:t>(post discussion </a:t>
            </a:r>
            <a:r>
              <a:rPr lang="en-CA" dirty="0" smtClean="0">
                <a:hlinkClick r:id="rId3"/>
              </a:rPr>
              <a:t>slide</a:t>
            </a:r>
            <a:r>
              <a:rPr lang="en-CA" dirty="0" smtClean="0"/>
              <a:t> – password provided after discussion)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FA34F-9654-460A-AFB4-B3006160D599}" type="datetime8">
              <a:rPr lang="en-US" smtClean="0"/>
              <a:t>9/29/2015 8:04 AM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Baxter Geog 2153</a:t>
            </a: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E187B-75CE-478B-A84C-5499E04346DF}" type="slidenum">
              <a:rPr lang="en-CA" smtClean="0"/>
              <a:t>6</a:t>
            </a:fld>
            <a:endParaRPr lang="en-CA"/>
          </a:p>
        </p:txBody>
      </p:sp>
      <p:grpSp>
        <p:nvGrpSpPr>
          <p:cNvPr id="11" name="Group 10"/>
          <p:cNvGrpSpPr/>
          <p:nvPr/>
        </p:nvGrpSpPr>
        <p:grpSpPr>
          <a:xfrm>
            <a:off x="6562511" y="1433715"/>
            <a:ext cx="2448272" cy="2295475"/>
            <a:chOff x="5076056" y="1700808"/>
            <a:chExt cx="3962400" cy="3303587"/>
          </a:xfrm>
        </p:grpSpPr>
        <p:grpSp>
          <p:nvGrpSpPr>
            <p:cNvPr id="7" name="Group 6"/>
            <p:cNvGrpSpPr/>
            <p:nvPr/>
          </p:nvGrpSpPr>
          <p:grpSpPr>
            <a:xfrm>
              <a:off x="5076056" y="1700808"/>
              <a:ext cx="3962400" cy="3303587"/>
              <a:chOff x="2590800" y="1776413"/>
              <a:chExt cx="3962400" cy="3303587"/>
            </a:xfrm>
          </p:grpSpPr>
          <p:pic>
            <p:nvPicPr>
              <p:cNvPr id="5122" name="Picture 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90800" y="1776413"/>
                <a:ext cx="3962400" cy="330358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8" name="TextBox 7"/>
              <p:cNvSpPr txBox="1"/>
              <p:nvPr/>
            </p:nvSpPr>
            <p:spPr>
              <a:xfrm>
                <a:off x="3131840" y="4509120"/>
                <a:ext cx="101630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CA" sz="1200" dirty="0" smtClean="0">
                    <a:hlinkClick r:id="rId5"/>
                  </a:rPr>
                  <a:t>Image source</a:t>
                </a:r>
                <a:endParaRPr lang="en-CA" sz="1200" dirty="0"/>
              </a:p>
            </p:txBody>
          </p:sp>
        </p:grpSp>
        <p:sp>
          <p:nvSpPr>
            <p:cNvPr id="10" name="Rounded Rectangle 9"/>
            <p:cNvSpPr/>
            <p:nvPr/>
          </p:nvSpPr>
          <p:spPr>
            <a:xfrm rot="16200000">
              <a:off x="6550126" y="1014638"/>
              <a:ext cx="1008112" cy="2668484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  <a:alpha val="38000"/>
              </a:schemeClr>
            </a:solidFill>
            <a:ln w="254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29243" y="1389579"/>
            <a:ext cx="1518036" cy="1676545"/>
          </a:xfrm>
          <a:prstGeom prst="rect">
            <a:avLst/>
          </a:prstGeom>
        </p:spPr>
      </p:pic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1148924" y="3343195"/>
            <a:ext cx="263555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CA" dirty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Text </a:t>
            </a:r>
            <a:r>
              <a:rPr lang="en-CA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GEOG2153</a:t>
            </a:r>
            <a:r>
              <a:rPr lang="en-CA" b="1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CA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to </a:t>
            </a:r>
            <a:r>
              <a:rPr lang="en-CA" b="1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37607</a:t>
            </a:r>
            <a:r>
              <a:rPr lang="en-CA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engage </a:t>
            </a:r>
            <a:r>
              <a:rPr lang="en-CA" dirty="0" err="1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polleverywhere</a:t>
            </a:r>
            <a:r>
              <a:rPr lang="en-CA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then text your response</a:t>
            </a:r>
            <a:endParaRPr lang="en-CA" b="1" dirty="0" smtClean="0">
              <a:solidFill>
                <a:prstClr val="black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4" name="Picture 1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064" y="3432042"/>
            <a:ext cx="314378" cy="69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865" y="5146063"/>
            <a:ext cx="446577" cy="380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3"/>
          <p:cNvSpPr>
            <a:spLocks noChangeArrowheads="1"/>
          </p:cNvSpPr>
          <p:nvPr/>
        </p:nvSpPr>
        <p:spPr bwMode="auto">
          <a:xfrm>
            <a:off x="1034787" y="5003950"/>
            <a:ext cx="260223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CA" dirty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Respond at </a:t>
            </a:r>
            <a:r>
              <a:rPr lang="en-CA" dirty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  <a:hlinkClick r:id="rId9"/>
              </a:rPr>
              <a:t>this </a:t>
            </a:r>
            <a:r>
              <a:rPr lang="en-CA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  <a:hlinkClick r:id="rId9"/>
              </a:rPr>
              <a:t>link</a:t>
            </a:r>
            <a:endParaRPr lang="en-CA" dirty="0" smtClean="0">
              <a:solidFill>
                <a:prstClr val="black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7" name="TextBox 5"/>
          <p:cNvSpPr txBox="1">
            <a:spLocks noChangeArrowheads="1"/>
          </p:cNvSpPr>
          <p:nvPr/>
        </p:nvSpPr>
        <p:spPr bwMode="auto">
          <a:xfrm>
            <a:off x="1780901" y="4541988"/>
            <a:ext cx="685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CA" b="1" dirty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OR</a:t>
            </a:r>
          </a:p>
        </p:txBody>
      </p:sp>
      <p:sp>
        <p:nvSpPr>
          <p:cNvPr id="18" name="TextBox 5"/>
          <p:cNvSpPr txBox="1">
            <a:spLocks noChangeArrowheads="1"/>
          </p:cNvSpPr>
          <p:nvPr/>
        </p:nvSpPr>
        <p:spPr bwMode="auto">
          <a:xfrm>
            <a:off x="1797968" y="5251088"/>
            <a:ext cx="685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CA" b="1" dirty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OR</a:t>
            </a:r>
          </a:p>
        </p:txBody>
      </p:sp>
      <p:sp>
        <p:nvSpPr>
          <p:cNvPr id="19" name="Rectangle 13"/>
          <p:cNvSpPr>
            <a:spLocks noChangeArrowheads="1"/>
          </p:cNvSpPr>
          <p:nvPr/>
        </p:nvSpPr>
        <p:spPr bwMode="auto">
          <a:xfrm>
            <a:off x="1035423" y="5603704"/>
            <a:ext cx="425665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CA" dirty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Respond at </a:t>
            </a:r>
            <a:r>
              <a:rPr lang="en-CA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  <a:hlinkClick r:id="rId10"/>
              </a:rPr>
              <a:t>PollEv.com/geog2153</a:t>
            </a:r>
            <a:endParaRPr lang="en-CA" dirty="0" smtClean="0">
              <a:solidFill>
                <a:prstClr val="black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757236" y="4409985"/>
            <a:ext cx="1930400" cy="5847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CA" sz="1600" dirty="0" smtClean="0"/>
              <a:t>Instructor:</a:t>
            </a:r>
          </a:p>
          <a:p>
            <a:r>
              <a:rPr lang="en-CA" sz="1600" dirty="0" smtClean="0">
                <a:hlinkClick r:id="rId11"/>
              </a:rPr>
              <a:t>activate the poll now</a:t>
            </a:r>
            <a:endParaRPr lang="en-CA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7185168" y="5840430"/>
            <a:ext cx="12029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>
                <a:hlinkClick r:id="rId12"/>
              </a:rPr>
              <a:t>Poll results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99724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Definitions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978896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b="1" dirty="0" smtClean="0"/>
              <a:t>Resource</a:t>
            </a:r>
          </a:p>
          <a:p>
            <a:r>
              <a:rPr lang="en-CA" dirty="0" smtClean="0"/>
              <a:t>Something </a:t>
            </a:r>
            <a:r>
              <a:rPr lang="en-CA" dirty="0"/>
              <a:t>from which benefit is </a:t>
            </a:r>
            <a:r>
              <a:rPr lang="en-CA" dirty="0" smtClean="0"/>
              <a:t>produced</a:t>
            </a:r>
          </a:p>
          <a:p>
            <a:r>
              <a:rPr lang="en-CA" dirty="0" smtClean="0"/>
              <a:t>socially defined</a:t>
            </a:r>
          </a:p>
          <a:p>
            <a:r>
              <a:rPr lang="en-CA" dirty="0" smtClean="0"/>
              <a:t>historically and place specific</a:t>
            </a:r>
          </a:p>
          <a:p>
            <a:pPr lvl="1"/>
            <a:r>
              <a:rPr lang="en-CA" dirty="0" smtClean="0"/>
              <a:t>Name a resource that is much more important now than 100 years ago</a:t>
            </a:r>
            <a:endParaRPr lang="en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28C9B-9581-4488-93B1-28992A1D24E8}" type="datetime8">
              <a:rPr lang="en-US" smtClean="0"/>
              <a:t>9/29/2015 8:04 AM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Baxter Geog 2153</a:t>
            </a: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E187B-75CE-478B-A84C-5499E04346DF}" type="slidenum">
              <a:rPr lang="en-CA" smtClean="0"/>
              <a:t>7</a:t>
            </a:fld>
            <a:endParaRPr lang="en-CA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0314" y="2276872"/>
            <a:ext cx="3054860" cy="2039119"/>
          </a:xfrm>
          <a:prstGeom prst="round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868144" y="4427239"/>
            <a:ext cx="14925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dirty="0" smtClean="0"/>
              <a:t>Is this a resource?</a:t>
            </a:r>
            <a:endParaRPr lang="en-CA" sz="1400" dirty="0"/>
          </a:p>
        </p:txBody>
      </p:sp>
    </p:spTree>
    <p:extLst>
      <p:ext uri="{BB962C8B-B14F-4D97-AF65-F5344CB8AC3E}">
        <p14:creationId xmlns:p14="http://schemas.microsoft.com/office/powerpoint/2010/main" val="328223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Definitions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834880" cy="4525963"/>
          </a:xfrm>
        </p:spPr>
        <p:txBody>
          <a:bodyPr/>
          <a:lstStyle/>
          <a:p>
            <a:pPr marL="0" indent="0">
              <a:buNone/>
            </a:pPr>
            <a:r>
              <a:rPr lang="en-CA" b="1" dirty="0" smtClean="0"/>
              <a:t>Natural Resource</a:t>
            </a:r>
          </a:p>
          <a:p>
            <a:pPr marL="0" indent="0">
              <a:buNone/>
            </a:pPr>
            <a:r>
              <a:rPr lang="en-CA" dirty="0" smtClean="0"/>
              <a:t>Components of nature that are useful to humans at a price we are willing to pay</a:t>
            </a:r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r>
              <a:rPr lang="en-CA" dirty="0" smtClean="0"/>
              <a:t>What resources are </a:t>
            </a:r>
            <a:r>
              <a:rPr lang="en-CA" i="1" dirty="0" smtClean="0"/>
              <a:t>not</a:t>
            </a:r>
            <a:r>
              <a:rPr lang="en-CA" dirty="0" smtClean="0"/>
              <a:t> “natural”?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0A6A1-F6A8-4D18-95DF-68EACCFE7745}" type="datetime8">
              <a:rPr lang="en-US" smtClean="0"/>
              <a:t>9/29/2015 8:04 AM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Baxter Geog 2153</a:t>
            </a: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E187B-75CE-478B-A84C-5499E04346DF}" type="slidenum">
              <a:rPr lang="en-CA" smtClean="0"/>
              <a:t>8</a:t>
            </a:fld>
            <a:endParaRPr lang="en-CA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700808"/>
            <a:ext cx="2756951" cy="2067713"/>
          </a:xfrm>
          <a:prstGeom prst="round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940152" y="3861048"/>
            <a:ext cx="27569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smtClean="0"/>
              <a:t>Trees are natural resources, so are forests, </a:t>
            </a:r>
            <a:r>
              <a:rPr lang="en-CA" sz="1400" dirty="0" smtClean="0">
                <a:hlinkClick r:id="rId4"/>
              </a:rPr>
              <a:t>source</a:t>
            </a:r>
            <a:r>
              <a:rPr lang="en-CA" sz="1400" dirty="0" smtClean="0"/>
              <a:t>.</a:t>
            </a:r>
            <a:endParaRPr lang="en-CA" sz="1400" dirty="0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4447357"/>
            <a:ext cx="552078" cy="677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1151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Definitions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834880" cy="45259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CA" b="1" dirty="0" smtClean="0"/>
              <a:t>Renewable Resource</a:t>
            </a:r>
          </a:p>
          <a:p>
            <a:r>
              <a:rPr lang="en-CA" dirty="0" smtClean="0"/>
              <a:t>Resources that can be replaced by ecosystem processes</a:t>
            </a:r>
          </a:p>
          <a:p>
            <a:r>
              <a:rPr lang="en-CA" dirty="0" smtClean="0"/>
              <a:t>Replacement must be in timeframe meaningful to humans (i.e. not geologic time…)</a:t>
            </a:r>
          </a:p>
          <a:p>
            <a:r>
              <a:rPr lang="en-CA" dirty="0" smtClean="0"/>
              <a:t>a.k.a.: </a:t>
            </a:r>
            <a:r>
              <a:rPr lang="en-CA" i="1" dirty="0" smtClean="0"/>
              <a:t>renewable natural capital</a:t>
            </a:r>
            <a:endParaRPr lang="en-CA" i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AF0BC-F906-41E1-BBEF-28360368B668}" type="datetime8">
              <a:rPr lang="en-US" smtClean="0"/>
              <a:t>9/29/2015 8:04 AM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Baxter Geog 2153</a:t>
            </a: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E187B-75CE-478B-A84C-5499E04346DF}" type="slidenum">
              <a:rPr lang="en-CA" smtClean="0"/>
              <a:t>9</a:t>
            </a:fld>
            <a:endParaRPr lang="en-CA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5" y="1758549"/>
            <a:ext cx="2835275" cy="2225675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6927" y="3990918"/>
            <a:ext cx="2804443" cy="1686005"/>
          </a:xfrm>
          <a:prstGeom prst="round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495325" y="5746615"/>
            <a:ext cx="26694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dirty="0" smtClean="0"/>
              <a:t>Solar energy for heat or electricity</a:t>
            </a:r>
            <a:endParaRPr lang="en-CA" sz="1400" dirty="0"/>
          </a:p>
        </p:txBody>
      </p:sp>
    </p:spTree>
    <p:extLst>
      <p:ext uri="{BB962C8B-B14F-4D97-AF65-F5344CB8AC3E}">
        <p14:creationId xmlns:p14="http://schemas.microsoft.com/office/powerpoint/2010/main" val="76472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pt_temp_Social_science_wh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ppt_temp_Social_science_wht</Template>
  <TotalTime>3120</TotalTime>
  <Words>1687</Words>
  <Application>Microsoft Office PowerPoint</Application>
  <PresentationFormat>On-screen Show (4:3)</PresentationFormat>
  <Paragraphs>366</Paragraphs>
  <Slides>37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1" baseType="lpstr">
      <vt:lpstr>Arial</vt:lpstr>
      <vt:lpstr>Calibri</vt:lpstr>
      <vt:lpstr>Verdana</vt:lpstr>
      <vt:lpstr>ppt_temp_Social_science_wht</vt:lpstr>
      <vt:lpstr>Geography 2153 – Fall 2013</vt:lpstr>
      <vt:lpstr>Outline</vt:lpstr>
      <vt:lpstr>Definitions</vt:lpstr>
      <vt:lpstr>Definitions</vt:lpstr>
      <vt:lpstr>Definitions</vt:lpstr>
      <vt:lpstr>Definitions</vt:lpstr>
      <vt:lpstr>Definitions</vt:lpstr>
      <vt:lpstr>Definitions</vt:lpstr>
      <vt:lpstr>Definitions</vt:lpstr>
      <vt:lpstr>Definitions</vt:lpstr>
      <vt:lpstr>Functionalist Perspective on Natural Resources</vt:lpstr>
      <vt:lpstr>Limitations…</vt:lpstr>
      <vt:lpstr>Ecosystem Approach</vt:lpstr>
      <vt:lpstr>Conflict Over Resources</vt:lpstr>
      <vt:lpstr>So What?</vt:lpstr>
      <vt:lpstr>Tragedy of the Commons</vt:lpstr>
      <vt:lpstr>Key Moments in Sustainability</vt:lpstr>
      <vt:lpstr>Key Moments in Sustainability</vt:lpstr>
      <vt:lpstr>Key Moments in Sustainability</vt:lpstr>
      <vt:lpstr>Measuring Sustainability: Carrying Capacity</vt:lpstr>
      <vt:lpstr>Carrying Capacity</vt:lpstr>
      <vt:lpstr>Overshoot in Oceans</vt:lpstr>
      <vt:lpstr>Limitations (critique) of Carry Capacity</vt:lpstr>
      <vt:lpstr>Ecological Footprint</vt:lpstr>
      <vt:lpstr>Ecological Footprint</vt:lpstr>
      <vt:lpstr>Ecological Footprint</vt:lpstr>
      <vt:lpstr>Ecological Footprint</vt:lpstr>
      <vt:lpstr>Ecological Footprint</vt:lpstr>
      <vt:lpstr>Ecological Footprint</vt:lpstr>
      <vt:lpstr>Ecological Footprint</vt:lpstr>
      <vt:lpstr>Ecological Footprint to think about…</vt:lpstr>
      <vt:lpstr>Do as I say not as I do…</vt:lpstr>
      <vt:lpstr>Ecological Footprint: Review Poll</vt:lpstr>
      <vt:lpstr>Footprint Examples</vt:lpstr>
      <vt:lpstr>Ecological Footprint: Review Poll</vt:lpstr>
      <vt:lpstr>Critiques of Footprint Analysis</vt:lpstr>
      <vt:lpstr>Thinking about Sustainability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Jamie</dc:creator>
  <cp:lastModifiedBy>Jamie W Baxter</cp:lastModifiedBy>
  <cp:revision>160</cp:revision>
  <dcterms:created xsi:type="dcterms:W3CDTF">2013-09-09T20:05:17Z</dcterms:created>
  <dcterms:modified xsi:type="dcterms:W3CDTF">2015-09-29T14:14:01Z</dcterms:modified>
</cp:coreProperties>
</file>