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handoutMasterIdLst>
    <p:handoutMasterId r:id="rId32"/>
  </p:handoutMasterIdLst>
  <p:sldIdLst>
    <p:sldId id="256" r:id="rId2"/>
    <p:sldId id="257" r:id="rId3"/>
    <p:sldId id="258" r:id="rId4"/>
    <p:sldId id="259" r:id="rId5"/>
    <p:sldId id="266" r:id="rId6"/>
    <p:sldId id="263" r:id="rId7"/>
    <p:sldId id="264" r:id="rId8"/>
    <p:sldId id="268" r:id="rId9"/>
    <p:sldId id="265" r:id="rId10"/>
    <p:sldId id="269" r:id="rId11"/>
    <p:sldId id="270" r:id="rId12"/>
    <p:sldId id="271" r:id="rId13"/>
    <p:sldId id="261" r:id="rId14"/>
    <p:sldId id="272" r:id="rId15"/>
    <p:sldId id="273" r:id="rId16"/>
    <p:sldId id="274" r:id="rId17"/>
    <p:sldId id="277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89" r:id="rId29"/>
    <p:sldId id="290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70" autoAdjust="0"/>
    <p:restoredTop sz="88246" autoAdjust="0"/>
  </p:normalViewPr>
  <p:slideViewPr>
    <p:cSldViewPr snapToGrid="0" snapToObjects="1">
      <p:cViewPr>
        <p:scale>
          <a:sx n="70" d="100"/>
          <a:sy n="70" d="100"/>
        </p:scale>
        <p:origin x="-139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55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71560E-5F9A-F041-A1FE-607B860FE82C}" type="doc">
      <dgm:prSet loTypeId="urn:microsoft.com/office/officeart/2005/8/layout/radial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25DA2BC-FFE0-DE44-8549-6415B3B830D8}">
      <dgm:prSet phldrT="[Text]"/>
      <dgm:spPr/>
      <dgm:t>
        <a:bodyPr/>
        <a:lstStyle/>
        <a:p>
          <a:r>
            <a:rPr lang="en-US" dirty="0" smtClean="0"/>
            <a:t>Microsoft</a:t>
          </a:r>
          <a:endParaRPr lang="en-US" dirty="0"/>
        </a:p>
      </dgm:t>
    </dgm:pt>
    <dgm:pt modelId="{AA45BC8B-6C4C-A540-9014-F4373D450D68}" type="parTrans" cxnId="{5215F300-9BCE-FD41-AE55-F116A23DD796}">
      <dgm:prSet/>
      <dgm:spPr/>
      <dgm:t>
        <a:bodyPr/>
        <a:lstStyle/>
        <a:p>
          <a:endParaRPr lang="en-US"/>
        </a:p>
      </dgm:t>
    </dgm:pt>
    <dgm:pt modelId="{0C0D821E-9F83-8A42-8403-9BB52D40166F}" type="sibTrans" cxnId="{5215F300-9BCE-FD41-AE55-F116A23DD796}">
      <dgm:prSet/>
      <dgm:spPr/>
      <dgm:t>
        <a:bodyPr/>
        <a:lstStyle/>
        <a:p>
          <a:endParaRPr lang="en-US"/>
        </a:p>
      </dgm:t>
    </dgm:pt>
    <dgm:pt modelId="{A5F17D5B-3DB1-4E40-8DC7-A0260196CF09}">
      <dgm:prSet phldrT="[Text]"/>
      <dgm:spPr/>
      <dgm:t>
        <a:bodyPr/>
        <a:lstStyle/>
        <a:p>
          <a:r>
            <a:rPr lang="en-US" dirty="0" smtClean="0"/>
            <a:t>Consumer Electronics</a:t>
          </a:r>
          <a:endParaRPr lang="en-US" dirty="0"/>
        </a:p>
      </dgm:t>
    </dgm:pt>
    <dgm:pt modelId="{8248D4A4-40E6-144B-A6FC-5637511712C7}" type="parTrans" cxnId="{706C7D8D-F7B5-C14D-AF17-DD6806701BD8}">
      <dgm:prSet/>
      <dgm:spPr/>
      <dgm:t>
        <a:bodyPr/>
        <a:lstStyle/>
        <a:p>
          <a:endParaRPr lang="en-US"/>
        </a:p>
      </dgm:t>
    </dgm:pt>
    <dgm:pt modelId="{FE39F8C9-23C9-4446-A9EA-BBE35FDEB548}" type="sibTrans" cxnId="{706C7D8D-F7B5-C14D-AF17-DD6806701BD8}">
      <dgm:prSet/>
      <dgm:spPr/>
      <dgm:t>
        <a:bodyPr/>
        <a:lstStyle/>
        <a:p>
          <a:endParaRPr lang="en-US"/>
        </a:p>
      </dgm:t>
    </dgm:pt>
    <dgm:pt modelId="{1792E570-1AAF-5F40-B2E2-D633A7583533}">
      <dgm:prSet phldrT="[Text]"/>
      <dgm:spPr/>
      <dgm:t>
        <a:bodyPr/>
        <a:lstStyle/>
        <a:p>
          <a:r>
            <a:rPr lang="en-US" dirty="0" smtClean="0"/>
            <a:t>Information</a:t>
          </a:r>
          <a:endParaRPr lang="en-US" dirty="0"/>
        </a:p>
      </dgm:t>
    </dgm:pt>
    <dgm:pt modelId="{877AD747-CD3E-C34D-AE0F-1FD4D3F6857F}" type="parTrans" cxnId="{242C08EC-F229-2043-96E0-77279881BCFB}">
      <dgm:prSet/>
      <dgm:spPr/>
      <dgm:t>
        <a:bodyPr/>
        <a:lstStyle/>
        <a:p>
          <a:endParaRPr lang="en-US"/>
        </a:p>
      </dgm:t>
    </dgm:pt>
    <dgm:pt modelId="{86C4A14D-341F-DB49-BB0A-052BB35820A2}" type="sibTrans" cxnId="{242C08EC-F229-2043-96E0-77279881BCFB}">
      <dgm:prSet/>
      <dgm:spPr/>
      <dgm:t>
        <a:bodyPr/>
        <a:lstStyle/>
        <a:p>
          <a:endParaRPr lang="en-US"/>
        </a:p>
      </dgm:t>
    </dgm:pt>
    <dgm:pt modelId="{ECB3D58F-B013-E448-BD69-39D90FB1C44E}">
      <dgm:prSet phldrT="[Text]"/>
      <dgm:spPr/>
      <dgm:t>
        <a:bodyPr/>
        <a:lstStyle/>
        <a:p>
          <a:r>
            <a:rPr lang="en-US" dirty="0" smtClean="0"/>
            <a:t>Personal Computers</a:t>
          </a:r>
          <a:endParaRPr lang="en-US" dirty="0"/>
        </a:p>
      </dgm:t>
    </dgm:pt>
    <dgm:pt modelId="{F1F1B611-9CF4-4948-889A-0F7BC37B140B}" type="parTrans" cxnId="{56445B72-2971-1C4B-8DF9-C6D0C9D58397}">
      <dgm:prSet/>
      <dgm:spPr/>
      <dgm:t>
        <a:bodyPr/>
        <a:lstStyle/>
        <a:p>
          <a:endParaRPr lang="en-US"/>
        </a:p>
      </dgm:t>
    </dgm:pt>
    <dgm:pt modelId="{BB11954F-5984-4E4F-BFB9-08C886C7ADEE}" type="sibTrans" cxnId="{56445B72-2971-1C4B-8DF9-C6D0C9D58397}">
      <dgm:prSet/>
      <dgm:spPr/>
      <dgm:t>
        <a:bodyPr/>
        <a:lstStyle/>
        <a:p>
          <a:endParaRPr lang="en-US"/>
        </a:p>
      </dgm:t>
    </dgm:pt>
    <dgm:pt modelId="{0F2711E4-FEAD-894E-AD0B-94CE6BC0FB93}">
      <dgm:prSet/>
      <dgm:spPr/>
      <dgm:t>
        <a:bodyPr/>
        <a:lstStyle/>
        <a:p>
          <a:r>
            <a:rPr lang="en-US" dirty="0" smtClean="0"/>
            <a:t>Communications</a:t>
          </a:r>
          <a:endParaRPr lang="en-US" dirty="0"/>
        </a:p>
      </dgm:t>
    </dgm:pt>
    <dgm:pt modelId="{044CC602-527C-CF43-BD42-A605A6DBA846}" type="parTrans" cxnId="{A2A75313-659F-5B49-8CBE-31BB848AE185}">
      <dgm:prSet/>
      <dgm:spPr/>
      <dgm:t>
        <a:bodyPr/>
        <a:lstStyle/>
        <a:p>
          <a:endParaRPr lang="en-US"/>
        </a:p>
      </dgm:t>
    </dgm:pt>
    <dgm:pt modelId="{F903931C-3BEB-2845-9EB9-CA9AC3EEAEC5}" type="sibTrans" cxnId="{A2A75313-659F-5B49-8CBE-31BB848AE185}">
      <dgm:prSet/>
      <dgm:spPr/>
      <dgm:t>
        <a:bodyPr/>
        <a:lstStyle/>
        <a:p>
          <a:endParaRPr lang="en-US"/>
        </a:p>
      </dgm:t>
    </dgm:pt>
    <dgm:pt modelId="{C226DF9D-07D2-8E4C-BE94-50D183569115}" type="pres">
      <dgm:prSet presAssocID="{3471560E-5F9A-F041-A1FE-607B860FE82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909D368-0336-6D4F-A855-0B5CA5255165}" type="pres">
      <dgm:prSet presAssocID="{D25DA2BC-FFE0-DE44-8549-6415B3B830D8}" presName="centerShape" presStyleLbl="node0" presStyleIdx="0" presStyleCnt="1"/>
      <dgm:spPr/>
      <dgm:t>
        <a:bodyPr/>
        <a:lstStyle/>
        <a:p>
          <a:endParaRPr lang="en-US"/>
        </a:p>
      </dgm:t>
    </dgm:pt>
    <dgm:pt modelId="{37DB3732-CC80-A448-9899-36BBCE9E4816}" type="pres">
      <dgm:prSet presAssocID="{8248D4A4-40E6-144B-A6FC-5637511712C7}" presName="parTrans" presStyleLbl="bgSibTrans2D1" presStyleIdx="0" presStyleCnt="4" custAng="20734371" custScaleX="42801" custLinFactNeighborX="28917" custLinFactNeighborY="46091"/>
      <dgm:spPr>
        <a:prstGeom prst="leftRightArrow">
          <a:avLst/>
        </a:prstGeom>
      </dgm:spPr>
      <dgm:t>
        <a:bodyPr/>
        <a:lstStyle/>
        <a:p>
          <a:endParaRPr lang="en-US"/>
        </a:p>
      </dgm:t>
    </dgm:pt>
    <dgm:pt modelId="{AECF5B0B-AA41-FB44-8316-78D9BF44E124}" type="pres">
      <dgm:prSet presAssocID="{A5F17D5B-3DB1-4E40-8DC7-A0260196CF09}" presName="node" presStyleLbl="node1" presStyleIdx="0" presStyleCnt="4" custRadScaleRad="111034" custRadScaleInc="-40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31E798-67CE-B04D-9748-8B9AD5DECE66}" type="pres">
      <dgm:prSet presAssocID="{877AD747-CD3E-C34D-AE0F-1FD4D3F6857F}" presName="parTrans" presStyleLbl="bgSibTrans2D1" presStyleIdx="1" presStyleCnt="4" custAng="21299955" custScaleX="45673" custLinFactNeighborX="3529" custLinFactNeighborY="75681"/>
      <dgm:spPr>
        <a:prstGeom prst="leftRightArrow">
          <a:avLst/>
        </a:prstGeom>
      </dgm:spPr>
      <dgm:t>
        <a:bodyPr/>
        <a:lstStyle/>
        <a:p>
          <a:endParaRPr lang="en-US"/>
        </a:p>
      </dgm:t>
    </dgm:pt>
    <dgm:pt modelId="{972D28E1-645D-8B4A-8213-987E6199DE99}" type="pres">
      <dgm:prSet presAssocID="{1792E570-1AAF-5F40-B2E2-D633A7583533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203F23-1CCD-9A46-8A86-93CEA8FDCEF5}" type="pres">
      <dgm:prSet presAssocID="{044CC602-527C-CF43-BD42-A605A6DBA846}" presName="parTrans" presStyleLbl="bgSibTrans2D1" presStyleIdx="2" presStyleCnt="4" custAng="224419" custScaleX="47977" custLinFactNeighborX="-4575" custLinFactNeighborY="83306"/>
      <dgm:spPr>
        <a:prstGeom prst="leftRightArrow">
          <a:avLst/>
        </a:prstGeom>
      </dgm:spPr>
      <dgm:t>
        <a:bodyPr/>
        <a:lstStyle/>
        <a:p>
          <a:endParaRPr lang="en-US"/>
        </a:p>
      </dgm:t>
    </dgm:pt>
    <dgm:pt modelId="{7648C86E-52E6-A34F-92EF-D36C9EC0AE3A}" type="pres">
      <dgm:prSet presAssocID="{0F2711E4-FEAD-894E-AD0B-94CE6BC0FB9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3CA388-06C4-5142-B0E5-DB859FA7F388}" type="pres">
      <dgm:prSet presAssocID="{F1F1B611-9CF4-4948-889A-0F7BC37B140B}" presName="parTrans" presStyleLbl="bgSibTrans2D1" presStyleIdx="3" presStyleCnt="4" custAng="807849" custScaleX="43868" custLinFactNeighborX="-30112" custLinFactNeighborY="58128"/>
      <dgm:spPr>
        <a:prstGeom prst="leftRightArrow">
          <a:avLst/>
        </a:prstGeom>
      </dgm:spPr>
      <dgm:t>
        <a:bodyPr/>
        <a:lstStyle/>
        <a:p>
          <a:endParaRPr lang="en-US"/>
        </a:p>
      </dgm:t>
    </dgm:pt>
    <dgm:pt modelId="{C7D8F604-9317-2B49-8C6B-19BFEF45481D}" type="pres">
      <dgm:prSet presAssocID="{ECB3D58F-B013-E448-BD69-39D90FB1C44E}" presName="node" presStyleLbl="node1" presStyleIdx="3" presStyleCnt="4" custRadScaleRad="111159" custRadScaleInc="34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D0D852F-42DC-7D48-AD60-DE2E4A4345A7}" type="presOf" srcId="{ECB3D58F-B013-E448-BD69-39D90FB1C44E}" destId="{C7D8F604-9317-2B49-8C6B-19BFEF45481D}" srcOrd="0" destOrd="0" presId="urn:microsoft.com/office/officeart/2005/8/layout/radial4"/>
    <dgm:cxn modelId="{0B156C87-10FA-B945-B488-7B247441EAC4}" type="presOf" srcId="{A5F17D5B-3DB1-4E40-8DC7-A0260196CF09}" destId="{AECF5B0B-AA41-FB44-8316-78D9BF44E124}" srcOrd="0" destOrd="0" presId="urn:microsoft.com/office/officeart/2005/8/layout/radial4"/>
    <dgm:cxn modelId="{494E3305-8707-F242-A72E-DD316786B82E}" type="presOf" srcId="{0F2711E4-FEAD-894E-AD0B-94CE6BC0FB93}" destId="{7648C86E-52E6-A34F-92EF-D36C9EC0AE3A}" srcOrd="0" destOrd="0" presId="urn:microsoft.com/office/officeart/2005/8/layout/radial4"/>
    <dgm:cxn modelId="{35B7D57F-131F-AD43-8177-063170C1426E}" type="presOf" srcId="{3471560E-5F9A-F041-A1FE-607B860FE82C}" destId="{C226DF9D-07D2-8E4C-BE94-50D183569115}" srcOrd="0" destOrd="0" presId="urn:microsoft.com/office/officeart/2005/8/layout/radial4"/>
    <dgm:cxn modelId="{5215F300-9BCE-FD41-AE55-F116A23DD796}" srcId="{3471560E-5F9A-F041-A1FE-607B860FE82C}" destId="{D25DA2BC-FFE0-DE44-8549-6415B3B830D8}" srcOrd="0" destOrd="0" parTransId="{AA45BC8B-6C4C-A540-9014-F4373D450D68}" sibTransId="{0C0D821E-9F83-8A42-8403-9BB52D40166F}"/>
    <dgm:cxn modelId="{A2A75313-659F-5B49-8CBE-31BB848AE185}" srcId="{D25DA2BC-FFE0-DE44-8549-6415B3B830D8}" destId="{0F2711E4-FEAD-894E-AD0B-94CE6BC0FB93}" srcOrd="2" destOrd="0" parTransId="{044CC602-527C-CF43-BD42-A605A6DBA846}" sibTransId="{F903931C-3BEB-2845-9EB9-CA9AC3EEAEC5}"/>
    <dgm:cxn modelId="{706C7D8D-F7B5-C14D-AF17-DD6806701BD8}" srcId="{D25DA2BC-FFE0-DE44-8549-6415B3B830D8}" destId="{A5F17D5B-3DB1-4E40-8DC7-A0260196CF09}" srcOrd="0" destOrd="0" parTransId="{8248D4A4-40E6-144B-A6FC-5637511712C7}" sibTransId="{FE39F8C9-23C9-4446-A9EA-BBE35FDEB548}"/>
    <dgm:cxn modelId="{C3FE6C58-34D1-2D42-BD65-2919A9D15443}" type="presOf" srcId="{D25DA2BC-FFE0-DE44-8549-6415B3B830D8}" destId="{3909D368-0336-6D4F-A855-0B5CA5255165}" srcOrd="0" destOrd="0" presId="urn:microsoft.com/office/officeart/2005/8/layout/radial4"/>
    <dgm:cxn modelId="{797A11D6-994D-9849-B0AE-644D24E3F5FC}" type="presOf" srcId="{1792E570-1AAF-5F40-B2E2-D633A7583533}" destId="{972D28E1-645D-8B4A-8213-987E6199DE99}" srcOrd="0" destOrd="0" presId="urn:microsoft.com/office/officeart/2005/8/layout/radial4"/>
    <dgm:cxn modelId="{56445B72-2971-1C4B-8DF9-C6D0C9D58397}" srcId="{D25DA2BC-FFE0-DE44-8549-6415B3B830D8}" destId="{ECB3D58F-B013-E448-BD69-39D90FB1C44E}" srcOrd="3" destOrd="0" parTransId="{F1F1B611-9CF4-4948-889A-0F7BC37B140B}" sibTransId="{BB11954F-5984-4E4F-BFB9-08C886C7ADEE}"/>
    <dgm:cxn modelId="{7D2A9A78-AC7D-3648-B688-CAC1DFEF80E5}" type="presOf" srcId="{F1F1B611-9CF4-4948-889A-0F7BC37B140B}" destId="{AD3CA388-06C4-5142-B0E5-DB859FA7F388}" srcOrd="0" destOrd="0" presId="urn:microsoft.com/office/officeart/2005/8/layout/radial4"/>
    <dgm:cxn modelId="{69A1F0CF-F81A-5349-8155-279B96308178}" type="presOf" srcId="{8248D4A4-40E6-144B-A6FC-5637511712C7}" destId="{37DB3732-CC80-A448-9899-36BBCE9E4816}" srcOrd="0" destOrd="0" presId="urn:microsoft.com/office/officeart/2005/8/layout/radial4"/>
    <dgm:cxn modelId="{DBC5A48F-3AD3-D142-85E4-812AA03003F7}" type="presOf" srcId="{044CC602-527C-CF43-BD42-A605A6DBA846}" destId="{B9203F23-1CCD-9A46-8A86-93CEA8FDCEF5}" srcOrd="0" destOrd="0" presId="urn:microsoft.com/office/officeart/2005/8/layout/radial4"/>
    <dgm:cxn modelId="{242C08EC-F229-2043-96E0-77279881BCFB}" srcId="{D25DA2BC-FFE0-DE44-8549-6415B3B830D8}" destId="{1792E570-1AAF-5F40-B2E2-D633A7583533}" srcOrd="1" destOrd="0" parTransId="{877AD747-CD3E-C34D-AE0F-1FD4D3F6857F}" sibTransId="{86C4A14D-341F-DB49-BB0A-052BB35820A2}"/>
    <dgm:cxn modelId="{4CE381B7-8376-5247-A088-5AF690482BF4}" type="presOf" srcId="{877AD747-CD3E-C34D-AE0F-1FD4D3F6857F}" destId="{0F31E798-67CE-B04D-9748-8B9AD5DECE66}" srcOrd="0" destOrd="0" presId="urn:microsoft.com/office/officeart/2005/8/layout/radial4"/>
    <dgm:cxn modelId="{1A61503D-AAAE-3640-8CC1-A245470CBDE1}" type="presParOf" srcId="{C226DF9D-07D2-8E4C-BE94-50D183569115}" destId="{3909D368-0336-6D4F-A855-0B5CA5255165}" srcOrd="0" destOrd="0" presId="urn:microsoft.com/office/officeart/2005/8/layout/radial4"/>
    <dgm:cxn modelId="{D326D317-C2EB-B04E-A419-5AD55ABE2CE2}" type="presParOf" srcId="{C226DF9D-07D2-8E4C-BE94-50D183569115}" destId="{37DB3732-CC80-A448-9899-36BBCE9E4816}" srcOrd="1" destOrd="0" presId="urn:microsoft.com/office/officeart/2005/8/layout/radial4"/>
    <dgm:cxn modelId="{F58E37D7-DB94-3249-9DF6-8D327CFED520}" type="presParOf" srcId="{C226DF9D-07D2-8E4C-BE94-50D183569115}" destId="{AECF5B0B-AA41-FB44-8316-78D9BF44E124}" srcOrd="2" destOrd="0" presId="urn:microsoft.com/office/officeart/2005/8/layout/radial4"/>
    <dgm:cxn modelId="{08E8ED5A-B89F-9E4F-8CC9-C6B330C6A06E}" type="presParOf" srcId="{C226DF9D-07D2-8E4C-BE94-50D183569115}" destId="{0F31E798-67CE-B04D-9748-8B9AD5DECE66}" srcOrd="3" destOrd="0" presId="urn:microsoft.com/office/officeart/2005/8/layout/radial4"/>
    <dgm:cxn modelId="{AD599575-6251-4442-8F27-E663FFB5C2F0}" type="presParOf" srcId="{C226DF9D-07D2-8E4C-BE94-50D183569115}" destId="{972D28E1-645D-8B4A-8213-987E6199DE99}" srcOrd="4" destOrd="0" presId="urn:microsoft.com/office/officeart/2005/8/layout/radial4"/>
    <dgm:cxn modelId="{0188F8C7-CE71-BC47-A056-94BC6845F36D}" type="presParOf" srcId="{C226DF9D-07D2-8E4C-BE94-50D183569115}" destId="{B9203F23-1CCD-9A46-8A86-93CEA8FDCEF5}" srcOrd="5" destOrd="0" presId="urn:microsoft.com/office/officeart/2005/8/layout/radial4"/>
    <dgm:cxn modelId="{902404B1-0ED3-C449-9369-ABDA048C035F}" type="presParOf" srcId="{C226DF9D-07D2-8E4C-BE94-50D183569115}" destId="{7648C86E-52E6-A34F-92EF-D36C9EC0AE3A}" srcOrd="6" destOrd="0" presId="urn:microsoft.com/office/officeart/2005/8/layout/radial4"/>
    <dgm:cxn modelId="{2472F7B4-9860-1743-A398-57B702C0C8A6}" type="presParOf" srcId="{C226DF9D-07D2-8E4C-BE94-50D183569115}" destId="{AD3CA388-06C4-5142-B0E5-DB859FA7F388}" srcOrd="7" destOrd="0" presId="urn:microsoft.com/office/officeart/2005/8/layout/radial4"/>
    <dgm:cxn modelId="{2BDD9DD5-81F9-484E-BFD1-30E4360CE77A}" type="presParOf" srcId="{C226DF9D-07D2-8E4C-BE94-50D183569115}" destId="{C7D8F604-9317-2B49-8C6B-19BFEF45481D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909D368-0336-6D4F-A855-0B5CA5255165}">
      <dsp:nvSpPr>
        <dsp:cNvPr id="0" name=""/>
        <dsp:cNvSpPr/>
      </dsp:nvSpPr>
      <dsp:spPr>
        <a:xfrm>
          <a:off x="2766023" y="2119578"/>
          <a:ext cx="2024265" cy="202426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Microsoft</a:t>
          </a:r>
          <a:endParaRPr lang="en-US" sz="2500" kern="1200" dirty="0"/>
        </a:p>
      </dsp:txBody>
      <dsp:txXfrm>
        <a:off x="2766023" y="2119578"/>
        <a:ext cx="2024265" cy="2024265"/>
      </dsp:txXfrm>
    </dsp:sp>
    <dsp:sp modelId="{37DB3732-CC80-A448-9899-36BBCE9E4816}">
      <dsp:nvSpPr>
        <dsp:cNvPr id="0" name=""/>
        <dsp:cNvSpPr/>
      </dsp:nvSpPr>
      <dsp:spPr>
        <a:xfrm rot="10725912">
          <a:off x="1960372" y="2651741"/>
          <a:ext cx="760742" cy="576915"/>
        </a:xfrm>
        <a:prstGeom prst="leftRight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ECF5B0B-AA41-FB44-8316-78D9BF44E124}">
      <dsp:nvSpPr>
        <dsp:cNvPr id="0" name=""/>
        <dsp:cNvSpPr/>
      </dsp:nvSpPr>
      <dsp:spPr>
        <a:xfrm>
          <a:off x="4" y="1702253"/>
          <a:ext cx="1923052" cy="15384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Consumer Electronics</a:t>
          </a:r>
          <a:endParaRPr lang="en-US" sz="1700" kern="1200" dirty="0"/>
        </a:p>
      </dsp:txBody>
      <dsp:txXfrm>
        <a:off x="4" y="1702253"/>
        <a:ext cx="1923052" cy="1538441"/>
      </dsp:txXfrm>
    </dsp:sp>
    <dsp:sp modelId="{0F31E798-67CE-B04D-9748-8B9AD5DECE66}">
      <dsp:nvSpPr>
        <dsp:cNvPr id="0" name=""/>
        <dsp:cNvSpPr/>
      </dsp:nvSpPr>
      <dsp:spPr>
        <a:xfrm rot="14399955">
          <a:off x="2704486" y="1600819"/>
          <a:ext cx="687706" cy="576915"/>
        </a:xfrm>
        <a:prstGeom prst="leftRight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72D28E1-645D-8B4A-8213-987E6199DE99}">
      <dsp:nvSpPr>
        <dsp:cNvPr id="0" name=""/>
        <dsp:cNvSpPr/>
      </dsp:nvSpPr>
      <dsp:spPr>
        <a:xfrm>
          <a:off x="1715505" y="1119"/>
          <a:ext cx="1923052" cy="15384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Information</a:t>
          </a:r>
          <a:endParaRPr lang="en-US" sz="1700" kern="1200" dirty="0"/>
        </a:p>
      </dsp:txBody>
      <dsp:txXfrm>
        <a:off x="1715505" y="1119"/>
        <a:ext cx="1923052" cy="1538441"/>
      </dsp:txXfrm>
    </dsp:sp>
    <dsp:sp modelId="{B9203F23-1CCD-9A46-8A86-93CEA8FDCEF5}">
      <dsp:nvSpPr>
        <dsp:cNvPr id="0" name=""/>
        <dsp:cNvSpPr/>
      </dsp:nvSpPr>
      <dsp:spPr>
        <a:xfrm rot="17924419">
          <a:off x="4131024" y="1644809"/>
          <a:ext cx="722397" cy="576915"/>
        </a:xfrm>
        <a:prstGeom prst="leftRight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648C86E-52E6-A34F-92EF-D36C9EC0AE3A}">
      <dsp:nvSpPr>
        <dsp:cNvPr id="0" name=""/>
        <dsp:cNvSpPr/>
      </dsp:nvSpPr>
      <dsp:spPr>
        <a:xfrm>
          <a:off x="3917755" y="1119"/>
          <a:ext cx="1923052" cy="15384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Communications</a:t>
          </a:r>
          <a:endParaRPr lang="en-US" sz="1700" kern="1200" dirty="0"/>
        </a:p>
      </dsp:txBody>
      <dsp:txXfrm>
        <a:off x="3917755" y="1119"/>
        <a:ext cx="1923052" cy="1538441"/>
      </dsp:txXfrm>
    </dsp:sp>
    <dsp:sp modelId="{AD3CA388-06C4-5142-B0E5-DB859FA7F388}">
      <dsp:nvSpPr>
        <dsp:cNvPr id="0" name=""/>
        <dsp:cNvSpPr/>
      </dsp:nvSpPr>
      <dsp:spPr>
        <a:xfrm>
          <a:off x="4802352" y="2711533"/>
          <a:ext cx="781057" cy="576915"/>
        </a:xfrm>
        <a:prstGeom prst="leftRight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7D8F604-9317-2B49-8C6B-19BFEF45481D}">
      <dsp:nvSpPr>
        <dsp:cNvPr id="0" name=""/>
        <dsp:cNvSpPr/>
      </dsp:nvSpPr>
      <dsp:spPr>
        <a:xfrm>
          <a:off x="5633259" y="1688140"/>
          <a:ext cx="1923052" cy="15384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Personal Computers</a:t>
          </a:r>
          <a:endParaRPr lang="en-US" sz="1700" kern="1200" dirty="0"/>
        </a:p>
      </dsp:txBody>
      <dsp:txXfrm>
        <a:off x="5633259" y="1688140"/>
        <a:ext cx="1923052" cy="15384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43C47E-128A-42D0-B204-59EADA41F050}" type="datetimeFigureOut">
              <a:rPr lang="en-CA" smtClean="0"/>
              <a:t>08/10/2012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0A53AA-8B05-455F-99C4-329492826011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032014-CCA1-BE45-BBA8-FA45176E1857}" type="datetimeFigureOut">
              <a:rPr lang="en-US" smtClean="0"/>
              <a:pPr/>
              <a:t>10/8/2012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25A299-EFF2-6C47-94EC-D92AD87E84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39162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5A299-EFF2-6C47-94EC-D92AD87E841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542602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5A299-EFF2-6C47-94EC-D92AD87E8419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419836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5A299-EFF2-6C47-94EC-D92AD87E8419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753736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5A299-EFF2-6C47-94EC-D92AD87E8419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53273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5A299-EFF2-6C47-94EC-D92AD87E8419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52038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5A299-EFF2-6C47-94EC-D92AD87E8419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096887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5A299-EFF2-6C47-94EC-D92AD87E8419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646911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5A299-EFF2-6C47-94EC-D92AD87E8419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644722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5A299-EFF2-6C47-94EC-D92AD87E8419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2772940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5A299-EFF2-6C47-94EC-D92AD87E8419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629481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5A299-EFF2-6C47-94EC-D92AD87E8419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731953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5A299-EFF2-6C47-94EC-D92AD87E841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755137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5A299-EFF2-6C47-94EC-D92AD87E8419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1869663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5A299-EFF2-6C47-94EC-D92AD87E8419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310674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5A299-EFF2-6C47-94EC-D92AD87E8419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768788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5A299-EFF2-6C47-94EC-D92AD87E8419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596903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5A299-EFF2-6C47-94EC-D92AD87E8419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9713051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5A299-EFF2-6C47-94EC-D92AD87E8419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42796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5A299-EFF2-6C47-94EC-D92AD87E8419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7360399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5A299-EFF2-6C47-94EC-D92AD87E8419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0257589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5A299-EFF2-6C47-94EC-D92AD87E8419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107279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5A299-EFF2-6C47-94EC-D92AD87E8419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85939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5A299-EFF2-6C47-94EC-D92AD87E841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97276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5A299-EFF2-6C47-94EC-D92AD87E841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26359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5A299-EFF2-6C47-94EC-D92AD87E841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110728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5A299-EFF2-6C47-94EC-D92AD87E841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0005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5A299-EFF2-6C47-94EC-D92AD87E8419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723488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5A299-EFF2-6C47-94EC-D92AD87E841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583113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5A299-EFF2-6C47-94EC-D92AD87E841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3333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pPr/>
              <a:t>10/8/2012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pPr/>
              <a:t>10/8/2012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pPr/>
              <a:t>10/8/2012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pPr/>
              <a:t>10/8/2012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CA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pPr/>
              <a:t>10/8/2012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pPr/>
              <a:t>10/8/2012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pPr/>
              <a:t>10/8/2012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pPr/>
              <a:t>10/8/2012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pPr/>
              <a:t>10/8/2012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pPr/>
              <a:t>10/8/2012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pPr/>
              <a:t>10/8/2012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pPr/>
              <a:t>10/8/2012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pPr/>
              <a:t>10/8/2012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pPr/>
              <a:t>10/8/2012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pPr/>
              <a:t>10/8/2012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pPr/>
              <a:t>10/8/2012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pPr/>
              <a:t>10/8/2012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pPr/>
              <a:t>10/8/2012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pPr/>
              <a:t>10/8/2012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pPr/>
              <a:t>10/8/2012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728701E-CAF4-4159-9B3E-41C86DFFA30D}" type="datetimeFigureOut">
              <a:rPr lang="en-US" smtClean="0"/>
              <a:pPr/>
              <a:t>10/8/2012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162F1D00-BD13-4404-86B0-79703945A0A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95998" y="4624668"/>
            <a:ext cx="5443202" cy="93345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Chapter Five: Interorganizational Relationships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95998" y="5562599"/>
            <a:ext cx="5443202" cy="748553"/>
          </a:xfrm>
        </p:spPr>
        <p:txBody>
          <a:bodyPr/>
          <a:lstStyle/>
          <a:p>
            <a:pPr algn="r"/>
            <a:r>
              <a:rPr lang="en-US" dirty="0" smtClean="0"/>
              <a:t>Jennifer Lee-</a:t>
            </a:r>
            <a:r>
              <a:rPr lang="en-US" dirty="0" err="1" smtClean="0"/>
              <a:t>Plevnik</a:t>
            </a:r>
            <a:r>
              <a:rPr lang="en-US" dirty="0" smtClean="0"/>
              <a:t> and Krystle Vlasman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34029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Resource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Alter the interdependent relationships</a:t>
            </a:r>
          </a:p>
          <a:p>
            <a:r>
              <a:rPr lang="en-US" dirty="0" smtClean="0"/>
              <a:t>Interlocking directorships</a:t>
            </a:r>
          </a:p>
          <a:p>
            <a:r>
              <a:rPr lang="en-US" dirty="0" smtClean="0"/>
              <a:t>Join trade associations</a:t>
            </a:r>
          </a:p>
          <a:p>
            <a:r>
              <a:rPr lang="en-US" dirty="0" smtClean="0"/>
              <a:t>Sign trade agreements</a:t>
            </a:r>
          </a:p>
          <a:p>
            <a:r>
              <a:rPr lang="en-US" dirty="0" smtClean="0"/>
              <a:t>Merge with another firm</a:t>
            </a:r>
          </a:p>
          <a:p>
            <a:r>
              <a:rPr lang="en-US" dirty="0" smtClean="0"/>
              <a:t>Take political action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5189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Power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Large, independent companies have power over small suppliers</a:t>
            </a:r>
          </a:p>
          <a:p>
            <a:pPr lvl="1"/>
            <a:r>
              <a:rPr lang="en-US" dirty="0"/>
              <a:t>Ask suppliers to absorb more costs</a:t>
            </a:r>
          </a:p>
          <a:p>
            <a:pPr lvl="1"/>
            <a:r>
              <a:rPr lang="en-US" dirty="0"/>
              <a:t>Ship more efficiently</a:t>
            </a:r>
          </a:p>
          <a:p>
            <a:pPr lvl="1"/>
            <a:r>
              <a:rPr lang="en-US" dirty="0"/>
              <a:t>Provide more </a:t>
            </a:r>
            <a:r>
              <a:rPr lang="en-US" dirty="0" smtClean="0"/>
              <a:t>services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10031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2. Collaborative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Traditional:</a:t>
            </a:r>
          </a:p>
          <a:p>
            <a:pPr lvl="1"/>
            <a:r>
              <a:rPr lang="en-US" dirty="0" smtClean="0"/>
              <a:t>Organizations work alone, believe in individualism and self-reliance</a:t>
            </a:r>
          </a:p>
          <a:p>
            <a:r>
              <a:rPr lang="en-US" dirty="0" smtClean="0"/>
              <a:t>Collaborative network:</a:t>
            </a:r>
          </a:p>
          <a:p>
            <a:pPr lvl="1"/>
            <a:r>
              <a:rPr lang="en-US" dirty="0" smtClean="0"/>
              <a:t>Companies join together to become more competitive and to share scarce resources</a:t>
            </a:r>
          </a:p>
        </p:txBody>
      </p:sp>
    </p:spTree>
    <p:extLst>
      <p:ext uri="{BB962C8B-B14F-4D97-AF65-F5344CB8AC3E}">
        <p14:creationId xmlns:p14="http://schemas.microsoft.com/office/powerpoint/2010/main" xmlns="" val="260763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Indigo.ca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Bricks-and-mortar</a:t>
            </a:r>
          </a:p>
          <a:p>
            <a:r>
              <a:rPr lang="en-US" dirty="0"/>
              <a:t>B</a:t>
            </a:r>
            <a:r>
              <a:rPr lang="en-US" dirty="0" smtClean="0"/>
              <a:t>ought Coles and Chapters</a:t>
            </a:r>
          </a:p>
          <a:p>
            <a:r>
              <a:rPr lang="en-US" dirty="0" smtClean="0"/>
              <a:t>Partnership with Blue Nile and </a:t>
            </a:r>
            <a:r>
              <a:rPr lang="en-US" dirty="0" err="1" smtClean="0"/>
              <a:t>iUniverse</a:t>
            </a:r>
            <a:endParaRPr lang="en-US" dirty="0" smtClean="0"/>
          </a:p>
          <a:p>
            <a:r>
              <a:rPr lang="en-US" dirty="0" smtClean="0"/>
              <a:t>Created a virtual ecosystem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2558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Why Collaboration?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Sharing risks when entering new markets</a:t>
            </a:r>
          </a:p>
          <a:p>
            <a:r>
              <a:rPr lang="en-US" dirty="0" smtClean="0"/>
              <a:t>Reducing costs of expensive new programs</a:t>
            </a:r>
          </a:p>
          <a:p>
            <a:r>
              <a:rPr lang="en-US" dirty="0" smtClean="0"/>
              <a:t>Enhancing organizational profile</a:t>
            </a:r>
          </a:p>
          <a:p>
            <a:r>
              <a:rPr lang="en-US" dirty="0" smtClean="0"/>
              <a:t>Competition can be fierce in some areas while </a:t>
            </a:r>
            <a:r>
              <a:rPr lang="en-US" smtClean="0"/>
              <a:t>they are </a:t>
            </a:r>
            <a:r>
              <a:rPr lang="en-US" dirty="0" smtClean="0"/>
              <a:t>cooperating in others</a:t>
            </a:r>
          </a:p>
          <a:p>
            <a:pPr lvl="1"/>
            <a:r>
              <a:rPr lang="en-US" dirty="0" smtClean="0"/>
              <a:t>Like </a:t>
            </a:r>
            <a:r>
              <a:rPr lang="en-US" dirty="0"/>
              <a:t>competing with a sibling </a:t>
            </a:r>
            <a:endParaRPr lang="en-US" dirty="0" smtClean="0"/>
          </a:p>
          <a:p>
            <a:r>
              <a:rPr lang="en-US" dirty="0" smtClean="0"/>
              <a:t>Encourages long term investment</a:t>
            </a:r>
          </a:p>
        </p:txBody>
      </p:sp>
    </p:spTree>
    <p:extLst>
      <p:ext uri="{BB962C8B-B14F-4D97-AF65-F5344CB8AC3E}">
        <p14:creationId xmlns:p14="http://schemas.microsoft.com/office/powerpoint/2010/main" xmlns="" val="3808903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From Adversaries to Partners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503542896"/>
              </p:ext>
            </p:extLst>
          </p:nvPr>
        </p:nvGraphicFramePr>
        <p:xfrm>
          <a:off x="498475" y="1981200"/>
          <a:ext cx="7556500" cy="460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8250"/>
                <a:gridCol w="37782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Traditional:</a:t>
                      </a:r>
                      <a:r>
                        <a:rPr lang="en-US" baseline="0" dirty="0" smtClean="0"/>
                        <a:t> Adversarial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New: Partnership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1600" dirty="0" smtClean="0"/>
                        <a:t>* Low dependence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600" dirty="0" smtClean="0"/>
                        <a:t>* Suspicion,</a:t>
                      </a:r>
                      <a:r>
                        <a:rPr lang="en-US" sz="1600" baseline="0" dirty="0" smtClean="0"/>
                        <a:t> competition, arms length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n-US" sz="1600" baseline="0" dirty="0" smtClean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600" dirty="0" smtClean="0"/>
                        <a:t>* Detailed performance measures, closely monitored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600" dirty="0" smtClean="0"/>
                        <a:t>* Price, efficacy, own profits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600" dirty="0" smtClean="0"/>
                        <a:t>* Limited information and feedback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n-US" sz="1600" dirty="0" smtClean="0"/>
                    </a:p>
                    <a:p>
                      <a:pPr marL="0" indent="0">
                        <a:buFontTx/>
                        <a:buNone/>
                      </a:pPr>
                      <a:endParaRPr lang="en-US" sz="1600" dirty="0" smtClean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600" dirty="0" smtClean="0"/>
                        <a:t>* Legal resolution of conflict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n-US" sz="1600" dirty="0" smtClean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600" dirty="0" smtClean="0"/>
                        <a:t>* Minimal Involvement and up-front investment, separate resources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n-US" sz="1600" dirty="0" smtClean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600" dirty="0" smtClean="0"/>
                        <a:t>* Short-term contracts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600" dirty="0" smtClean="0"/>
                        <a:t>* Contract limiting the relationship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* High dependence</a:t>
                      </a:r>
                    </a:p>
                    <a:p>
                      <a:r>
                        <a:rPr lang="en-US" sz="1600" dirty="0" smtClean="0"/>
                        <a:t>* Trust, value</a:t>
                      </a:r>
                      <a:r>
                        <a:rPr lang="en-US" sz="1600" baseline="0" dirty="0" smtClean="0"/>
                        <a:t> added to both sides, high commitment</a:t>
                      </a:r>
                    </a:p>
                    <a:p>
                      <a:r>
                        <a:rPr lang="en-US" sz="1600" baseline="0" dirty="0" smtClean="0"/>
                        <a:t>* Loose performance measures, problems discussed</a:t>
                      </a:r>
                    </a:p>
                    <a:p>
                      <a:r>
                        <a:rPr lang="en-US" sz="1600" baseline="0" dirty="0" smtClean="0"/>
                        <a:t>* Equity, fair dealing, both profit</a:t>
                      </a:r>
                    </a:p>
                    <a:p>
                      <a:r>
                        <a:rPr lang="en-US" sz="1600" baseline="0" dirty="0" smtClean="0"/>
                        <a:t>* Electronic linkages to share information, problem feedback, and discussion</a:t>
                      </a:r>
                    </a:p>
                    <a:p>
                      <a:r>
                        <a:rPr lang="en-US" sz="1600" baseline="0" dirty="0" smtClean="0"/>
                        <a:t>* Mechanisms for close coordination, people on-site</a:t>
                      </a:r>
                    </a:p>
                    <a:p>
                      <a:r>
                        <a:rPr lang="en-US" sz="1600" baseline="0" dirty="0" smtClean="0"/>
                        <a:t>* Involvement in partner’s product design and production, shared resources</a:t>
                      </a:r>
                    </a:p>
                    <a:p>
                      <a:r>
                        <a:rPr lang="en-US" sz="1600" baseline="0" dirty="0" smtClean="0"/>
                        <a:t>* Long-term contracts</a:t>
                      </a:r>
                    </a:p>
                    <a:p>
                      <a:r>
                        <a:rPr lang="en-US" sz="1600" baseline="0" dirty="0" smtClean="0"/>
                        <a:t>* Business assistance beyond the contract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2118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Example: Bombardier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Building a business jet with organizations from all over the world</a:t>
            </a:r>
          </a:p>
          <a:p>
            <a:r>
              <a:rPr lang="en-US" dirty="0" smtClean="0"/>
              <a:t>Rely heavily on suppliers for design support and shared development costs and market risks</a:t>
            </a:r>
          </a:p>
          <a:p>
            <a:r>
              <a:rPr lang="en-US" dirty="0" smtClean="0"/>
              <a:t>30 different suppliers</a:t>
            </a:r>
          </a:p>
          <a:p>
            <a:r>
              <a:rPr lang="en-US" dirty="0" smtClean="0"/>
              <a:t>500 design members (250 are from outside suppliers)</a:t>
            </a:r>
          </a:p>
          <a:p>
            <a:r>
              <a:rPr lang="en-US" dirty="0" smtClean="0"/>
              <a:t>$250 million invested by Bombardier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69268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3. Population</a:t>
            </a:r>
            <a:r>
              <a:rPr lang="en-US" dirty="0"/>
              <a:t>-Ecology Perspective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Population-Ecology </a:t>
            </a:r>
            <a:r>
              <a:rPr lang="en-US" dirty="0" smtClean="0"/>
              <a:t>Perspective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focuses on organizational diversity and adaptation within a population of organizations</a:t>
            </a:r>
          </a:p>
          <a:p>
            <a:r>
              <a:rPr lang="en-US" dirty="0" smtClean="0"/>
              <a:t>Population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a set of organizations engaged in similar activities with similar patterns of resources utilization and </a:t>
            </a:r>
            <a:r>
              <a:rPr lang="en-US" dirty="0" smtClean="0"/>
              <a:t>outcomes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245574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Why </a:t>
            </a:r>
            <a:r>
              <a:rPr lang="en-US" dirty="0"/>
              <a:t>d</a:t>
            </a:r>
            <a:r>
              <a:rPr lang="en-US" dirty="0" smtClean="0"/>
              <a:t>o New </a:t>
            </a:r>
            <a:r>
              <a:rPr lang="en-US" dirty="0"/>
              <a:t>O</a:t>
            </a:r>
            <a:r>
              <a:rPr lang="en-US" dirty="0" smtClean="0"/>
              <a:t>rganizations </a:t>
            </a:r>
            <a:r>
              <a:rPr lang="en-US" dirty="0"/>
              <a:t>F</a:t>
            </a:r>
            <a:r>
              <a:rPr lang="en-US" dirty="0" smtClean="0"/>
              <a:t>orm?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Adaptation of older organizations limited </a:t>
            </a:r>
          </a:p>
          <a:p>
            <a:r>
              <a:rPr lang="en-US" dirty="0"/>
              <a:t>New organizations bring innovation and change</a:t>
            </a:r>
          </a:p>
          <a:p>
            <a:r>
              <a:rPr lang="en-US" dirty="0"/>
              <a:t>Established organizations become antiquated</a:t>
            </a:r>
          </a:p>
          <a:p>
            <a:r>
              <a:rPr lang="en-US" dirty="0"/>
              <a:t>New organizations form that “fit” the </a:t>
            </a:r>
            <a:r>
              <a:rPr lang="en-US" dirty="0" smtClean="0"/>
              <a:t>environment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129832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Limitations of Organizational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Hannan</a:t>
            </a:r>
            <a:r>
              <a:rPr lang="en-US" dirty="0" smtClean="0"/>
              <a:t> and Freeman said organizations don’t change because:</a:t>
            </a:r>
          </a:p>
          <a:p>
            <a:pPr lvl="1"/>
            <a:r>
              <a:rPr lang="en-US" dirty="0" smtClean="0"/>
              <a:t>Heavy </a:t>
            </a:r>
            <a:r>
              <a:rPr lang="en-US" dirty="0"/>
              <a:t>Investment in:</a:t>
            </a:r>
          </a:p>
          <a:p>
            <a:pPr lvl="2"/>
            <a:r>
              <a:rPr lang="en-US" dirty="0"/>
              <a:t>Plants</a:t>
            </a:r>
          </a:p>
          <a:p>
            <a:pPr lvl="2"/>
            <a:r>
              <a:rPr lang="en-US" dirty="0"/>
              <a:t>Equipment</a:t>
            </a:r>
          </a:p>
          <a:p>
            <a:pPr lvl="2"/>
            <a:r>
              <a:rPr lang="en-US" dirty="0"/>
              <a:t>Specialized Personnel</a:t>
            </a:r>
          </a:p>
          <a:p>
            <a:pPr lvl="1"/>
            <a:r>
              <a:rPr lang="en-US" dirty="0"/>
              <a:t>Limited Information</a:t>
            </a:r>
          </a:p>
          <a:p>
            <a:pPr lvl="1"/>
            <a:r>
              <a:rPr lang="en-US" dirty="0"/>
              <a:t>Established POV of Decision Makers</a:t>
            </a:r>
          </a:p>
          <a:p>
            <a:pPr lvl="1"/>
            <a:r>
              <a:rPr lang="en-US" dirty="0"/>
              <a:t>Historical Organizational Success</a:t>
            </a:r>
          </a:p>
          <a:p>
            <a:pPr lvl="1"/>
            <a:r>
              <a:rPr lang="en-US" dirty="0"/>
              <a:t>Difficulty changing organizational </a:t>
            </a:r>
            <a:r>
              <a:rPr lang="en-US" dirty="0" smtClean="0"/>
              <a:t>culture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96721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Overview of the Chapter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Organizational Ecosystems</a:t>
            </a:r>
          </a:p>
          <a:p>
            <a:r>
              <a:rPr lang="en-US" dirty="0" smtClean="0"/>
              <a:t>Interorganizational Framework</a:t>
            </a:r>
          </a:p>
          <a:p>
            <a:pPr lvl="1"/>
            <a:r>
              <a:rPr lang="en-US" dirty="0" smtClean="0"/>
              <a:t>Resource Dependence</a:t>
            </a:r>
          </a:p>
          <a:p>
            <a:pPr marL="228600" lvl="1" indent="0">
              <a:buNone/>
            </a:pPr>
            <a:endParaRPr lang="en-US" sz="1200" dirty="0" smtClean="0"/>
          </a:p>
          <a:p>
            <a:pPr lvl="1"/>
            <a:r>
              <a:rPr lang="en-US" dirty="0" smtClean="0"/>
              <a:t>Collaborative Networks</a:t>
            </a:r>
          </a:p>
          <a:p>
            <a:pPr lvl="1"/>
            <a:endParaRPr lang="en-US" sz="1200" dirty="0" smtClean="0"/>
          </a:p>
          <a:p>
            <a:pPr lvl="1"/>
            <a:r>
              <a:rPr lang="en-US" dirty="0" smtClean="0"/>
              <a:t>Population Ecology</a:t>
            </a:r>
          </a:p>
          <a:p>
            <a:pPr lvl="1"/>
            <a:endParaRPr lang="en-US" sz="1200" dirty="0" smtClean="0"/>
          </a:p>
          <a:p>
            <a:pPr lvl="1"/>
            <a:r>
              <a:rPr lang="en-US" dirty="0" smtClean="0"/>
              <a:t>Institutionalism</a:t>
            </a:r>
          </a:p>
        </p:txBody>
      </p:sp>
    </p:spTree>
    <p:extLst>
      <p:ext uri="{BB962C8B-B14F-4D97-AF65-F5344CB8AC3E}">
        <p14:creationId xmlns:p14="http://schemas.microsoft.com/office/powerpoint/2010/main" xmlns="" val="2381040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Organizational Form and Niche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Organizational form: organization’s specific technology, structure, products, goals, and personnel, which can be selected or rejected by the environment</a:t>
            </a:r>
          </a:p>
          <a:p>
            <a:r>
              <a:rPr lang="en-US" dirty="0"/>
              <a:t>Niche: domain of unique environmental resources and needs</a:t>
            </a:r>
          </a:p>
        </p:txBody>
      </p:sp>
    </p:spTree>
    <p:extLst>
      <p:ext uri="{BB962C8B-B14F-4D97-AF65-F5344CB8AC3E}">
        <p14:creationId xmlns:p14="http://schemas.microsoft.com/office/powerpoint/2010/main" xmlns="" val="791943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Elements in the Population-Ecology Model of Organizations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48119246"/>
              </p:ext>
            </p:extLst>
          </p:nvPr>
        </p:nvGraphicFramePr>
        <p:xfrm>
          <a:off x="498474" y="2996351"/>
          <a:ext cx="1689922" cy="183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992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Variation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Large</a:t>
                      </a:r>
                      <a:r>
                        <a:rPr lang="en-US" baseline="0" dirty="0" smtClean="0"/>
                        <a:t> number of variations appear in the population of organizations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46611067"/>
              </p:ext>
            </p:extLst>
          </p:nvPr>
        </p:nvGraphicFramePr>
        <p:xfrm>
          <a:off x="3558829" y="2996351"/>
          <a:ext cx="1627211" cy="155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721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Selection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Some organizations find a niche and survive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17644272"/>
              </p:ext>
            </p:extLst>
          </p:nvPr>
        </p:nvGraphicFramePr>
        <p:xfrm>
          <a:off x="6474878" y="2996351"/>
          <a:ext cx="2194874" cy="183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487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Retention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 few organizations grow</a:t>
                      </a:r>
                      <a:r>
                        <a:rPr lang="en-US" baseline="0" dirty="0" smtClean="0"/>
                        <a:t> large and become institutionalized in the environment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ight Arrow 7"/>
          <p:cNvSpPr/>
          <p:nvPr/>
        </p:nvSpPr>
        <p:spPr>
          <a:xfrm>
            <a:off x="2304617" y="3716138"/>
            <a:ext cx="1034726" cy="517437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5326031" y="3716138"/>
            <a:ext cx="1034726" cy="517437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91078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Population Ecology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Assumption: new organizations are always appearing in the population</a:t>
            </a:r>
          </a:p>
          <a:p>
            <a:r>
              <a:rPr lang="en-US" dirty="0"/>
              <a:t>Population change defined by 3 principals:</a:t>
            </a:r>
          </a:p>
          <a:p>
            <a:pPr lvl="1"/>
            <a:r>
              <a:rPr lang="en-US" dirty="0"/>
              <a:t>Variation: appearance of new, diverse forms in a population of organizations</a:t>
            </a:r>
          </a:p>
          <a:p>
            <a:pPr lvl="1"/>
            <a:r>
              <a:rPr lang="en-US" dirty="0"/>
              <a:t>Selection: whether a new organizational form is suited to the environment and can survive</a:t>
            </a:r>
          </a:p>
          <a:p>
            <a:pPr lvl="1"/>
            <a:r>
              <a:rPr lang="en-US" dirty="0"/>
              <a:t>Retention: preservation and institutionalization of selected organizational </a:t>
            </a:r>
            <a:r>
              <a:rPr lang="en-US" dirty="0" smtClean="0"/>
              <a:t>forms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08662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Strategies for Survival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Struggle for existence: organizations are engaged in a competitive struggle over resources, and each organizational form is fighting to survive</a:t>
            </a:r>
          </a:p>
          <a:p>
            <a:r>
              <a:rPr lang="en-US" dirty="0"/>
              <a:t>Birth/survival of new organizational are based on several factors:</a:t>
            </a:r>
          </a:p>
          <a:p>
            <a:pPr lvl="1"/>
            <a:r>
              <a:rPr lang="en-US" dirty="0"/>
              <a:t>Urban area</a:t>
            </a:r>
          </a:p>
          <a:p>
            <a:pPr lvl="1"/>
            <a:r>
              <a:rPr lang="en-US" dirty="0"/>
              <a:t>% of immigrants</a:t>
            </a:r>
          </a:p>
          <a:p>
            <a:pPr lvl="1"/>
            <a:r>
              <a:rPr lang="en-US" dirty="0"/>
              <a:t>Political turbulence</a:t>
            </a:r>
          </a:p>
          <a:p>
            <a:pPr lvl="1"/>
            <a:r>
              <a:rPr lang="en-US" dirty="0"/>
              <a:t>Industry growth rate</a:t>
            </a:r>
          </a:p>
          <a:p>
            <a:pPr lvl="1"/>
            <a:r>
              <a:rPr lang="en-US" dirty="0"/>
              <a:t>Environmental variability</a:t>
            </a:r>
          </a:p>
        </p:txBody>
      </p:sp>
    </p:spTree>
    <p:extLst>
      <p:ext uri="{BB962C8B-B14F-4D97-AF65-F5344CB8AC3E}">
        <p14:creationId xmlns:p14="http://schemas.microsoft.com/office/powerpoint/2010/main" xmlns="" val="273369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Strategies for Survival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Generalists vs. Specialists Strategy</a:t>
            </a:r>
            <a:endParaRPr lang="en-US" dirty="0" smtClean="0"/>
          </a:p>
          <a:p>
            <a:r>
              <a:rPr lang="en-US" dirty="0" smtClean="0"/>
              <a:t>Generalists</a:t>
            </a:r>
            <a:r>
              <a:rPr lang="en-US" dirty="0"/>
              <a:t>: organizations with a wide niche or domain, that is, those that offer a broad range of products or services or that serve a broad market</a:t>
            </a:r>
          </a:p>
          <a:p>
            <a:r>
              <a:rPr lang="en-US" dirty="0"/>
              <a:t>Specialists: organizations that provide a narrower range of goods or services or that serve a narrower </a:t>
            </a:r>
            <a:r>
              <a:rPr lang="en-US" dirty="0" smtClean="0"/>
              <a:t>market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207584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4. Institutionalism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Institutional Perspective: organizations survive and succeed through congruence between an organization and the expectations from its environment</a:t>
            </a:r>
          </a:p>
          <a:p>
            <a:r>
              <a:rPr lang="en-US" dirty="0"/>
              <a:t>Institutional Environment: composed from norms and values from stakeholders </a:t>
            </a:r>
          </a:p>
          <a:p>
            <a:r>
              <a:rPr lang="en-US" dirty="0"/>
              <a:t>Legitimacy: organization's actions are desirable, proper, and appropriate within the environment’s system of norms, values, and beliefs</a:t>
            </a:r>
          </a:p>
          <a:p>
            <a:r>
              <a:rPr lang="en-US" dirty="0"/>
              <a:t>Argues organizations need legitimacy from their </a:t>
            </a:r>
            <a:r>
              <a:rPr lang="en-US" dirty="0" smtClean="0"/>
              <a:t>customers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185618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Institutional View and Organizational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Organizations have 2 essential dimensions:</a:t>
            </a:r>
          </a:p>
          <a:p>
            <a:pPr lvl="1"/>
            <a:r>
              <a:rPr lang="en-US" dirty="0"/>
              <a:t>Technical Dimension: governed by norms of rationality and efficiency</a:t>
            </a:r>
          </a:p>
          <a:p>
            <a:pPr lvl="1"/>
            <a:r>
              <a:rPr lang="en-US" dirty="0"/>
              <a:t>Institutional Dimension: governed by expectations from external environment</a:t>
            </a:r>
          </a:p>
        </p:txBody>
      </p:sp>
    </p:spTree>
    <p:extLst>
      <p:ext uri="{BB962C8B-B14F-4D97-AF65-F5344CB8AC3E}">
        <p14:creationId xmlns:p14="http://schemas.microsoft.com/office/powerpoint/2010/main" xmlns="" val="790737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Institutional Similarity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Institutional Similarity (or Institutional Isomorphism) is the emergence of a common structure and approach among organizations in the same field</a:t>
            </a:r>
          </a:p>
          <a:p>
            <a:r>
              <a:rPr lang="en-US" dirty="0"/>
              <a:t>Three core mechanisms</a:t>
            </a:r>
            <a:r>
              <a:rPr lang="en-US" dirty="0" smtClean="0"/>
              <a:t>:</a:t>
            </a:r>
          </a:p>
          <a:p>
            <a:r>
              <a:rPr lang="en-US" dirty="0" smtClean="0"/>
              <a:t>1</a:t>
            </a:r>
            <a:r>
              <a:rPr lang="en-US" dirty="0"/>
              <a:t>. Mimetic Forces: pressure to copy or model other </a:t>
            </a:r>
            <a:r>
              <a:rPr lang="en-US" dirty="0" smtClean="0"/>
              <a:t>organizations</a:t>
            </a:r>
          </a:p>
          <a:p>
            <a:pPr lvl="1"/>
            <a:r>
              <a:rPr lang="en-US" dirty="0" smtClean="0"/>
              <a:t>Explains </a:t>
            </a:r>
            <a:r>
              <a:rPr lang="en-US" dirty="0"/>
              <a:t>why fads occur in business </a:t>
            </a:r>
            <a:r>
              <a:rPr lang="en-US" dirty="0" smtClean="0"/>
              <a:t>world</a:t>
            </a:r>
          </a:p>
        </p:txBody>
      </p:sp>
    </p:spTree>
    <p:extLst>
      <p:ext uri="{BB962C8B-B14F-4D97-AF65-F5344CB8AC3E}">
        <p14:creationId xmlns:p14="http://schemas.microsoft.com/office/powerpoint/2010/main" xmlns="" val="11532254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Institutional Similarity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2. Coercive Forces: external pressures exerted on an organization to adopt structures, techniques, or behaviours similar to other </a:t>
            </a:r>
            <a:r>
              <a:rPr lang="en-US" dirty="0" smtClean="0"/>
              <a:t>organizations</a:t>
            </a:r>
          </a:p>
          <a:p>
            <a:pPr lvl="1"/>
            <a:r>
              <a:rPr lang="en-US" dirty="0" smtClean="0"/>
              <a:t>Influenced by:</a:t>
            </a:r>
          </a:p>
          <a:p>
            <a:pPr lvl="2"/>
            <a:r>
              <a:rPr lang="en-US" dirty="0" smtClean="0"/>
              <a:t>Law</a:t>
            </a:r>
          </a:p>
          <a:p>
            <a:pPr lvl="2"/>
            <a:r>
              <a:rPr lang="en-US" dirty="0"/>
              <a:t>N</a:t>
            </a:r>
            <a:r>
              <a:rPr lang="en-US" dirty="0" smtClean="0"/>
              <a:t>ew regulation</a:t>
            </a:r>
          </a:p>
          <a:p>
            <a:pPr lvl="2"/>
            <a:r>
              <a:rPr lang="en-US" dirty="0"/>
              <a:t>A</a:t>
            </a:r>
            <a:r>
              <a:rPr lang="en-US" dirty="0" smtClean="0"/>
              <a:t>nother </a:t>
            </a:r>
            <a:r>
              <a:rPr lang="en-US" dirty="0"/>
              <a:t>organization</a:t>
            </a:r>
          </a:p>
        </p:txBody>
      </p:sp>
    </p:spTree>
    <p:extLst>
      <p:ext uri="{BB962C8B-B14F-4D97-AF65-F5344CB8AC3E}">
        <p14:creationId xmlns:p14="http://schemas.microsoft.com/office/powerpoint/2010/main" xmlns="" val="34890352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Institutional Similarity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3. Normative Forces: pressures to change to achieve standards of professionalism, and to adopt techniques that are considered by the professional community to be up-to-date and </a:t>
            </a:r>
            <a:r>
              <a:rPr lang="en-US" dirty="0" smtClean="0"/>
              <a:t>effective</a:t>
            </a:r>
          </a:p>
          <a:p>
            <a:pPr lvl="1"/>
            <a:r>
              <a:rPr lang="en-US" dirty="0" smtClean="0"/>
              <a:t>Universities</a:t>
            </a:r>
            <a:r>
              <a:rPr lang="en-US" dirty="0"/>
              <a:t>, consulting firms, trade </a:t>
            </a:r>
            <a:r>
              <a:rPr lang="en-US" dirty="0" smtClean="0"/>
              <a:t>associations</a:t>
            </a:r>
            <a:r>
              <a:rPr lang="en-US" dirty="0"/>
              <a:t>, and professional training institutions </a:t>
            </a:r>
            <a:r>
              <a:rPr lang="en-US" dirty="0" smtClean="0"/>
              <a:t>develop </a:t>
            </a:r>
            <a:r>
              <a:rPr lang="en-US" dirty="0"/>
              <a:t>norms among </a:t>
            </a:r>
            <a:r>
              <a:rPr lang="en-US" dirty="0" smtClean="0"/>
              <a:t>professionals</a:t>
            </a:r>
          </a:p>
          <a:p>
            <a:pPr lvl="1"/>
            <a:r>
              <a:rPr lang="en-US" dirty="0" smtClean="0"/>
              <a:t>Companies </a:t>
            </a:r>
            <a:r>
              <a:rPr lang="en-US" dirty="0"/>
              <a:t>accept norms through a sense of </a:t>
            </a:r>
            <a:r>
              <a:rPr lang="en-US" dirty="0" smtClean="0"/>
              <a:t>obligation </a:t>
            </a:r>
            <a:r>
              <a:rPr lang="en-US" dirty="0"/>
              <a:t>to have high performance </a:t>
            </a:r>
            <a:r>
              <a:rPr lang="en-US" dirty="0" smtClean="0"/>
              <a:t>standards</a:t>
            </a:r>
          </a:p>
          <a:p>
            <a:pPr lvl="1"/>
            <a:r>
              <a:rPr lang="en-US" dirty="0" smtClean="0"/>
              <a:t>Norms </a:t>
            </a:r>
            <a:r>
              <a:rPr lang="en-US" dirty="0"/>
              <a:t>almost have a moral/ethical </a:t>
            </a:r>
            <a:r>
              <a:rPr lang="en-US" dirty="0" smtClean="0"/>
              <a:t>requirement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92536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Organizational Ecosystems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Interorganizational Relationships – the relatively enduring resource transactions, flows, and linkages that occur among two or more organizations</a:t>
            </a:r>
          </a:p>
          <a:p>
            <a:r>
              <a:rPr lang="en-US" dirty="0" smtClean="0"/>
              <a:t>Organizational Ecosystem – a system formed by the interaction of a community of organizations and their environment</a:t>
            </a:r>
          </a:p>
          <a:p>
            <a:pPr lvl="1">
              <a:buNone/>
            </a:pP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557737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Microsoft’s Organizational Ecosystem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249102409"/>
              </p:ext>
            </p:extLst>
          </p:nvPr>
        </p:nvGraphicFramePr>
        <p:xfrm>
          <a:off x="498474" y="1981200"/>
          <a:ext cx="7556313" cy="4144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2217002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Is Competition Dead?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Traditional Competition – a distinct company is competing for survival and supremacy with other stand-alone businesses</a:t>
            </a:r>
          </a:p>
          <a:p>
            <a:r>
              <a:rPr lang="en-US" dirty="0" smtClean="0"/>
              <a:t>Coevolution - </a:t>
            </a:r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evolution of two or more species that interact closely with one another, with each species adapting to changes in the </a:t>
            </a:r>
            <a:r>
              <a:rPr lang="en-US" dirty="0" smtClean="0"/>
              <a:t>other</a:t>
            </a:r>
            <a:r>
              <a:rPr lang="en-US" baseline="30000" dirty="0" smtClean="0"/>
              <a:t>1</a:t>
            </a:r>
          </a:p>
          <a:p>
            <a:pPr lvl="1"/>
            <a:r>
              <a:rPr lang="en-US" dirty="0" smtClean="0"/>
              <a:t>Wolves and caribou</a:t>
            </a:r>
          </a:p>
          <a:p>
            <a:pPr marL="228600" lvl="1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pPr marL="228600" lvl="1" indent="0">
              <a:buNone/>
            </a:pPr>
            <a:endParaRPr lang="en-US" dirty="0"/>
          </a:p>
          <a:p>
            <a:pPr marL="228600" lvl="1" indent="0">
              <a:buNone/>
            </a:pPr>
            <a:endParaRPr lang="en-US" dirty="0"/>
          </a:p>
          <a:p>
            <a:pPr marL="228600" lvl="1" indent="0">
              <a:buNone/>
            </a:pPr>
            <a:r>
              <a:rPr lang="en-US" sz="1200" baseline="30000" dirty="0" smtClean="0"/>
              <a:t>1</a:t>
            </a:r>
            <a:r>
              <a:rPr lang="en-US" sz="1200" dirty="0" smtClean="0"/>
              <a:t> </a:t>
            </a:r>
            <a:r>
              <a:rPr lang="en-US" sz="1200" dirty="0" err="1" smtClean="0"/>
              <a:t>www.thefreedictionary.com</a:t>
            </a:r>
            <a:endParaRPr lang="en-US" sz="1200" baseline="30000" dirty="0" smtClean="0"/>
          </a:p>
        </p:txBody>
      </p:sp>
    </p:spTree>
    <p:extLst>
      <p:ext uri="{BB962C8B-B14F-4D97-AF65-F5344CB8AC3E}">
        <p14:creationId xmlns:p14="http://schemas.microsoft.com/office/powerpoint/2010/main" xmlns="" val="61332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Changing Role of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Think about horizontal processes rather than vertical structures</a:t>
            </a:r>
          </a:p>
          <a:p>
            <a:r>
              <a:rPr lang="en-US" dirty="0" smtClean="0"/>
              <a:t>Suppliers and customers are now becoming a part of the team through horizontal linkages</a:t>
            </a:r>
          </a:p>
          <a:p>
            <a:r>
              <a:rPr lang="en-US" dirty="0" smtClean="0"/>
              <a:t>Use coevolution to work with them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2826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Interorganizational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Helps managers switch from top down to horizontal management</a:t>
            </a:r>
          </a:p>
          <a:p>
            <a:r>
              <a:rPr lang="en-US" dirty="0" smtClean="0"/>
              <a:t>Characterization:</a:t>
            </a:r>
          </a:p>
          <a:p>
            <a:pPr lvl="1"/>
            <a:r>
              <a:rPr lang="en-US" dirty="0" smtClean="0"/>
              <a:t>Whether the organizations are similar or dissimilar</a:t>
            </a:r>
          </a:p>
          <a:p>
            <a:pPr lvl="1"/>
            <a:r>
              <a:rPr lang="en-US" dirty="0" smtClean="0"/>
              <a:t>Whether the relationships are competitive or cooperative</a:t>
            </a:r>
          </a:p>
          <a:p>
            <a:r>
              <a:rPr lang="en-US" dirty="0" smtClean="0"/>
              <a:t>Managers can study their environment and adopt strategies to suit their needs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5535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Interorganizational Framework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539858733"/>
              </p:ext>
            </p:extLst>
          </p:nvPr>
        </p:nvGraphicFramePr>
        <p:xfrm>
          <a:off x="2614706" y="2911879"/>
          <a:ext cx="4752974" cy="26693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487"/>
                <a:gridCol w="2376487"/>
              </a:tblGrid>
              <a:tr h="133468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Resource Dependence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Population</a:t>
                      </a:r>
                      <a:r>
                        <a:rPr lang="en-US" baseline="0" dirty="0" smtClean="0"/>
                        <a:t> Ecology</a:t>
                      </a:r>
                      <a:endParaRPr lang="en-US" dirty="0"/>
                    </a:p>
                  </a:txBody>
                  <a:tcPr anchor="ctr"/>
                </a:tc>
              </a:tr>
              <a:tr h="133468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Collaborative Network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Institutionalism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585882" y="1742298"/>
            <a:ext cx="28089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Organization Type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2614706" y="2388659"/>
            <a:ext cx="23756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Dissimilar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 rot="16200000">
            <a:off x="-1012233" y="4003958"/>
            <a:ext cx="34215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Organizational Relationship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1045882" y="3475862"/>
            <a:ext cx="14941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Competitive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1045882" y="4756387"/>
            <a:ext cx="14941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Cooperative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4990353" y="2388659"/>
            <a:ext cx="23773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Similar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3024767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1. Resource Dependence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raditional view of relationships</a:t>
            </a:r>
          </a:p>
          <a:p>
            <a:r>
              <a:rPr lang="en-US" dirty="0" smtClean="0"/>
              <a:t>Try to minimize their dependence on other organizations</a:t>
            </a:r>
          </a:p>
          <a:p>
            <a:r>
              <a:rPr lang="en-US" dirty="0" smtClean="0"/>
              <a:t>Amount of dependence is based on two factors:</a:t>
            </a:r>
          </a:p>
          <a:p>
            <a:pPr lvl="1"/>
            <a:r>
              <a:rPr lang="en-US" dirty="0" smtClean="0"/>
              <a:t>Importance of the resource</a:t>
            </a:r>
          </a:p>
          <a:p>
            <a:pPr lvl="1"/>
            <a:r>
              <a:rPr lang="en-US" dirty="0" smtClean="0"/>
              <a:t>Monopoly power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37399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3060</TotalTime>
  <Words>1155</Words>
  <Application>Microsoft Office PowerPoint</Application>
  <PresentationFormat>On-screen Show (4:3)</PresentationFormat>
  <Paragraphs>220</Paragraphs>
  <Slides>29</Slides>
  <Notes>29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Advantage</vt:lpstr>
      <vt:lpstr>Chapter Five: Interorganizational Relationships</vt:lpstr>
      <vt:lpstr>Overview of the Chapter</vt:lpstr>
      <vt:lpstr>Organizational Ecosystems</vt:lpstr>
      <vt:lpstr>Microsoft’s Organizational Ecosystem</vt:lpstr>
      <vt:lpstr>Is Competition Dead?</vt:lpstr>
      <vt:lpstr>The Changing Role of Management</vt:lpstr>
      <vt:lpstr>Interorganizational Framework</vt:lpstr>
      <vt:lpstr>Interorganizational Framework</vt:lpstr>
      <vt:lpstr>1. Resource Dependence</vt:lpstr>
      <vt:lpstr>Resource Strategies</vt:lpstr>
      <vt:lpstr>Power Strategies</vt:lpstr>
      <vt:lpstr>2. Collaborative Networks</vt:lpstr>
      <vt:lpstr>Indigo.ca</vt:lpstr>
      <vt:lpstr>Why Collaboration?</vt:lpstr>
      <vt:lpstr>From Adversaries to Partners</vt:lpstr>
      <vt:lpstr>Example: Bombardier</vt:lpstr>
      <vt:lpstr>3. Population-Ecology Perspective</vt:lpstr>
      <vt:lpstr>Why do New Organizations Form?</vt:lpstr>
      <vt:lpstr>Limitations of Organizational Change</vt:lpstr>
      <vt:lpstr>Organizational Form and Niche</vt:lpstr>
      <vt:lpstr>Elements in the Population-Ecology Model of Organizations</vt:lpstr>
      <vt:lpstr>Population Ecology Model</vt:lpstr>
      <vt:lpstr>Strategies for Survival</vt:lpstr>
      <vt:lpstr>Strategies for Survival</vt:lpstr>
      <vt:lpstr>4. Institutionalism</vt:lpstr>
      <vt:lpstr>Institutional View and Organizational Design</vt:lpstr>
      <vt:lpstr>Institutional Similarity</vt:lpstr>
      <vt:lpstr>Institutional Similarity</vt:lpstr>
      <vt:lpstr>Institutional Similarity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Five: Interorganizational Relationships</dc:title>
  <dc:creator>Krystle Vlasman</dc:creator>
  <cp:lastModifiedBy>Trevor Hunter</cp:lastModifiedBy>
  <cp:revision>133</cp:revision>
  <dcterms:created xsi:type="dcterms:W3CDTF">2012-09-25T15:44:14Z</dcterms:created>
  <dcterms:modified xsi:type="dcterms:W3CDTF">2012-10-08T18:49:51Z</dcterms:modified>
</cp:coreProperties>
</file>