
<file path=[Content_Types].xml><?xml version="1.0" encoding="utf-8"?>
<Types xmlns="http://schemas.openxmlformats.org/package/2006/content-types">
  <Override PartName="/ppt/slides/slide18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9.xml" ContentType="application/vnd.openxmlformats-officedocument.presentationml.slide+xml"/>
  <Override PartName="/ppt/slides/slide14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s/slide5.xml" ContentType="application/vnd.openxmlformats-officedocument.presentationml.slide+xml"/>
  <Default Extension="rels" ContentType="application/vnd.openxmlformats-package.relationships+xml"/>
  <Default Extension="jpeg" ContentType="image/jpeg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Layouts/slideLayout5.xml" ContentType="application/vnd.openxmlformats-officedocument.presentationml.slideLayout+xml"/>
  <Override PartName="/docProps/app.xml" ContentType="application/vnd.openxmlformats-officedocument.extended-properties+xml"/>
  <Override PartName="/ppt/theme/theme2.xml" ContentType="application/vnd.openxmlformats-officedocument.theme+xml"/>
  <Override PartName="/ppt/slideLayouts/slideLayout1.xml" ContentType="application/vnd.openxmlformats-officedocument.presentationml.slideLayout+xml"/>
  <Override PartName="/ppt/slides/slide22.xml" ContentType="application/vnd.openxmlformats-officedocument.presentationml.slide+xml"/>
  <Default Extension="xml" ContentType="application/xml"/>
  <Override PartName="/ppt/slides/slide19.xml" ContentType="application/vnd.openxmlformats-officedocument.presentationml.slide+xml"/>
  <Override PartName="/ppt/notesSlides/notesSlide5.xml" ContentType="application/vnd.openxmlformats-officedocument.presentationml.notesSlide+xml"/>
  <Override PartName="/ppt/tableStyles.xml" ContentType="application/vnd.openxmlformats-officedocument.presentationml.tableStyles+xml"/>
  <Override PartName="/ppt/slides/slide15.xml" ContentType="application/vnd.openxmlformats-officedocument.presentationml.slide+xml"/>
  <Override PartName="/ppt/notesSlides/notesSlide1.xml" ContentType="application/vnd.openxmlformats-officedocument.presentationml.notesSlide+xml"/>
  <Override PartName="/ppt/slideLayouts/slideLayout12.xml" ContentType="application/vnd.openxmlformats-officedocument.presentationml.slideLayout+xml"/>
  <Override PartName="/ppt/slides/slide6.xml" ContentType="application/vnd.openxmlformats-officedocument.presentationml.slide+xml"/>
  <Override PartName="/docProps/core.xml" ContentType="application/vnd.openxmlformats-package.core-properties+xml"/>
  <Override PartName="/ppt/slides/slide11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Default Extension="png" ContentType="image/png"/>
  <Override PartName="/ppt/slideLayouts/slideLayout2.xml" ContentType="application/vnd.openxmlformats-officedocument.presentationml.slideLayout+xml"/>
  <Override PartName="/ppt/slides/slide23.xml" ContentType="application/vnd.openxmlformats-officedocument.presentationml.slide+xml"/>
  <Override PartName="/ppt/notesSlides/notesSlide6.xml" ContentType="application/vnd.openxmlformats-officedocument.presentationml.notesSlide+xml"/>
  <Default Extension="gif" ContentType="image/gif"/>
  <Override PartName="/ppt/slides/slide16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7.xml" ContentType="application/vnd.openxmlformats-officedocument.presentationml.slide+xml"/>
  <Override PartName="/ppt/presentation.xml" ContentType="application/vnd.openxmlformats-officedocument.presentationml.presentation.main+xml"/>
  <Override PartName="/ppt/slides/slide12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Layouts/slideLayout3.xml" ContentType="application/vnd.openxmlformats-officedocument.presentationml.slideLayout+xml"/>
  <Override PartName="/ppt/slides/slide24.xml" ContentType="application/vnd.openxmlformats-officedocument.presentationml.slide+xml"/>
  <Override PartName="/ppt/slides/slide20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slides/slide13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4.xml" ContentType="application/vnd.openxmlformats-officedocument.presentationml.slide+xml"/>
  <Override PartName="/ppt/notesSlides/notesSlide8.xml" ContentType="application/vnd.openxmlformats-officedocument.presentationml.notesSlide+xml"/>
  <Override PartName="/ppt/slideLayouts/slideLayout4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s/slide21.xml" ContentType="application/vnd.openxmlformats-officedocument.presentationml.slide+xml"/>
  <Default Extension="bin" ContentType="application/vnd.openxmlformats-officedocument.presentationml.printerSettings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901" r:id="rId1"/>
  </p:sldMasterIdLst>
  <p:notesMasterIdLst>
    <p:notesMasterId r:id="rId26"/>
  </p:notesMasterIdLst>
  <p:sldIdLst>
    <p:sldId id="256" r:id="rId2"/>
    <p:sldId id="257" r:id="rId3"/>
    <p:sldId id="258" r:id="rId4"/>
    <p:sldId id="259" r:id="rId5"/>
    <p:sldId id="268" r:id="rId6"/>
    <p:sldId id="260" r:id="rId7"/>
    <p:sldId id="261" r:id="rId8"/>
    <p:sldId id="278" r:id="rId9"/>
    <p:sldId id="281" r:id="rId10"/>
    <p:sldId id="265" r:id="rId11"/>
    <p:sldId id="266" r:id="rId12"/>
    <p:sldId id="269" r:id="rId13"/>
    <p:sldId id="270" r:id="rId14"/>
    <p:sldId id="271" r:id="rId15"/>
    <p:sldId id="272" r:id="rId16"/>
    <p:sldId id="273" r:id="rId17"/>
    <p:sldId id="274" r:id="rId18"/>
    <p:sldId id="262" r:id="rId19"/>
    <p:sldId id="263" r:id="rId20"/>
    <p:sldId id="264" r:id="rId21"/>
    <p:sldId id="277" r:id="rId22"/>
    <p:sldId id="279" r:id="rId23"/>
    <p:sldId id="276" r:id="rId24"/>
    <p:sldId id="280" r:id="rId2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4660"/>
  </p:normalViewPr>
  <p:slideViewPr>
    <p:cSldViewPr snapToGrid="0" snapToObjects="1">
      <p:cViewPr varScale="1">
        <p:scale>
          <a:sx n="84" d="100"/>
          <a:sy n="84" d="100"/>
        </p:scale>
        <p:origin x="-1048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notesMaster" Target="notesMasters/notesMaster1.xml"/><Relationship Id="rId27" Type="http://schemas.openxmlformats.org/officeDocument/2006/relationships/printerSettings" Target="printerSettings/printerSettings1.bin"/><Relationship Id="rId28" Type="http://schemas.openxmlformats.org/officeDocument/2006/relationships/presProps" Target="presProps.xml"/><Relationship Id="rId29" Type="http://schemas.openxmlformats.org/officeDocument/2006/relationships/viewProps" Target="viewProps.xml"/><Relationship Id="rId30" Type="http://schemas.openxmlformats.org/officeDocument/2006/relationships/theme" Target="theme/theme1.xml"/><Relationship Id="rId31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2E9BF00-45BE-E74A-B64F-CD68F3580A0C}" type="datetimeFigureOut">
              <a:rPr lang="en-US" smtClean="0"/>
              <a:pPr/>
              <a:t>11/12/12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BA231AA-B217-004A-B07B-3C295DC67AD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4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baseline="0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A231AA-B217-004A-B07B-3C295DC67AD0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A231AA-B217-004A-B07B-3C295DC67AD0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A231AA-B217-004A-B07B-3C295DC67AD0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A231AA-B217-004A-B07B-3C295DC67AD0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A231AA-B217-004A-B07B-3C295DC67AD0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A231AA-B217-004A-B07B-3C295DC67AD0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A231AA-B217-004A-B07B-3C295DC67AD0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A231AA-B217-004A-B07B-3C295DC67AD0}" type="slidenum">
              <a:rPr lang="en-US" smtClean="0"/>
              <a:pPr/>
              <a:t>24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328166" y="1295400"/>
            <a:ext cx="6487668" cy="3152887"/>
          </a:xfrm>
          <a:prstGeom prst="rect">
            <a:avLst/>
          </a:prstGeo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/>
          <a:p>
            <a:pPr marL="0" indent="0" algn="l" defTabSz="914400" rtl="0" eaLnBrk="1" latinLnBrk="0" hangingPunct="1">
              <a:spcBef>
                <a:spcPts val="2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</a:pPr>
            <a:endParaRPr sz="3200" kern="120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22921" y="1523999"/>
            <a:ext cx="6498158" cy="1724867"/>
          </a:xfrm>
        </p:spPr>
        <p:txBody>
          <a:bodyPr vert="horz" lIns="91440" tIns="45720" rIns="91440" bIns="45720" rtlCol="0" anchor="b" anchorCtr="0">
            <a:noAutofit/>
          </a:bodyPr>
          <a:lstStyle>
            <a:lvl1pPr marL="0" indent="0" algn="ctr" defTabSz="914400" rtl="0" eaLnBrk="1" latinLnBrk="0" hangingPunct="1">
              <a:spcBef>
                <a:spcPct val="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4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CA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22921" y="3299012"/>
            <a:ext cx="6498159" cy="916641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ts val="3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CA" smtClean="0"/>
              <a:t>Click to edit Master subtitle style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1D16BC-8F95-8C45-B706-C28D5FB8556D}" type="datetimeFigureOut">
              <a:rPr lang="en-US" smtClean="0"/>
              <a:pPr/>
              <a:t>11/12/12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7CC652-A623-41D2-B0ED-8F1D217186B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398" y="611872"/>
            <a:ext cx="4079545" cy="1162050"/>
          </a:xfrm>
        </p:spPr>
        <p:txBody>
          <a:bodyPr anchor="b"/>
          <a:lstStyle>
            <a:lvl1pPr algn="ctr">
              <a:defRPr sz="3600" b="0"/>
            </a:lvl1pPr>
          </a:lstStyle>
          <a:p>
            <a:r>
              <a:rPr lang="en-CA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398" y="1787856"/>
            <a:ext cx="4079545" cy="3720152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1D16BC-8F95-8C45-B706-C28D5FB8556D}" type="datetimeFigureOut">
              <a:rPr lang="en-US" smtClean="0"/>
              <a:pPr/>
              <a:t>11/12/12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C0B4B5-4588-4941-B95B-B6A64DF4650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Picture Placeholder 2"/>
          <p:cNvSpPr>
            <a:spLocks noGrp="1"/>
          </p:cNvSpPr>
          <p:nvPr>
            <p:ph type="pic" idx="1"/>
          </p:nvPr>
        </p:nvSpPr>
        <p:spPr>
          <a:xfrm>
            <a:off x="5090617" y="359392"/>
            <a:ext cx="3657600" cy="5318077"/>
          </a:xfr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ts val="2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32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CA" smtClean="0"/>
              <a:t>Click icon to add picture</a:t>
            </a:r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1D16BC-8F95-8C45-B706-C28D5FB8556D}" type="datetimeFigureOut">
              <a:rPr lang="en-US" smtClean="0"/>
              <a:pPr/>
              <a:t>11/12/12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C0B4B5-4588-4941-B95B-B6A64DF4650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69792" y="368301"/>
            <a:ext cx="1524000" cy="5575300"/>
          </a:xfrm>
        </p:spPr>
        <p:txBody>
          <a:bodyPr vert="eaVert"/>
          <a:lstStyle/>
          <a:p>
            <a:r>
              <a:rPr lang="en-CA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49274" y="368301"/>
            <a:ext cx="6689726" cy="5575300"/>
          </a:xfrm>
        </p:spPr>
        <p:txBody>
          <a:bodyPr vert="eaVert"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1D16BC-8F95-8C45-B706-C28D5FB8556D}" type="datetimeFigureOut">
              <a:rPr lang="en-US" smtClean="0"/>
              <a:pPr/>
              <a:t>11/12/12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C0B4B5-4588-4941-B95B-B6A64DF4650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1D16BC-8F95-8C45-B706-C28D5FB8556D}" type="datetimeFigureOut">
              <a:rPr lang="en-US" smtClean="0"/>
              <a:pPr/>
              <a:t>11/12/12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C0B4B5-4588-4941-B95B-B6A64DF4650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Title Slide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3538" y="3352801"/>
            <a:ext cx="8416925" cy="1470025"/>
          </a:xfrm>
        </p:spPr>
        <p:txBody>
          <a:bodyPr/>
          <a:lstStyle/>
          <a:p>
            <a:r>
              <a:rPr lang="en-CA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63538" y="4771029"/>
            <a:ext cx="8416925" cy="972671"/>
          </a:xfrm>
        </p:spPr>
        <p:txBody>
          <a:bodyPr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CA" smtClean="0"/>
              <a:t>Click to edit Master subtitle style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1D16BC-8F95-8C45-B706-C28D5FB8556D}" type="datetimeFigureOut">
              <a:rPr lang="en-US" smtClean="0"/>
              <a:pPr/>
              <a:t>11/12/12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C0B4B5-4588-4941-B95B-B6A64DF4650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Picture Placeholder 2"/>
          <p:cNvSpPr>
            <a:spLocks noGrp="1"/>
          </p:cNvSpPr>
          <p:nvPr>
            <p:ph type="pic" idx="13"/>
          </p:nvPr>
        </p:nvSpPr>
        <p:spPr>
          <a:xfrm>
            <a:off x="370980" y="363538"/>
            <a:ext cx="8402040" cy="2836862"/>
          </a:xfr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CA" smtClean="0"/>
              <a:t>Click icon to add picture</a:t>
            </a:r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2403144"/>
            <a:ext cx="8056563" cy="1362075"/>
          </a:xfrm>
        </p:spPr>
        <p:txBody>
          <a:bodyPr anchor="b" anchorCtr="0"/>
          <a:lstStyle>
            <a:lvl1pPr algn="ctr">
              <a:defRPr sz="4600" b="0" cap="none" baseline="0"/>
            </a:lvl1pPr>
          </a:lstStyle>
          <a:p>
            <a:r>
              <a:rPr lang="en-CA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5" y="3736005"/>
            <a:ext cx="8056563" cy="1500187"/>
          </a:xfrm>
        </p:spPr>
        <p:txBody>
          <a:bodyPr anchor="t" anchorCtr="0"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1D16BC-8F95-8C45-B706-C28D5FB8556D}" type="datetimeFigureOut">
              <a:rPr lang="en-US" smtClean="0"/>
              <a:pPr/>
              <a:t>11/12/12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A4845-A08A-4DF4-8D99-E2E7B6D41C67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107576"/>
            <a:ext cx="8042276" cy="1336956"/>
          </a:xfrm>
        </p:spPr>
        <p:txBody>
          <a:bodyPr/>
          <a:lstStyle/>
          <a:p>
            <a:r>
              <a:rPr lang="en-CA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49275" y="1600201"/>
            <a:ext cx="3840480" cy="4343400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1071" y="1600201"/>
            <a:ext cx="3840480" cy="4343400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1D16BC-8F95-8C45-B706-C28D5FB8556D}" type="datetimeFigureOut">
              <a:rPr lang="en-US" smtClean="0"/>
              <a:pPr/>
              <a:t>11/12/12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C0B4B5-4588-4941-B95B-B6A64DF4650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4" y="107576"/>
            <a:ext cx="8042276" cy="1336956"/>
          </a:xfrm>
        </p:spPr>
        <p:txBody>
          <a:bodyPr/>
          <a:lstStyle>
            <a:lvl1pPr>
              <a:defRPr/>
            </a:lvl1pPr>
          </a:lstStyle>
          <a:p>
            <a:r>
              <a:rPr lang="en-CA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4" y="1453224"/>
            <a:ext cx="3840480" cy="750887"/>
          </a:xfrm>
        </p:spPr>
        <p:txBody>
          <a:bodyPr anchor="b">
            <a:noAutofit/>
          </a:bodyPr>
          <a:lstStyle>
            <a:lvl1pPr marL="0" indent="0" algn="ctr">
              <a:spcBef>
                <a:spcPts val="0"/>
              </a:spcBef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9274" y="2347415"/>
            <a:ext cx="3840480" cy="3596185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1070" y="1453224"/>
            <a:ext cx="3840480" cy="750887"/>
          </a:xfrm>
        </p:spPr>
        <p:txBody>
          <a:bodyPr anchor="b">
            <a:noAutofit/>
          </a:bodyPr>
          <a:lstStyle>
            <a:lvl1pPr marL="0" indent="0" algn="ctr">
              <a:spcBef>
                <a:spcPts val="0"/>
              </a:spcBef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1070" y="2347415"/>
            <a:ext cx="3840480" cy="3596185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1D16BC-8F95-8C45-B706-C28D5FB8556D}" type="datetimeFigureOut">
              <a:rPr lang="en-US" smtClean="0"/>
              <a:pPr/>
              <a:t>11/12/12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C0B4B5-4588-4941-B95B-B6A64DF4650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1D16BC-8F95-8C45-B706-C28D5FB8556D}" type="datetimeFigureOut">
              <a:rPr lang="en-US" smtClean="0"/>
              <a:pPr/>
              <a:t>11/12/12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C0B4B5-4588-4941-B95B-B6A64DF4650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1D16BC-8F95-8C45-B706-C28D5FB8556D}" type="datetimeFigureOut">
              <a:rPr lang="en-US" smtClean="0"/>
              <a:pPr/>
              <a:t>11/12/12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C0B4B5-4588-4941-B95B-B6A64DF4650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399" y="611872"/>
            <a:ext cx="3840480" cy="1162050"/>
          </a:xfrm>
        </p:spPr>
        <p:txBody>
          <a:bodyPr anchor="b"/>
          <a:lstStyle>
            <a:lvl1pPr algn="ctr">
              <a:defRPr sz="3600" b="0"/>
            </a:lvl1pPr>
          </a:lstStyle>
          <a:p>
            <a:r>
              <a:rPr lang="en-CA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2824" y="368300"/>
            <a:ext cx="3840480" cy="5575300"/>
          </a:xfrm>
        </p:spPr>
        <p:txBody>
          <a:bodyPr>
            <a:normAutofit/>
          </a:bodyPr>
          <a:lstStyle>
            <a:lvl1pPr>
              <a:spcBef>
                <a:spcPts val="2000"/>
              </a:spcBef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399" y="1787856"/>
            <a:ext cx="3840480" cy="3720152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1D16BC-8F95-8C45-B706-C28D5FB8556D}" type="datetimeFigureOut">
              <a:rPr lang="en-US" smtClean="0"/>
              <a:pPr/>
              <a:t>11/12/12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519841-B96A-4DD9-B158-9961937F6A4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49275" y="107576"/>
            <a:ext cx="8042276" cy="1336956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en-CA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5" y="1600201"/>
            <a:ext cx="8042276" cy="434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629835" y="627566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181D16BC-8F95-8C45-B706-C28D5FB8556D}" type="datetimeFigureOut">
              <a:rPr lang="en-US" smtClean="0"/>
              <a:pPr/>
              <a:t>11/12/12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458" y="6275668"/>
            <a:ext cx="484094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97906" y="6275668"/>
            <a:ext cx="990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fld id="{73C0B4B5-4588-4941-B95B-B6A64DF4650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02" r:id="rId1"/>
    <p:sldLayoutId id="2147483903" r:id="rId2"/>
    <p:sldLayoutId id="2147483904" r:id="rId3"/>
    <p:sldLayoutId id="2147483905" r:id="rId4"/>
    <p:sldLayoutId id="2147483906" r:id="rId5"/>
    <p:sldLayoutId id="2147483907" r:id="rId6"/>
    <p:sldLayoutId id="2147483908" r:id="rId7"/>
    <p:sldLayoutId id="2147483909" r:id="rId8"/>
    <p:sldLayoutId id="2147483910" r:id="rId9"/>
    <p:sldLayoutId id="2147483911" r:id="rId10"/>
    <p:sldLayoutId id="2147483912" r:id="rId11"/>
    <p:sldLayoutId id="2147483913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6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349250" indent="-349250" algn="l" defTabSz="914400" rtl="0" eaLnBrk="1" latinLnBrk="0" hangingPunct="1">
        <a:spcBef>
          <a:spcPts val="2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2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336550" algn="l" defTabSz="914400" rtl="0" eaLnBrk="1" latinLnBrk="0" hangingPunct="1">
        <a:spcBef>
          <a:spcPts val="600"/>
        </a:spcBef>
        <a:buClr>
          <a:schemeClr val="accent1">
            <a:lumMod val="75000"/>
          </a:schemeClr>
        </a:buClr>
        <a:buSzPct val="110000"/>
        <a:buFont typeface="Wingdings 2" pitchFamily="18" charset="2"/>
        <a:buChar char=""/>
        <a:defRPr sz="22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968375" indent="-282575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263650" indent="-295275" algn="l" defTabSz="914400" rtl="0" eaLnBrk="1" latinLnBrk="0" hangingPunct="1">
        <a:spcBef>
          <a:spcPts val="600"/>
        </a:spcBef>
        <a:buClr>
          <a:schemeClr val="accent1">
            <a:lumMod val="75000"/>
          </a:schemeClr>
        </a:buClr>
        <a:buSzPct val="110000"/>
        <a:buFont typeface="Wingdings 2" pitchFamily="18" charset="2"/>
        <a:buChar char="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1546225" indent="-282575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Relationship Id="rId3" Type="http://schemas.openxmlformats.org/officeDocument/2006/relationships/image" Target="../media/image4.gif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jpe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2.gif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 smtClean="0"/>
              <a:t>Power, Conflict and Politics</a:t>
            </a:r>
            <a:endParaRPr lang="en-US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Ashley Crnic</a:t>
            </a:r>
          </a:p>
          <a:p>
            <a:r>
              <a:rPr lang="en-US" dirty="0" smtClean="0"/>
              <a:t>Steffany Flook</a:t>
            </a:r>
          </a:p>
          <a:p>
            <a:r>
              <a:rPr lang="en-US" dirty="0" smtClean="0"/>
              <a:t>Roxanne Tian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1750"/>
            <a:ext cx="8042276" cy="1336956"/>
          </a:xfrm>
        </p:spPr>
        <p:txBody>
          <a:bodyPr/>
          <a:lstStyle/>
          <a:p>
            <a:r>
              <a:rPr lang="en-US" dirty="0" smtClean="0"/>
              <a:t>Power and Organizations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Structure</a:t>
            </a:r>
          </a:p>
          <a:p>
            <a:pPr marL="457200" indent="-457200">
              <a:buAutoNum type="arabicParenR"/>
            </a:pPr>
            <a:r>
              <a:rPr lang="en-US" dirty="0" smtClean="0"/>
              <a:t>Framework</a:t>
            </a:r>
          </a:p>
          <a:p>
            <a:pPr marL="457200" indent="-457200">
              <a:buAutoNum type="arabicParenR"/>
            </a:pPr>
            <a:r>
              <a:rPr lang="en-US" u="sng" dirty="0" smtClean="0"/>
              <a:t>Interactions</a:t>
            </a:r>
            <a:r>
              <a:rPr lang="en-US" dirty="0" smtClean="0"/>
              <a:t> </a:t>
            </a:r>
          </a:p>
          <a:p>
            <a:pPr marL="457200" indent="-457200">
              <a:buAutoNum type="arabicParenR"/>
            </a:pPr>
            <a:endParaRPr lang="en-US" dirty="0" smtClean="0"/>
          </a:p>
        </p:txBody>
      </p:sp>
      <p:pic>
        <p:nvPicPr>
          <p:cNvPr id="4" name="Content Placeholder 3" descr="Colorful Org Chart Template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="" xmlns:mv="urn:schemas-microsoft-com:mac:vml" xmlns:mc="http://schemas.openxmlformats.org/markup-compatibility/2006" val="0"/>
              </a:ext>
            </a:extLst>
          </a:blip>
          <a:srcRect l="6664" r="6664"/>
          <a:stretch>
            <a:fillRect/>
          </a:stretch>
        </p:blipFill>
        <p:spPr>
          <a:xfrm>
            <a:off x="3958128" y="1364135"/>
            <a:ext cx="4869958" cy="2678313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5" name="Content Placeholder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="" xmlns:mv="urn:schemas-microsoft-com:mac:vml" xmlns:mc="http://schemas.openxmlformats.org/markup-compatibility/2006" val="0"/>
              </a:ext>
            </a:extLst>
          </a:blip>
          <a:stretch>
            <a:fillRect/>
          </a:stretch>
        </p:blipFill>
        <p:spPr>
          <a:xfrm>
            <a:off x="181413" y="3930320"/>
            <a:ext cx="4627551" cy="283581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Power?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9275" y="1799087"/>
            <a:ext cx="8042276" cy="3833833"/>
          </a:xfrm>
        </p:spPr>
        <p:txBody>
          <a:bodyPr/>
          <a:lstStyle/>
          <a:p>
            <a:r>
              <a:rPr lang="en-US" dirty="0" smtClean="0"/>
              <a:t>Intangible force</a:t>
            </a:r>
          </a:p>
          <a:p>
            <a:r>
              <a:rPr lang="en-US" dirty="0" smtClean="0"/>
              <a:t>Felt internally</a:t>
            </a:r>
          </a:p>
          <a:p>
            <a:r>
              <a:rPr lang="en-US" dirty="0" smtClean="0"/>
              <a:t>Power can result from structural characteristics</a:t>
            </a:r>
          </a:p>
          <a:p>
            <a:r>
              <a:rPr lang="en-US" dirty="0" smtClean="0"/>
              <a:t>Structural characteristics= influences strategy and goals</a:t>
            </a:r>
          </a:p>
          <a:p>
            <a:r>
              <a:rPr lang="en-US" dirty="0" smtClean="0"/>
              <a:t>Horizontal structures or vertical structures</a:t>
            </a:r>
          </a:p>
          <a:p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Power and EGSS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n-US" dirty="0" smtClean="0"/>
              <a:t>Definition</a:t>
            </a:r>
          </a:p>
          <a:p>
            <a:r>
              <a:rPr lang="en-US" dirty="0" smtClean="0"/>
              <a:t>“Ability to achieve goals or outcomes that power holders desire”</a:t>
            </a:r>
          </a:p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“Influence other people to bring about desired outcomes”</a:t>
            </a:r>
          </a:p>
          <a:p>
            <a:pPr>
              <a:buNone/>
            </a:pPr>
            <a:r>
              <a:rPr lang="en-US" b="1" u="sng" dirty="0" smtClean="0"/>
              <a:t/>
            </a:r>
            <a:br>
              <a:rPr lang="en-US" b="1" u="sng" dirty="0" smtClean="0"/>
            </a:br>
            <a:endParaRPr lang="en-US" b="1" u="sng" dirty="0" smtClean="0"/>
          </a:p>
          <a:p>
            <a:pPr>
              <a:buNone/>
            </a:pPr>
            <a:endParaRPr lang="en-US" b="1" u="sng" dirty="0" smtClean="0"/>
          </a:p>
          <a:p>
            <a:pPr>
              <a:buNone/>
            </a:pPr>
            <a:endParaRPr lang="en-US" b="1" u="sng" dirty="0" smtClean="0"/>
          </a:p>
          <a:p>
            <a:pPr algn="ctr">
              <a:buNone/>
            </a:pPr>
            <a:r>
              <a:rPr lang="en-US" b="1" u="sng" dirty="0" smtClean="0"/>
              <a:t>Is power in the hands of the director or the </a:t>
            </a:r>
            <a:r>
              <a:rPr lang="en-US" b="1" u="sng" dirty="0" err="1" smtClean="0"/>
              <a:t>directee</a:t>
            </a:r>
            <a:r>
              <a:rPr lang="en-US" b="1" u="sng" dirty="0" smtClean="0"/>
              <a:t>?</a:t>
            </a:r>
          </a:p>
          <a:p>
            <a:endParaRPr lang="en-US" b="1" u="sng" dirty="0"/>
          </a:p>
        </p:txBody>
      </p:sp>
      <p:pic>
        <p:nvPicPr>
          <p:cNvPr id="4" name="Picture 3" descr="Discovery-Channel-Logo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32375" y="3564924"/>
            <a:ext cx="3059738" cy="1449350"/>
          </a:xfrm>
          <a:prstGeom prst="rect">
            <a:avLst/>
          </a:prstGeom>
          <a:effectLst>
            <a:outerShdw blurRad="50800" dist="38100" dir="2700000">
              <a:srgbClr val="000000"/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Power derives from…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An exchange relationship in which one position or department provides scarce or valued resources to other departments</a:t>
            </a:r>
          </a:p>
          <a:p>
            <a:r>
              <a:rPr lang="en-US" dirty="0" smtClean="0"/>
              <a:t>Dependency= power relationship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How does power affect organic and mechanistic structures? 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   </a:t>
            </a:r>
            <a:r>
              <a:rPr lang="en-US" b="1" u="sng" dirty="0" smtClean="0"/>
              <a:t>Is power more dominant in vertical or horizontal structures? </a:t>
            </a:r>
            <a:endParaRPr lang="en-US" b="1" u="sng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245267"/>
            <a:ext cx="8042276" cy="1336956"/>
          </a:xfrm>
        </p:spPr>
        <p:txBody>
          <a:bodyPr/>
          <a:lstStyle/>
          <a:p>
            <a:r>
              <a:rPr lang="en-US" dirty="0" smtClean="0"/>
              <a:t>Individual vs. Organizational Power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9275" y="1730441"/>
            <a:ext cx="8042276" cy="43434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dirty="0" smtClean="0"/>
              <a:t>5 sources of personal power </a:t>
            </a:r>
          </a:p>
          <a:p>
            <a:r>
              <a:rPr lang="en-US" dirty="0" smtClean="0"/>
              <a:t>1) </a:t>
            </a:r>
            <a:r>
              <a:rPr lang="en-US" b="1" dirty="0" smtClean="0"/>
              <a:t>Legitimate Power </a:t>
            </a:r>
            <a:r>
              <a:rPr lang="en-US" dirty="0" smtClean="0"/>
              <a:t>(granted)        </a:t>
            </a:r>
          </a:p>
          <a:p>
            <a:r>
              <a:rPr lang="en-US" dirty="0" smtClean="0"/>
              <a:t>2) </a:t>
            </a:r>
            <a:r>
              <a:rPr lang="en-US" b="1" dirty="0" smtClean="0"/>
              <a:t>Expert Power </a:t>
            </a:r>
            <a:r>
              <a:rPr lang="en-US" dirty="0" smtClean="0"/>
              <a:t>(greater skill/ knowledge)       </a:t>
            </a:r>
          </a:p>
          <a:p>
            <a:r>
              <a:rPr lang="en-US" dirty="0" smtClean="0"/>
              <a:t>3) </a:t>
            </a:r>
            <a:r>
              <a:rPr lang="en-US" b="1" dirty="0" smtClean="0"/>
              <a:t>Referent Power </a:t>
            </a:r>
            <a:r>
              <a:rPr lang="en-US" dirty="0" smtClean="0"/>
              <a:t>(personal characteristics)</a:t>
            </a:r>
          </a:p>
          <a:p>
            <a:r>
              <a:rPr lang="en-US" dirty="0" smtClean="0"/>
              <a:t>4)</a:t>
            </a:r>
            <a:r>
              <a:rPr lang="en-US" b="1" dirty="0" smtClean="0"/>
              <a:t> Reward Power </a:t>
            </a:r>
            <a:r>
              <a:rPr lang="en-US" dirty="0" smtClean="0"/>
              <a:t>(bestow rewards)</a:t>
            </a:r>
          </a:p>
          <a:p>
            <a:r>
              <a:rPr lang="en-US" dirty="0" smtClean="0"/>
              <a:t>5) </a:t>
            </a:r>
            <a:r>
              <a:rPr lang="en-US" b="1" dirty="0" smtClean="0"/>
              <a:t>Coercive Power </a:t>
            </a:r>
            <a:r>
              <a:rPr lang="en-US" dirty="0" smtClean="0"/>
              <a:t>(punishment) 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b="1" u="sng" dirty="0"/>
          </a:p>
        </p:txBody>
      </p:sp>
      <p:cxnSp>
        <p:nvCxnSpPr>
          <p:cNvPr id="4" name="Straight Connector 3"/>
          <p:cNvCxnSpPr/>
          <p:nvPr/>
        </p:nvCxnSpPr>
        <p:spPr>
          <a:xfrm rot="5400000">
            <a:off x="-72478" y="4715273"/>
            <a:ext cx="692038" cy="1589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/>
          <p:cNvCxnSpPr/>
          <p:nvPr/>
        </p:nvCxnSpPr>
        <p:spPr>
          <a:xfrm rot="10800000">
            <a:off x="273538" y="4386329"/>
            <a:ext cx="469534" cy="1588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rot="10800000">
            <a:off x="273538" y="5045804"/>
            <a:ext cx="469534" cy="1588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Which comes first… power or structure?</a:t>
            </a:r>
          </a:p>
          <a:p>
            <a:pPr>
              <a:buNone/>
            </a:pPr>
            <a:endParaRPr lang="en-US" dirty="0" smtClean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93900" y="2336801"/>
            <a:ext cx="5156200" cy="3606800"/>
          </a:xfrm>
          <a:prstGeom prst="rect">
            <a:avLst/>
          </a:prstGeom>
          <a:ln w="12700" cmpd="sng">
            <a:solidFill>
              <a:schemeClr val="tx1"/>
            </a:solidFill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Authority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9275" y="1600200"/>
            <a:ext cx="8263850" cy="4749091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force prescribed by formal hierarchy</a:t>
            </a:r>
          </a:p>
          <a:p>
            <a:pPr>
              <a:buNone/>
            </a:pPr>
            <a:r>
              <a:rPr lang="en-US" b="1" dirty="0" smtClean="0"/>
              <a:t>3 properties:</a:t>
            </a:r>
          </a:p>
          <a:p>
            <a:r>
              <a:rPr lang="en-US" dirty="0" smtClean="0"/>
              <a:t>1.Authority vested in organizational </a:t>
            </a:r>
            <a:r>
              <a:rPr lang="en-US" u="sng" dirty="0" smtClean="0"/>
              <a:t>position</a:t>
            </a:r>
          </a:p>
          <a:p>
            <a:r>
              <a:rPr lang="en-US" dirty="0" smtClean="0"/>
              <a:t>2.Authority </a:t>
            </a:r>
            <a:r>
              <a:rPr lang="en-US" u="sng" dirty="0" smtClean="0"/>
              <a:t>accepted by subordinates</a:t>
            </a:r>
          </a:p>
          <a:p>
            <a:r>
              <a:rPr lang="en-US" dirty="0" smtClean="0"/>
              <a:t>3.Authority </a:t>
            </a:r>
            <a:r>
              <a:rPr lang="en-US" u="sng" dirty="0" smtClean="0"/>
              <a:t>flows down </a:t>
            </a:r>
            <a:r>
              <a:rPr lang="en-US" dirty="0" smtClean="0"/>
              <a:t>from vertical structure </a:t>
            </a:r>
          </a:p>
          <a:p>
            <a:pPr>
              <a:buNone/>
            </a:pPr>
            <a:r>
              <a:rPr lang="en-US" b="1" u="sng" dirty="0" smtClean="0"/>
              <a:t>What is the difference between power and authority regarding EGSS?</a:t>
            </a:r>
          </a:p>
          <a:p>
            <a:pPr>
              <a:buNone/>
            </a:pPr>
            <a:r>
              <a:rPr lang="en-US" b="1" u="sng" dirty="0" smtClean="0"/>
              <a:t>Can you have authority but not power?</a:t>
            </a:r>
            <a:endParaRPr lang="en-US" b="1" dirty="0" smtClean="0"/>
          </a:p>
          <a:p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Vertical Sources of Power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en-US" dirty="0" smtClean="0"/>
              <a:t>Access to power in a functional structure &amp; allocation</a:t>
            </a:r>
          </a:p>
          <a:p>
            <a:pPr>
              <a:buNone/>
            </a:pPr>
            <a:r>
              <a:rPr lang="en-US" dirty="0" smtClean="0"/>
              <a:t> 1.Formal Position (Accrued)       </a:t>
            </a:r>
          </a:p>
          <a:p>
            <a:pPr>
              <a:buNone/>
            </a:pPr>
            <a:r>
              <a:rPr lang="en-US" dirty="0" smtClean="0"/>
              <a:t> 2. Resources (Downward) </a:t>
            </a:r>
            <a:r>
              <a:rPr lang="en-US" i="1" dirty="0" smtClean="0"/>
              <a:t>“Building are constructed, salaries are paid, and equipment &amp; supplies are purchased”</a:t>
            </a:r>
            <a:r>
              <a:rPr lang="en-US" dirty="0" smtClean="0"/>
              <a:t>       </a:t>
            </a:r>
          </a:p>
          <a:p>
            <a:pPr>
              <a:buNone/>
            </a:pPr>
            <a:r>
              <a:rPr lang="en-US" dirty="0" smtClean="0"/>
              <a:t>3. Control of Decision Premises and Information (primary business source)        </a:t>
            </a:r>
          </a:p>
          <a:p>
            <a:pPr>
              <a:buNone/>
            </a:pPr>
            <a:r>
              <a:rPr lang="en-US" dirty="0" smtClean="0"/>
              <a:t>4. Network Centrality (Access)        </a:t>
            </a:r>
          </a:p>
          <a:p>
            <a:pPr>
              <a:buNone/>
            </a:pPr>
            <a:r>
              <a:rPr lang="en-US" dirty="0" smtClean="0"/>
              <a:t>5. People (Coalitions)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248528"/>
            <a:ext cx="8042276" cy="1336956"/>
          </a:xfrm>
        </p:spPr>
        <p:txBody>
          <a:bodyPr/>
          <a:lstStyle/>
          <a:p>
            <a:r>
              <a:rPr lang="en-US" dirty="0" smtClean="0"/>
              <a:t>Horizontal Sources of Power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9275" y="1828121"/>
            <a:ext cx="8042276" cy="4343400"/>
          </a:xfrm>
        </p:spPr>
        <p:txBody>
          <a:bodyPr>
            <a:normAutofit/>
          </a:bodyPr>
          <a:lstStyle/>
          <a:p>
            <a:pPr marL="342900" lvl="1" indent="-342900"/>
            <a:r>
              <a:rPr lang="en-US" sz="2353" dirty="0" smtClean="0"/>
              <a:t>Level of power defined by role of department when corporation dealing with key resources issue </a:t>
            </a:r>
          </a:p>
          <a:p>
            <a:r>
              <a:rPr lang="en-US" dirty="0" smtClean="0"/>
              <a:t>Deals with the relationships across departments</a:t>
            </a:r>
          </a:p>
          <a:p>
            <a:r>
              <a:rPr lang="en-US" dirty="0" smtClean="0"/>
              <a:t>Those departments (or individuals) able to successfully deal with </a:t>
            </a:r>
            <a:r>
              <a:rPr lang="en-US" i="1" dirty="0" smtClean="0">
                <a:solidFill>
                  <a:srgbClr val="700C02"/>
                </a:solidFill>
              </a:rPr>
              <a:t>activities essential to the organization</a:t>
            </a:r>
            <a:r>
              <a:rPr lang="en-US" dirty="0" smtClean="0"/>
              <a:t> will be the most powerful</a:t>
            </a:r>
          </a:p>
          <a:p>
            <a:pPr lvl="1"/>
            <a:r>
              <a:rPr lang="en-US" dirty="0" smtClean="0"/>
              <a:t>“</a:t>
            </a:r>
            <a:r>
              <a:rPr lang="en-US" dirty="0" smtClean="0">
                <a:solidFill>
                  <a:srgbClr val="700C02"/>
                </a:solidFill>
              </a:rPr>
              <a:t>Strategic Contingencies</a:t>
            </a:r>
            <a:r>
              <a:rPr lang="en-US" dirty="0" smtClean="0"/>
              <a:t>”</a:t>
            </a:r>
          </a:p>
          <a:p>
            <a:pPr lvl="1">
              <a:buNone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221324"/>
            <a:ext cx="8042276" cy="1336956"/>
          </a:xfrm>
        </p:spPr>
        <p:txBody>
          <a:bodyPr/>
          <a:lstStyle/>
          <a:p>
            <a:r>
              <a:rPr lang="en-US" dirty="0" smtClean="0"/>
              <a:t>Strategic Contingencies Approach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9275" y="1714161"/>
            <a:ext cx="8042276" cy="4343400"/>
          </a:xfrm>
        </p:spPr>
        <p:txBody>
          <a:bodyPr/>
          <a:lstStyle/>
          <a:p>
            <a:r>
              <a:rPr lang="en-US" dirty="0" smtClean="0"/>
              <a:t>Events and activities that are essential for attaining organizational goals </a:t>
            </a:r>
          </a:p>
          <a:p>
            <a:r>
              <a:rPr lang="en-US" dirty="0" smtClean="0"/>
              <a:t>Influence horizontal sources of power among departments</a:t>
            </a:r>
          </a:p>
          <a:p>
            <a:pPr lvl="1"/>
            <a:r>
              <a:rPr lang="en-US" dirty="0" smtClean="0"/>
              <a:t>Departmental activities are important when they provide strategic value by holding important information, resources or ability to solve a problem  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Discussion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9275" y="2282689"/>
            <a:ext cx="8042276" cy="1224518"/>
          </a:xfrm>
        </p:spPr>
        <p:txBody>
          <a:bodyPr/>
          <a:lstStyle/>
          <a:p>
            <a:r>
              <a:rPr lang="en-US" b="1" dirty="0" smtClean="0"/>
              <a:t>What types of conflicts have you witnessed in the workplace? Why do you think they occurred? </a:t>
            </a: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93544"/>
            <a:ext cx="8042276" cy="1336956"/>
          </a:xfrm>
        </p:spPr>
        <p:txBody>
          <a:bodyPr/>
          <a:lstStyle/>
          <a:p>
            <a:r>
              <a:rPr lang="en-US" dirty="0" smtClean="0"/>
              <a:t>Power Sources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9275" y="1536326"/>
            <a:ext cx="8594725" cy="4846726"/>
          </a:xfrm>
        </p:spPr>
        <p:txBody>
          <a:bodyPr>
            <a:normAutofit/>
          </a:bodyPr>
          <a:lstStyle/>
          <a:p>
            <a:pPr>
              <a:lnSpc>
                <a:spcPct val="120000"/>
              </a:lnSpc>
            </a:pPr>
            <a:r>
              <a:rPr lang="en-US" sz="2162" b="1" dirty="0" smtClean="0"/>
              <a:t>Dependency</a:t>
            </a:r>
            <a:r>
              <a:rPr lang="en-US" sz="2162" dirty="0" smtClean="0"/>
              <a:t> on the department by others for information, resources and/or assistance</a:t>
            </a:r>
          </a:p>
          <a:p>
            <a:pPr>
              <a:lnSpc>
                <a:spcPct val="120000"/>
              </a:lnSpc>
            </a:pPr>
            <a:r>
              <a:rPr lang="en-US" sz="2162" dirty="0" smtClean="0"/>
              <a:t>Proximity to the organization’s critical activity (</a:t>
            </a:r>
            <a:r>
              <a:rPr lang="en-US" sz="2162" b="1" dirty="0" smtClean="0"/>
              <a:t>Centrality</a:t>
            </a:r>
            <a:r>
              <a:rPr lang="en-US" sz="2162" dirty="0" smtClean="0"/>
              <a:t>)</a:t>
            </a:r>
          </a:p>
          <a:p>
            <a:pPr>
              <a:lnSpc>
                <a:spcPct val="120000"/>
              </a:lnSpc>
            </a:pPr>
            <a:r>
              <a:rPr lang="en-US" sz="2162" dirty="0" smtClean="0"/>
              <a:t>Ability to bring in money (</a:t>
            </a:r>
            <a:r>
              <a:rPr lang="en-US" sz="2162" b="1" dirty="0" smtClean="0"/>
              <a:t>Financial resources</a:t>
            </a:r>
            <a:r>
              <a:rPr lang="en-US" sz="2162" dirty="0" smtClean="0"/>
              <a:t>)</a:t>
            </a:r>
          </a:p>
          <a:p>
            <a:pPr>
              <a:lnSpc>
                <a:spcPct val="120000"/>
              </a:lnSpc>
            </a:pPr>
            <a:r>
              <a:rPr lang="en-US" sz="2162" dirty="0" smtClean="0"/>
              <a:t>Ability to reduce, prevent or absorb uncertainty for others (</a:t>
            </a:r>
            <a:r>
              <a:rPr lang="en-US" sz="2162" b="1" dirty="0" smtClean="0"/>
              <a:t>Includes forecasting events and trends</a:t>
            </a:r>
            <a:r>
              <a:rPr lang="en-US" sz="2162" dirty="0" smtClean="0"/>
              <a:t>)</a:t>
            </a:r>
          </a:p>
          <a:p>
            <a:pPr>
              <a:lnSpc>
                <a:spcPct val="120000"/>
              </a:lnSpc>
            </a:pPr>
            <a:r>
              <a:rPr lang="en-US" sz="2162" dirty="0" smtClean="0"/>
              <a:t>Degree to which a department or person is irreplaceable </a:t>
            </a:r>
            <a:r>
              <a:rPr lang="en-US" sz="2162" b="1" dirty="0" smtClean="0"/>
              <a:t>(</a:t>
            </a:r>
            <a:r>
              <a:rPr lang="en-US" sz="2162" b="1" dirty="0" err="1" smtClean="0"/>
              <a:t>Nonsubstitutability</a:t>
            </a:r>
            <a:r>
              <a:rPr lang="en-US" sz="2162" b="1" dirty="0" smtClean="0"/>
              <a:t>) 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Politics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9275" y="1942665"/>
            <a:ext cx="8042276" cy="4343400"/>
          </a:xfrm>
        </p:spPr>
        <p:txBody>
          <a:bodyPr>
            <a:normAutofit/>
          </a:bodyPr>
          <a:lstStyle/>
          <a:p>
            <a:r>
              <a:rPr lang="en-US" dirty="0" smtClean="0"/>
              <a:t>A way of using power to achieve ones goals </a:t>
            </a:r>
          </a:p>
          <a:p>
            <a:r>
              <a:rPr lang="en-US" dirty="0" smtClean="0"/>
              <a:t>Appropriate use of politics can achieve organizations goals (negative and positive)</a:t>
            </a:r>
          </a:p>
          <a:p>
            <a:r>
              <a:rPr lang="en-US" dirty="0" smtClean="0"/>
              <a:t>Politics help reach agreements when decisions are unprogrammed and uncertainty is high (Carnegie model)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Domains of Political Activity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9275" y="1860681"/>
            <a:ext cx="8042276" cy="2420990"/>
          </a:xfrm>
        </p:spPr>
        <p:txBody>
          <a:bodyPr>
            <a:normAutofit/>
          </a:bodyPr>
          <a:lstStyle/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Areas in which politics play a role :</a:t>
            </a:r>
          </a:p>
          <a:p>
            <a:r>
              <a:rPr lang="en-US" dirty="0" smtClean="0"/>
              <a:t>Structural reorganization </a:t>
            </a:r>
          </a:p>
          <a:p>
            <a:r>
              <a:rPr lang="en-US" dirty="0" smtClean="0"/>
              <a:t>Resource allocation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Collaboration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65556" y="1795561"/>
            <a:ext cx="8042276" cy="3316396"/>
          </a:xfrm>
        </p:spPr>
        <p:txBody>
          <a:bodyPr>
            <a:normAutofit fontScale="92500"/>
          </a:bodyPr>
          <a:lstStyle/>
          <a:p>
            <a:r>
              <a:rPr lang="en-US" dirty="0" smtClean="0"/>
              <a:t>Create integration devices (teams, task forces, integrators, labour- management teams) </a:t>
            </a:r>
          </a:p>
          <a:p>
            <a:r>
              <a:rPr lang="en-US" dirty="0" smtClean="0"/>
              <a:t>Rotation of workers (promote compatible subcultures)</a:t>
            </a:r>
          </a:p>
          <a:p>
            <a:r>
              <a:rPr lang="en-US" dirty="0" smtClean="0"/>
              <a:t>Create shared mission and superordinate goals</a:t>
            </a:r>
          </a:p>
          <a:p>
            <a:pPr>
              <a:buNone/>
            </a:pPr>
            <a:endParaRPr lang="en-US" dirty="0" smtClean="0"/>
          </a:p>
          <a:p>
            <a:pPr algn="ctr">
              <a:buNone/>
            </a:pPr>
            <a:r>
              <a:rPr lang="en-US" b="1" u="sng" dirty="0" smtClean="0"/>
              <a:t>How do these relate to EGSS?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1979791"/>
            <a:ext cx="8042276" cy="1336956"/>
          </a:xfrm>
        </p:spPr>
        <p:txBody>
          <a:bodyPr/>
          <a:lstStyle/>
          <a:p>
            <a:r>
              <a:rPr lang="en-US" dirty="0" smtClean="0"/>
              <a:t>Questions?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279858"/>
            <a:ext cx="8042276" cy="1336956"/>
          </a:xfrm>
        </p:spPr>
        <p:txBody>
          <a:bodyPr/>
          <a:lstStyle/>
          <a:p>
            <a:r>
              <a:rPr lang="en-US" dirty="0" smtClean="0"/>
              <a:t>Intergroup Conflict in Organizations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9275" y="1925843"/>
            <a:ext cx="8042276" cy="3123641"/>
          </a:xfrm>
        </p:spPr>
        <p:txBody>
          <a:bodyPr/>
          <a:lstStyle/>
          <a:p>
            <a:pPr>
              <a:buNone/>
            </a:pPr>
            <a:r>
              <a:rPr lang="en-US" b="1" dirty="0" smtClean="0"/>
              <a:t>Three ingredients:</a:t>
            </a:r>
          </a:p>
          <a:p>
            <a:pPr marL="457200" indent="-457200">
              <a:buNone/>
            </a:pPr>
            <a:r>
              <a:rPr lang="en-US" dirty="0" smtClean="0"/>
              <a:t>1) Group Identification </a:t>
            </a:r>
          </a:p>
          <a:p>
            <a:pPr marL="457200" indent="-457200">
              <a:buNone/>
            </a:pPr>
            <a:r>
              <a:rPr lang="en-US" dirty="0" smtClean="0"/>
              <a:t>2) Observable Group Differences </a:t>
            </a:r>
          </a:p>
          <a:p>
            <a:pPr marL="457200" indent="-457200">
              <a:buNone/>
            </a:pPr>
            <a:r>
              <a:rPr lang="en-US" dirty="0" smtClean="0"/>
              <a:t>3) Frustration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Sources of Conflict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9275" y="1846655"/>
            <a:ext cx="8042276" cy="4343400"/>
          </a:xfrm>
        </p:spPr>
        <p:txBody>
          <a:bodyPr/>
          <a:lstStyle/>
          <a:p>
            <a:pPr marL="457200" indent="-457200">
              <a:buAutoNum type="arabicParenR"/>
            </a:pPr>
            <a:r>
              <a:rPr lang="en-US" dirty="0" smtClean="0"/>
              <a:t>Goal Incompatibility </a:t>
            </a:r>
          </a:p>
          <a:p>
            <a:pPr marL="457200" indent="-457200">
              <a:buAutoNum type="arabicParenR"/>
            </a:pPr>
            <a:r>
              <a:rPr lang="en-US" dirty="0" smtClean="0"/>
              <a:t>Differentiation </a:t>
            </a:r>
          </a:p>
          <a:p>
            <a:pPr marL="457200" indent="-457200">
              <a:buAutoNum type="arabicParenR"/>
            </a:pPr>
            <a:r>
              <a:rPr lang="en-US" dirty="0" smtClean="0"/>
              <a:t>Task Interdependence </a:t>
            </a:r>
          </a:p>
          <a:p>
            <a:pPr marL="457200" indent="-457200">
              <a:buAutoNum type="arabicParenR"/>
            </a:pPr>
            <a:r>
              <a:rPr lang="en-US" dirty="0" smtClean="0"/>
              <a:t>Limited Resources </a:t>
            </a:r>
          </a:p>
          <a:p>
            <a:pPr marL="457200" indent="-457200">
              <a:buNone/>
            </a:pPr>
            <a:endParaRPr lang="en-US" b="1" dirty="0" smtClean="0"/>
          </a:p>
          <a:p>
            <a:pPr marL="457200" indent="-457200" algn="ctr">
              <a:buNone/>
            </a:pPr>
            <a:r>
              <a:rPr lang="en-US" b="1" u="sng" dirty="0" smtClean="0"/>
              <a:t>The sources of conflict are related to EGSS. How?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m13003a.gif"/>
          <p:cNvPicPr>
            <a:picLocks noGrp="1" noChangeAspect="1"/>
          </p:cNvPicPr>
          <p:nvPr>
            <p:ph idx="1"/>
          </p:nvPr>
        </p:nvPicPr>
        <p:blipFill>
          <a:blip r:embed="rId3"/>
          <a:srcRect l="-9060" r="-9060"/>
          <a:stretch>
            <a:fillRect/>
          </a:stretch>
        </p:blipFill>
        <p:spPr>
          <a:xfrm>
            <a:off x="-815112" y="492904"/>
            <a:ext cx="10805038" cy="5835488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263245"/>
            <a:ext cx="8042276" cy="1336956"/>
          </a:xfrm>
        </p:spPr>
        <p:txBody>
          <a:bodyPr/>
          <a:lstStyle/>
          <a:p>
            <a:r>
              <a:rPr lang="en-US" dirty="0" smtClean="0"/>
              <a:t>Rational vs. </a:t>
            </a:r>
            <a:br>
              <a:rPr lang="en-US" dirty="0" smtClean="0"/>
            </a:br>
            <a:r>
              <a:rPr lang="en-US" dirty="0" smtClean="0"/>
              <a:t>Political Model of Behaviour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b="1" dirty="0" smtClean="0"/>
              <a:t>Rational</a:t>
            </a:r>
          </a:p>
          <a:p>
            <a:pPr>
              <a:buNone/>
            </a:pPr>
            <a:r>
              <a:rPr lang="en-US" dirty="0" smtClean="0"/>
              <a:t>Decisions made in a logical way</a:t>
            </a:r>
          </a:p>
          <a:p>
            <a:pPr>
              <a:buNone/>
            </a:pPr>
            <a:r>
              <a:rPr lang="en-US" dirty="0" smtClean="0"/>
              <a:t>Used when goals are in alignment, pooled interdependence and abundant resources</a:t>
            </a:r>
          </a:p>
          <a:p>
            <a:pPr>
              <a:buNone/>
            </a:pPr>
            <a:r>
              <a:rPr lang="en-US" dirty="0" smtClean="0"/>
              <a:t>Like rational decision making, the choice with the highest probability of success is selected </a:t>
            </a:r>
          </a:p>
          <a:p>
            <a:pPr>
              <a:buNone/>
            </a:pPr>
            <a:r>
              <a:rPr lang="en-US" dirty="0" smtClean="0"/>
              <a:t>Little to no conflict involved 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b="1" dirty="0" smtClean="0"/>
          </a:p>
          <a:p>
            <a:pPr>
              <a:buNone/>
            </a:pPr>
            <a:endParaRPr lang="en-US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221324"/>
            <a:ext cx="8042276" cy="1336956"/>
          </a:xfrm>
        </p:spPr>
        <p:txBody>
          <a:bodyPr/>
          <a:lstStyle/>
          <a:p>
            <a:r>
              <a:rPr lang="en-US" dirty="0" smtClean="0"/>
              <a:t>Rational vs. </a:t>
            </a:r>
            <a:br>
              <a:rPr lang="en-US" dirty="0" smtClean="0"/>
            </a:br>
            <a:r>
              <a:rPr lang="en-US" dirty="0" smtClean="0"/>
              <a:t>Political Model of Behaviour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9275" y="1808739"/>
            <a:ext cx="8042276" cy="4343400"/>
          </a:xfrm>
        </p:spPr>
        <p:txBody>
          <a:bodyPr/>
          <a:lstStyle/>
          <a:p>
            <a:pPr>
              <a:buNone/>
            </a:pPr>
            <a:r>
              <a:rPr lang="en-US" b="1" dirty="0" smtClean="0"/>
              <a:t>Political</a:t>
            </a:r>
          </a:p>
          <a:p>
            <a:pPr>
              <a:buNone/>
            </a:pPr>
            <a:r>
              <a:rPr lang="en-US" dirty="0" smtClean="0"/>
              <a:t>Used when differences are great, groups have different interests, goals and values</a:t>
            </a:r>
          </a:p>
          <a:p>
            <a:pPr>
              <a:buNone/>
            </a:pPr>
            <a:r>
              <a:rPr lang="en-US" dirty="0" smtClean="0"/>
              <a:t>Disagreement and conflict are high </a:t>
            </a:r>
          </a:p>
          <a:p>
            <a:pPr>
              <a:buNone/>
            </a:pPr>
            <a:r>
              <a:rPr lang="en-US" dirty="0" smtClean="0"/>
              <a:t>Used commonly in learning environments where employee participation is encouraged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1"/>
          <p:cNvGrpSpPr>
            <a:grpSpLocks/>
          </p:cNvGrpSpPr>
          <p:nvPr/>
        </p:nvGrpSpPr>
        <p:grpSpPr bwMode="auto">
          <a:xfrm>
            <a:off x="2233883" y="1139850"/>
            <a:ext cx="6664056" cy="4587244"/>
            <a:chOff x="1685" y="1185"/>
            <a:chExt cx="3920" cy="2784"/>
          </a:xfrm>
        </p:grpSpPr>
        <p:sp>
          <p:nvSpPr>
            <p:cNvPr id="5" name="Rectangle 7"/>
            <p:cNvSpPr>
              <a:spLocks noChangeArrowheads="1"/>
            </p:cNvSpPr>
            <p:nvPr/>
          </p:nvSpPr>
          <p:spPr bwMode="auto">
            <a:xfrm>
              <a:off x="2877" y="1905"/>
              <a:ext cx="864" cy="2064"/>
            </a:xfrm>
            <a:prstGeom prst="rect">
              <a:avLst/>
            </a:prstGeom>
            <a:solidFill>
              <a:srgbClr val="C0C0C0"/>
            </a:solidFill>
            <a:ln w="9525">
              <a:solidFill>
                <a:schemeClr val="bg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" name="Text Box 8"/>
            <p:cNvSpPr txBox="1">
              <a:spLocks noChangeArrowheads="1"/>
            </p:cNvSpPr>
            <p:nvPr/>
          </p:nvSpPr>
          <p:spPr bwMode="auto">
            <a:xfrm>
              <a:off x="1685" y="1905"/>
              <a:ext cx="1200" cy="2064"/>
            </a:xfrm>
            <a:prstGeom prst="rect">
              <a:avLst/>
            </a:prstGeom>
            <a:solidFill>
              <a:srgbClr val="C0C0C0"/>
            </a:solidFill>
            <a:ln w="9525">
              <a:solidFill>
                <a:schemeClr val="bg2"/>
              </a:solidFill>
              <a:miter lim="800000"/>
              <a:headEnd/>
              <a:tailEnd/>
            </a:ln>
          </p:spPr>
          <p:txBody>
            <a:bodyPr wrap="none"/>
            <a:lstStyle/>
            <a:p>
              <a:pPr eaLnBrk="1" hangingPunct="1"/>
              <a:r>
                <a:rPr lang="en-US" sz="1400" b="1" dirty="0" smtClean="0">
                  <a:latin typeface="Arial" charset="0"/>
                </a:rPr>
                <a:t>Consistent across</a:t>
              </a:r>
            </a:p>
            <a:p>
              <a:pPr eaLnBrk="1" hangingPunct="1"/>
              <a:r>
                <a:rPr lang="en-US" sz="1400" b="1" dirty="0" smtClean="0">
                  <a:latin typeface="Arial" charset="0"/>
                </a:rPr>
                <a:t>participants</a:t>
              </a:r>
              <a:endParaRPr lang="en-US" sz="1400" b="1" dirty="0">
                <a:latin typeface="Arial" charset="0"/>
              </a:endParaRPr>
            </a:p>
            <a:p>
              <a:pPr eaLnBrk="1" hangingPunct="1"/>
              <a:endParaRPr lang="en-US" sz="1400" b="1" dirty="0">
                <a:latin typeface="Arial" charset="0"/>
              </a:endParaRPr>
            </a:p>
            <a:p>
              <a:pPr eaLnBrk="1" hangingPunct="1"/>
              <a:r>
                <a:rPr lang="en-US" sz="1400" b="1" dirty="0" smtClean="0">
                  <a:latin typeface="Arial" charset="0"/>
                </a:rPr>
                <a:t>Centralized </a:t>
              </a:r>
              <a:endParaRPr lang="en-US" sz="1400" b="1" dirty="0">
                <a:latin typeface="Arial" charset="0"/>
              </a:endParaRPr>
            </a:p>
            <a:p>
              <a:pPr eaLnBrk="1" hangingPunct="1"/>
              <a:endParaRPr lang="en-US" sz="1400" b="1" dirty="0">
                <a:latin typeface="Arial" charset="0"/>
              </a:endParaRPr>
            </a:p>
            <a:p>
              <a:pPr eaLnBrk="1" hangingPunct="1"/>
              <a:endParaRPr lang="en-US" sz="1400" b="1" dirty="0">
                <a:latin typeface="Arial" charset="0"/>
              </a:endParaRPr>
            </a:p>
            <a:p>
              <a:pPr eaLnBrk="1" hangingPunct="1"/>
              <a:r>
                <a:rPr lang="en-US" sz="1400" b="1" dirty="0">
                  <a:latin typeface="Arial" charset="0"/>
                </a:rPr>
                <a:t>Orderly, logical,</a:t>
              </a:r>
            </a:p>
            <a:p>
              <a:pPr eaLnBrk="1" hangingPunct="1"/>
              <a:r>
                <a:rPr lang="en-US" sz="1400" b="1" dirty="0">
                  <a:latin typeface="Arial" charset="0"/>
                </a:rPr>
                <a:t>rational</a:t>
              </a:r>
            </a:p>
            <a:p>
              <a:pPr eaLnBrk="1" hangingPunct="1"/>
              <a:endParaRPr lang="en-US" sz="1400" b="1" dirty="0">
                <a:latin typeface="Arial" charset="0"/>
              </a:endParaRPr>
            </a:p>
            <a:p>
              <a:pPr eaLnBrk="1" hangingPunct="1"/>
              <a:r>
                <a:rPr lang="en-US" sz="1200" b="1" dirty="0" smtClean="0">
                  <a:latin typeface="Arial" charset="0"/>
                </a:rPr>
                <a:t/>
              </a:r>
              <a:br>
                <a:rPr lang="en-US" sz="1200" b="1" dirty="0" smtClean="0">
                  <a:latin typeface="Arial" charset="0"/>
                </a:rPr>
              </a:br>
              <a:r>
                <a:rPr lang="en-US" sz="1400" b="1" dirty="0" smtClean="0">
                  <a:latin typeface="Arial" charset="0"/>
                </a:rPr>
                <a:t>Norm </a:t>
              </a:r>
              <a:r>
                <a:rPr lang="en-US" sz="1400" b="1" dirty="0">
                  <a:latin typeface="Arial" charset="0"/>
                </a:rPr>
                <a:t>of efficiency</a:t>
              </a:r>
            </a:p>
            <a:p>
              <a:pPr eaLnBrk="1" hangingPunct="1"/>
              <a:endParaRPr lang="en-US" sz="1800" b="1" dirty="0">
                <a:latin typeface="Arial" charset="0"/>
              </a:endParaRPr>
            </a:p>
            <a:p>
              <a:pPr eaLnBrk="1" hangingPunct="1"/>
              <a:r>
                <a:rPr lang="en-US" sz="1400" b="1" dirty="0" smtClean="0">
                  <a:latin typeface="Arial" charset="0"/>
                </a:rPr>
                <a:t>Extensive</a:t>
              </a:r>
              <a:r>
                <a:rPr lang="en-US" sz="1400" b="1" dirty="0">
                  <a:latin typeface="Arial" charset="0"/>
                </a:rPr>
                <a:t>, </a:t>
              </a:r>
            </a:p>
            <a:p>
              <a:pPr eaLnBrk="1" hangingPunct="1"/>
              <a:r>
                <a:rPr lang="en-US" sz="1400" b="1" dirty="0">
                  <a:latin typeface="Arial" charset="0"/>
                </a:rPr>
                <a:t>systematic, accurate</a:t>
              </a:r>
            </a:p>
          </p:txBody>
        </p:sp>
        <p:sp>
          <p:nvSpPr>
            <p:cNvPr id="7" name="Text Box 9"/>
            <p:cNvSpPr txBox="1">
              <a:spLocks noChangeArrowheads="1"/>
            </p:cNvSpPr>
            <p:nvPr/>
          </p:nvSpPr>
          <p:spPr bwMode="auto">
            <a:xfrm>
              <a:off x="1685" y="1185"/>
              <a:ext cx="1200" cy="720"/>
            </a:xfrm>
            <a:prstGeom prst="rect">
              <a:avLst/>
            </a:prstGeom>
            <a:solidFill>
              <a:srgbClr val="C0C0C0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/>
            <a:lstStyle/>
            <a:p>
              <a:pPr algn="ctr" eaLnBrk="1" hangingPunct="1">
                <a:defRPr/>
              </a:pPr>
              <a:r>
                <a:rPr lang="en-US" sz="1400" b="1" dirty="0">
                  <a:latin typeface="Arial" charset="0"/>
                </a:rPr>
                <a:t>When </a:t>
              </a:r>
              <a:br>
                <a:rPr lang="en-US" sz="1400" b="1" dirty="0">
                  <a:latin typeface="Arial" charset="0"/>
                </a:rPr>
              </a:br>
              <a:r>
                <a:rPr lang="en-US" sz="1600" b="1" dirty="0">
                  <a:solidFill>
                    <a:schemeClr val="hlink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</a:rPr>
                <a:t>Conflict Is</a:t>
              </a:r>
              <a:r>
                <a:rPr lang="en-US" sz="1600" b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</a:rPr>
                <a:t> </a:t>
              </a:r>
              <a:r>
                <a:rPr lang="en-US" sz="1600" b="1" dirty="0">
                  <a:solidFill>
                    <a:schemeClr val="hlink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</a:rPr>
                <a:t>Low</a:t>
              </a:r>
              <a:r>
                <a:rPr lang="en-US" sz="1600" b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</a:rPr>
                <a:t> </a:t>
              </a:r>
              <a:endParaRPr lang="en-US" sz="1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endParaRPr>
            </a:p>
            <a:p>
              <a:pPr algn="ctr" eaLnBrk="1" hangingPunct="1">
                <a:defRPr/>
              </a:pPr>
              <a:r>
                <a:rPr lang="en-US" sz="1400" b="1" i="1" u="sng" dirty="0">
                  <a:solidFill>
                    <a:srgbClr val="0000FF"/>
                  </a:solidFill>
                  <a:effectLst>
                    <a:outerShdw blurRad="38100" dist="38100" dir="2700000" algn="tl">
                      <a:srgbClr val="FFFFFF"/>
                    </a:outerShdw>
                  </a:effectLst>
                  <a:latin typeface="Arial" charset="0"/>
                </a:rPr>
                <a:t>Rational Model</a:t>
              </a:r>
              <a:r>
                <a:rPr lang="en-US" sz="1400" b="1" dirty="0">
                  <a:solidFill>
                    <a:srgbClr val="0000FF"/>
                  </a:solidFill>
                  <a:latin typeface="Arial" charset="0"/>
                </a:rPr>
                <a:t> </a:t>
              </a:r>
              <a:endParaRPr lang="en-US" sz="1400" b="1" dirty="0" smtClean="0">
                <a:solidFill>
                  <a:srgbClr val="0000FF"/>
                </a:solidFill>
                <a:latin typeface="Arial" charset="0"/>
              </a:endParaRPr>
            </a:p>
            <a:p>
              <a:pPr algn="ctr" eaLnBrk="1" hangingPunct="1">
                <a:defRPr/>
              </a:pPr>
              <a:r>
                <a:rPr lang="en-US" sz="1400" b="1" dirty="0" smtClean="0">
                  <a:latin typeface="Arial" charset="0"/>
                </a:rPr>
                <a:t>describes the</a:t>
              </a:r>
            </a:p>
            <a:p>
              <a:pPr algn="ctr" eaLnBrk="1" hangingPunct="1">
                <a:defRPr/>
              </a:pPr>
              <a:r>
                <a:rPr lang="en-US" sz="1400" b="1" dirty="0">
                  <a:latin typeface="Arial" charset="0"/>
                </a:rPr>
                <a:t>organization</a:t>
              </a:r>
            </a:p>
          </p:txBody>
        </p:sp>
        <p:sp>
          <p:nvSpPr>
            <p:cNvPr id="8" name="Text Box 10"/>
            <p:cNvSpPr txBox="1">
              <a:spLocks noChangeArrowheads="1"/>
            </p:cNvSpPr>
            <p:nvPr/>
          </p:nvSpPr>
          <p:spPr bwMode="auto">
            <a:xfrm>
              <a:off x="3749" y="1905"/>
              <a:ext cx="1856" cy="2064"/>
            </a:xfrm>
            <a:prstGeom prst="rect">
              <a:avLst/>
            </a:prstGeom>
            <a:solidFill>
              <a:srgbClr val="C0C0C0"/>
            </a:solidFill>
            <a:ln w="9525">
              <a:solidFill>
                <a:schemeClr val="bg2"/>
              </a:solidFill>
              <a:miter lim="800000"/>
              <a:headEnd/>
              <a:tailEnd/>
            </a:ln>
          </p:spPr>
          <p:txBody>
            <a:bodyPr wrap="none"/>
            <a:lstStyle/>
            <a:p>
              <a:pPr eaLnBrk="1" hangingPunct="1">
                <a:buFontTx/>
                <a:buChar char="•"/>
              </a:pPr>
              <a:r>
                <a:rPr lang="en-US" sz="1200" b="1" dirty="0">
                  <a:latin typeface="Arial" charset="0"/>
                </a:rPr>
                <a:t>  </a:t>
              </a:r>
              <a:r>
                <a:rPr lang="en-US" sz="1400" b="1" dirty="0" smtClean="0">
                  <a:latin typeface="Arial" charset="0"/>
                </a:rPr>
                <a:t>Inconsistent &amp; numerous</a:t>
              </a:r>
              <a:endParaRPr lang="en-US" sz="1400" b="1" dirty="0">
                <a:latin typeface="Arial" charset="0"/>
              </a:endParaRPr>
            </a:p>
            <a:p>
              <a:pPr eaLnBrk="1" hangingPunct="1"/>
              <a:r>
                <a:rPr lang="en-US" sz="1400" b="1" dirty="0">
                  <a:latin typeface="Arial" charset="0"/>
                </a:rPr>
                <a:t>   within the organization</a:t>
              </a:r>
            </a:p>
            <a:p>
              <a:pPr eaLnBrk="1" hangingPunct="1"/>
              <a:endParaRPr lang="en-US" sz="1400" b="1" dirty="0">
                <a:latin typeface="Arial" charset="0"/>
              </a:endParaRPr>
            </a:p>
            <a:p>
              <a:pPr eaLnBrk="1" hangingPunct="1">
                <a:buFontTx/>
                <a:buChar char="•"/>
              </a:pPr>
              <a:r>
                <a:rPr lang="en-US" sz="1400" b="1" dirty="0">
                  <a:latin typeface="Arial" charset="0"/>
                </a:rPr>
                <a:t>  Decentralized, shifting</a:t>
              </a:r>
            </a:p>
            <a:p>
              <a:pPr eaLnBrk="1" hangingPunct="1"/>
              <a:r>
                <a:rPr lang="en-US" sz="1400" b="1" dirty="0">
                  <a:latin typeface="Arial" charset="0"/>
                </a:rPr>
                <a:t>   coalitions and interest groups</a:t>
              </a:r>
            </a:p>
            <a:p>
              <a:pPr eaLnBrk="1" hangingPunct="1"/>
              <a:endParaRPr lang="en-US" sz="1400" b="1" dirty="0">
                <a:latin typeface="Arial" charset="0"/>
              </a:endParaRPr>
            </a:p>
            <a:p>
              <a:pPr eaLnBrk="1" hangingPunct="1">
                <a:buFontTx/>
                <a:buChar char="•"/>
              </a:pPr>
              <a:r>
                <a:rPr lang="en-US" sz="1400" b="1" dirty="0">
                  <a:latin typeface="Arial" charset="0"/>
                </a:rPr>
                <a:t>  Disorderly, result of bargaining </a:t>
              </a:r>
              <a:br>
                <a:rPr lang="en-US" sz="1400" b="1" dirty="0">
                  <a:latin typeface="Arial" charset="0"/>
                </a:rPr>
              </a:br>
              <a:r>
                <a:rPr lang="en-US" sz="1400" b="1" dirty="0">
                  <a:latin typeface="Arial" charset="0"/>
                </a:rPr>
                <a:t>   and interplay among interests</a:t>
              </a:r>
            </a:p>
            <a:p>
              <a:pPr eaLnBrk="1" hangingPunct="1"/>
              <a:endParaRPr lang="en-US" sz="1400" b="1" dirty="0">
                <a:latin typeface="Arial" charset="0"/>
              </a:endParaRPr>
            </a:p>
            <a:p>
              <a:pPr eaLnBrk="1" hangingPunct="1">
                <a:buFontTx/>
                <a:buChar char="•"/>
              </a:pPr>
              <a:r>
                <a:rPr lang="en-US" sz="1400" b="1" dirty="0">
                  <a:latin typeface="Arial" charset="0"/>
                </a:rPr>
                <a:t> </a:t>
              </a:r>
              <a:r>
                <a:rPr lang="en-US" sz="1400" b="1" dirty="0" smtClean="0">
                  <a:latin typeface="Arial" charset="0"/>
                </a:rPr>
                <a:t> Conflict </a:t>
              </a:r>
              <a:r>
                <a:rPr lang="en-US" sz="1400" b="1" dirty="0">
                  <a:latin typeface="Arial" charset="0"/>
                </a:rPr>
                <a:t>is legitimate and </a:t>
              </a:r>
            </a:p>
            <a:p>
              <a:pPr eaLnBrk="1" hangingPunct="1"/>
              <a:r>
                <a:rPr lang="en-US" sz="1400" b="1" dirty="0">
                  <a:latin typeface="Arial" charset="0"/>
                </a:rPr>
                <a:t>   </a:t>
              </a:r>
              <a:r>
                <a:rPr lang="en-US" sz="1400" b="1" dirty="0" smtClean="0">
                  <a:latin typeface="Arial" charset="0"/>
                </a:rPr>
                <a:t>expected.</a:t>
              </a:r>
            </a:p>
            <a:p>
              <a:pPr eaLnBrk="1" hangingPunct="1"/>
              <a:endParaRPr lang="en-US" sz="1400" b="1" dirty="0" smtClean="0">
                <a:latin typeface="Arial" charset="0"/>
              </a:endParaRPr>
            </a:p>
            <a:p>
              <a:pPr eaLnBrk="1" hangingPunct="1"/>
              <a:endParaRPr lang="en-US" sz="400" b="1" dirty="0" smtClean="0">
                <a:latin typeface="Arial" charset="0"/>
              </a:endParaRPr>
            </a:p>
            <a:p>
              <a:pPr eaLnBrk="1" hangingPunct="1">
                <a:buFontTx/>
                <a:buChar char="•"/>
              </a:pPr>
              <a:r>
                <a:rPr lang="en-US" sz="1400" b="1" dirty="0">
                  <a:latin typeface="Arial" charset="0"/>
                </a:rPr>
                <a:t>  Ambiguous, information used</a:t>
              </a:r>
            </a:p>
            <a:p>
              <a:pPr eaLnBrk="1" hangingPunct="1"/>
              <a:r>
                <a:rPr lang="en-US" sz="1400" b="1" dirty="0">
                  <a:latin typeface="Arial" charset="0"/>
                </a:rPr>
                <a:t>   and withheld strategically</a:t>
              </a:r>
            </a:p>
          </p:txBody>
        </p:sp>
        <p:sp>
          <p:nvSpPr>
            <p:cNvPr id="9" name="Text Box 11"/>
            <p:cNvSpPr txBox="1">
              <a:spLocks noChangeArrowheads="1"/>
            </p:cNvSpPr>
            <p:nvPr/>
          </p:nvSpPr>
          <p:spPr bwMode="auto">
            <a:xfrm>
              <a:off x="3749" y="1185"/>
              <a:ext cx="1856" cy="720"/>
            </a:xfrm>
            <a:prstGeom prst="rect">
              <a:avLst/>
            </a:prstGeom>
            <a:solidFill>
              <a:srgbClr val="C0C0C0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/>
            <a:lstStyle/>
            <a:p>
              <a:pPr algn="ctr" eaLnBrk="1" hangingPunct="1">
                <a:defRPr/>
              </a:pPr>
              <a:r>
                <a:rPr lang="en-US" sz="1400" b="1" dirty="0">
                  <a:latin typeface="Arial" charset="0"/>
                </a:rPr>
                <a:t>When </a:t>
              </a:r>
              <a:br>
                <a:rPr lang="en-US" sz="1400" b="1" dirty="0">
                  <a:latin typeface="Arial" charset="0"/>
                </a:rPr>
              </a:br>
              <a:r>
                <a:rPr lang="en-US" sz="1600" b="1" dirty="0">
                  <a:solidFill>
                    <a:schemeClr val="hlink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</a:rPr>
                <a:t>Conflict Is</a:t>
              </a:r>
              <a:r>
                <a:rPr lang="en-US" sz="1600" b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</a:rPr>
                <a:t> </a:t>
              </a:r>
              <a:r>
                <a:rPr lang="en-US" sz="1600" b="1" dirty="0">
                  <a:solidFill>
                    <a:schemeClr val="hlink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</a:rPr>
                <a:t>High</a:t>
              </a:r>
              <a:r>
                <a:rPr lang="en-US" sz="1600" b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</a:rPr>
                <a:t> </a:t>
              </a:r>
              <a:endParaRPr lang="en-US" sz="1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endParaRPr>
            </a:p>
            <a:p>
              <a:pPr algn="ctr" eaLnBrk="1" hangingPunct="1">
                <a:defRPr/>
              </a:pPr>
              <a:r>
                <a:rPr lang="en-US" sz="1400" b="1" i="1" u="sng" dirty="0">
                  <a:solidFill>
                    <a:srgbClr val="FF6600"/>
                  </a:solidFill>
                  <a:effectLst>
                    <a:outerShdw blurRad="38100" dist="38100" dir="2700000" algn="tl">
                      <a:srgbClr val="FFFFFF"/>
                    </a:outerShdw>
                  </a:effectLst>
                  <a:latin typeface="Arial" charset="0"/>
                </a:rPr>
                <a:t>Political Model</a:t>
              </a:r>
              <a:r>
                <a:rPr lang="en-US" sz="1400" b="1" dirty="0">
                  <a:solidFill>
                    <a:srgbClr val="FF6600"/>
                  </a:solidFill>
                  <a:latin typeface="Arial" charset="0"/>
                </a:rPr>
                <a:t> </a:t>
              </a:r>
              <a:endParaRPr lang="en-US" sz="1400" b="1" dirty="0" smtClean="0">
                <a:solidFill>
                  <a:srgbClr val="FF6600"/>
                </a:solidFill>
                <a:latin typeface="Arial" charset="0"/>
              </a:endParaRPr>
            </a:p>
            <a:p>
              <a:pPr algn="ctr" eaLnBrk="1" hangingPunct="1">
                <a:defRPr/>
              </a:pPr>
              <a:r>
                <a:rPr lang="en-US" sz="1400" b="1" dirty="0" smtClean="0">
                  <a:latin typeface="Arial" charset="0"/>
                </a:rPr>
                <a:t>describes the</a:t>
              </a:r>
            </a:p>
            <a:p>
              <a:pPr algn="ctr" eaLnBrk="1" hangingPunct="1">
                <a:defRPr/>
              </a:pPr>
              <a:r>
                <a:rPr lang="en-US" sz="1400" b="1" dirty="0">
                  <a:latin typeface="Arial" charset="0"/>
                </a:rPr>
                <a:t>organization</a:t>
              </a:r>
            </a:p>
          </p:txBody>
        </p:sp>
        <p:sp>
          <p:nvSpPr>
            <p:cNvPr id="10" name="Text Box 12"/>
            <p:cNvSpPr txBox="1">
              <a:spLocks noChangeArrowheads="1"/>
            </p:cNvSpPr>
            <p:nvPr/>
          </p:nvSpPr>
          <p:spPr bwMode="auto">
            <a:xfrm>
              <a:off x="3047" y="1959"/>
              <a:ext cx="506" cy="213"/>
            </a:xfrm>
            <a:prstGeom prst="rect">
              <a:avLst/>
            </a:prstGeom>
            <a:solidFill>
              <a:srgbClr val="C0C0C0"/>
            </a:solidFill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 eaLnBrk="1" hangingPunct="1"/>
              <a:r>
                <a:rPr lang="en-US" sz="1600" b="1" i="1" dirty="0">
                  <a:solidFill>
                    <a:srgbClr val="000066"/>
                  </a:solidFill>
                  <a:latin typeface="Arial" charset="0"/>
                </a:rPr>
                <a:t>Goals</a:t>
              </a:r>
            </a:p>
          </p:txBody>
        </p:sp>
        <p:sp>
          <p:nvSpPr>
            <p:cNvPr id="11" name="Text Box 13"/>
            <p:cNvSpPr txBox="1">
              <a:spLocks noChangeArrowheads="1"/>
            </p:cNvSpPr>
            <p:nvPr/>
          </p:nvSpPr>
          <p:spPr bwMode="auto">
            <a:xfrm>
              <a:off x="2908" y="2295"/>
              <a:ext cx="801" cy="368"/>
            </a:xfrm>
            <a:prstGeom prst="rect">
              <a:avLst/>
            </a:prstGeom>
            <a:solidFill>
              <a:srgbClr val="C0C0C0"/>
            </a:solidFill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 eaLnBrk="1" hangingPunct="1"/>
              <a:r>
                <a:rPr lang="en-US" sz="1600" b="1" i="1" dirty="0">
                  <a:solidFill>
                    <a:srgbClr val="000066"/>
                  </a:solidFill>
                  <a:latin typeface="Arial" charset="0"/>
                </a:rPr>
                <a:t>Power and</a:t>
              </a:r>
            </a:p>
            <a:p>
              <a:pPr algn="ctr" eaLnBrk="1" hangingPunct="1"/>
              <a:r>
                <a:rPr lang="en-US" sz="1600" b="1" i="1" dirty="0">
                  <a:solidFill>
                    <a:srgbClr val="000066"/>
                  </a:solidFill>
                  <a:latin typeface="Arial" charset="0"/>
                </a:rPr>
                <a:t>Control</a:t>
              </a:r>
            </a:p>
          </p:txBody>
        </p:sp>
        <p:sp>
          <p:nvSpPr>
            <p:cNvPr id="12" name="Text Box 14"/>
            <p:cNvSpPr txBox="1">
              <a:spLocks noChangeArrowheads="1"/>
            </p:cNvSpPr>
            <p:nvPr/>
          </p:nvSpPr>
          <p:spPr bwMode="auto">
            <a:xfrm>
              <a:off x="2990" y="2714"/>
              <a:ext cx="686" cy="368"/>
            </a:xfrm>
            <a:prstGeom prst="rect">
              <a:avLst/>
            </a:prstGeom>
            <a:solidFill>
              <a:srgbClr val="C0C0C0"/>
            </a:solidFill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 eaLnBrk="1" hangingPunct="1"/>
              <a:r>
                <a:rPr lang="en-US" sz="1600" b="1" i="1" dirty="0">
                  <a:solidFill>
                    <a:srgbClr val="000066"/>
                  </a:solidFill>
                  <a:latin typeface="Arial" charset="0"/>
                </a:rPr>
                <a:t>Decision</a:t>
              </a:r>
            </a:p>
            <a:p>
              <a:pPr algn="ctr" eaLnBrk="1" hangingPunct="1"/>
              <a:r>
                <a:rPr lang="en-US" sz="1600" b="1" i="1" dirty="0">
                  <a:solidFill>
                    <a:srgbClr val="000066"/>
                  </a:solidFill>
                  <a:latin typeface="Arial" charset="0"/>
                </a:rPr>
                <a:t>Process</a:t>
              </a:r>
              <a:endParaRPr lang="en-US" sz="1400" b="1" i="1" dirty="0">
                <a:latin typeface="Arial" charset="0"/>
              </a:endParaRPr>
            </a:p>
          </p:txBody>
        </p:sp>
        <p:sp>
          <p:nvSpPr>
            <p:cNvPr id="13" name="Text Box 15"/>
            <p:cNvSpPr txBox="1">
              <a:spLocks noChangeArrowheads="1"/>
            </p:cNvSpPr>
            <p:nvPr/>
          </p:nvSpPr>
          <p:spPr bwMode="auto">
            <a:xfrm>
              <a:off x="2963" y="3135"/>
              <a:ext cx="763" cy="366"/>
            </a:xfrm>
            <a:prstGeom prst="rect">
              <a:avLst/>
            </a:prstGeom>
            <a:solidFill>
              <a:srgbClr val="C0C0C0"/>
            </a:solidFill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 eaLnBrk="1" hangingPunct="1"/>
              <a:r>
                <a:rPr lang="en-US" sz="1600" b="1" i="1" dirty="0">
                  <a:solidFill>
                    <a:srgbClr val="000066"/>
                  </a:solidFill>
                  <a:latin typeface="Arial" charset="0"/>
                </a:rPr>
                <a:t>Rules and </a:t>
              </a:r>
            </a:p>
            <a:p>
              <a:pPr algn="ctr" eaLnBrk="1" hangingPunct="1"/>
              <a:r>
                <a:rPr lang="en-US" sz="1600" b="1" i="1" dirty="0">
                  <a:solidFill>
                    <a:srgbClr val="000066"/>
                  </a:solidFill>
                  <a:latin typeface="Arial" charset="0"/>
                </a:rPr>
                <a:t>Norms</a:t>
              </a:r>
              <a:endParaRPr lang="en-US" sz="1600" b="1" i="1" dirty="0">
                <a:latin typeface="Arial" charset="0"/>
              </a:endParaRPr>
            </a:p>
          </p:txBody>
        </p:sp>
        <p:sp>
          <p:nvSpPr>
            <p:cNvPr id="14" name="Text Box 16"/>
            <p:cNvSpPr txBox="1">
              <a:spLocks noChangeArrowheads="1"/>
            </p:cNvSpPr>
            <p:nvPr/>
          </p:nvSpPr>
          <p:spPr bwMode="auto">
            <a:xfrm>
              <a:off x="2894" y="3630"/>
              <a:ext cx="855" cy="212"/>
            </a:xfrm>
            <a:prstGeom prst="rect">
              <a:avLst/>
            </a:prstGeom>
            <a:solidFill>
              <a:srgbClr val="C0C0C0"/>
            </a:solidFill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 eaLnBrk="1" hangingPunct="1"/>
              <a:r>
                <a:rPr lang="en-US" sz="1600" b="1" i="1" dirty="0">
                  <a:solidFill>
                    <a:srgbClr val="000066"/>
                  </a:solidFill>
                  <a:latin typeface="Arial" charset="0"/>
                </a:rPr>
                <a:t>Information</a:t>
              </a:r>
            </a:p>
          </p:txBody>
        </p:sp>
        <p:sp>
          <p:nvSpPr>
            <p:cNvPr id="15" name="Rectangle 17"/>
            <p:cNvSpPr>
              <a:spLocks noChangeArrowheads="1"/>
            </p:cNvSpPr>
            <p:nvPr/>
          </p:nvSpPr>
          <p:spPr bwMode="auto">
            <a:xfrm>
              <a:off x="2885" y="1185"/>
              <a:ext cx="864" cy="720"/>
            </a:xfrm>
            <a:prstGeom prst="rect">
              <a:avLst/>
            </a:prstGeom>
            <a:solidFill>
              <a:srgbClr val="C0C0C0"/>
            </a:solidFill>
            <a:ln w="9525">
              <a:solidFill>
                <a:schemeClr val="bg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1" hangingPunct="1"/>
              <a:r>
                <a:rPr lang="en-US" sz="1600" b="1" i="1" dirty="0">
                  <a:solidFill>
                    <a:srgbClr val="000066"/>
                  </a:solidFill>
                  <a:latin typeface="Arial" charset="0"/>
                </a:rPr>
                <a:t>Organization</a:t>
              </a:r>
            </a:p>
            <a:p>
              <a:pPr algn="ctr" eaLnBrk="1" hangingPunct="1"/>
              <a:r>
                <a:rPr lang="en-US" sz="1600" b="1" i="1" dirty="0">
                  <a:solidFill>
                    <a:srgbClr val="000066"/>
                  </a:solidFill>
                  <a:latin typeface="Arial" charset="0"/>
                </a:rPr>
                <a:t>Variables</a:t>
              </a:r>
              <a:endParaRPr lang="en-US" sz="1400" b="1" i="1" dirty="0">
                <a:latin typeface="Arial" charset="0"/>
              </a:endParaRPr>
            </a:p>
          </p:txBody>
        </p:sp>
      </p:grpSp>
      <p:cxnSp>
        <p:nvCxnSpPr>
          <p:cNvPr id="16" name="Straight Connector 15"/>
          <p:cNvCxnSpPr/>
          <p:nvPr/>
        </p:nvCxnSpPr>
        <p:spPr bwMode="auto">
          <a:xfrm>
            <a:off x="2447500" y="3594448"/>
            <a:ext cx="6451691" cy="527"/>
          </a:xfrm>
          <a:prstGeom prst="line">
            <a:avLst/>
          </a:prstGeom>
          <a:solidFill>
            <a:schemeClr val="accent1"/>
          </a:solidFill>
          <a:ln w="12700" cap="sq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</p:cxnSp>
      <p:cxnSp>
        <p:nvCxnSpPr>
          <p:cNvPr id="17" name="Straight Connector 16"/>
          <p:cNvCxnSpPr/>
          <p:nvPr/>
        </p:nvCxnSpPr>
        <p:spPr bwMode="auto">
          <a:xfrm>
            <a:off x="2435461" y="4256465"/>
            <a:ext cx="6470404" cy="18652"/>
          </a:xfrm>
          <a:prstGeom prst="line">
            <a:avLst/>
          </a:prstGeom>
          <a:solidFill>
            <a:schemeClr val="accent1"/>
          </a:solidFill>
          <a:ln w="12700" cap="sq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</p:cxnSp>
      <p:cxnSp>
        <p:nvCxnSpPr>
          <p:cNvPr id="18" name="Straight Connector 17"/>
          <p:cNvCxnSpPr/>
          <p:nvPr/>
        </p:nvCxnSpPr>
        <p:spPr bwMode="auto">
          <a:xfrm>
            <a:off x="2432981" y="4904545"/>
            <a:ext cx="6470404" cy="18652"/>
          </a:xfrm>
          <a:prstGeom prst="line">
            <a:avLst/>
          </a:prstGeom>
          <a:solidFill>
            <a:schemeClr val="accent1"/>
          </a:solidFill>
          <a:ln w="12700" cap="sq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</p:cxnSp>
      <p:cxnSp>
        <p:nvCxnSpPr>
          <p:cNvPr id="19" name="Straight Connector 18"/>
          <p:cNvCxnSpPr/>
          <p:nvPr/>
        </p:nvCxnSpPr>
        <p:spPr bwMode="auto">
          <a:xfrm>
            <a:off x="2445989" y="5645565"/>
            <a:ext cx="6470404" cy="18652"/>
          </a:xfrm>
          <a:prstGeom prst="line">
            <a:avLst/>
          </a:prstGeom>
          <a:solidFill>
            <a:schemeClr val="accent1"/>
          </a:solidFill>
          <a:ln w="12700" cap="sq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</p:cxnSp>
      <p:cxnSp>
        <p:nvCxnSpPr>
          <p:cNvPr id="20" name="Straight Connector 19"/>
          <p:cNvCxnSpPr/>
          <p:nvPr/>
        </p:nvCxnSpPr>
        <p:spPr bwMode="auto">
          <a:xfrm>
            <a:off x="2451694" y="3019008"/>
            <a:ext cx="6451691" cy="527"/>
          </a:xfrm>
          <a:prstGeom prst="line">
            <a:avLst/>
          </a:prstGeom>
          <a:solidFill>
            <a:schemeClr val="accent1"/>
          </a:solidFill>
          <a:ln w="12700" cap="sq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</p:cxnSp>
      <p:grpSp>
        <p:nvGrpSpPr>
          <p:cNvPr id="55" name="Group 18"/>
          <p:cNvGrpSpPr>
            <a:grpSpLocks/>
          </p:cNvGrpSpPr>
          <p:nvPr/>
        </p:nvGrpSpPr>
        <p:grpSpPr bwMode="auto">
          <a:xfrm>
            <a:off x="167619" y="1643489"/>
            <a:ext cx="1960562" cy="3857625"/>
            <a:chOff x="393" y="1257"/>
            <a:chExt cx="1235" cy="2430"/>
          </a:xfrm>
        </p:grpSpPr>
        <p:sp>
          <p:nvSpPr>
            <p:cNvPr id="56" name="Text Box 3"/>
            <p:cNvSpPr txBox="1">
              <a:spLocks noChangeArrowheads="1"/>
            </p:cNvSpPr>
            <p:nvPr/>
          </p:nvSpPr>
          <p:spPr bwMode="auto">
            <a:xfrm>
              <a:off x="394" y="1257"/>
              <a:ext cx="1002" cy="672"/>
            </a:xfrm>
            <a:prstGeom prst="rect">
              <a:avLst/>
            </a:prstGeom>
            <a:solidFill>
              <a:srgbClr val="C0C0C0"/>
            </a:solidFill>
            <a:ln w="9525">
              <a:solidFill>
                <a:schemeClr val="bg2"/>
              </a:solidFill>
              <a:miter lim="800000"/>
              <a:headEnd/>
              <a:tailEnd/>
            </a:ln>
          </p:spPr>
          <p:txBody>
            <a:bodyPr wrap="none"/>
            <a:lstStyle/>
            <a:p>
              <a:pPr algn="ctr" eaLnBrk="1" hangingPunct="1"/>
              <a:r>
                <a:rPr lang="en-US" sz="1600" b="1" dirty="0">
                  <a:latin typeface="Arial" charset="0"/>
                </a:rPr>
                <a:t>Sources of </a:t>
              </a:r>
            </a:p>
            <a:p>
              <a:pPr algn="ctr" eaLnBrk="1" hangingPunct="1"/>
              <a:r>
                <a:rPr lang="en-US" sz="1600" b="1" dirty="0">
                  <a:latin typeface="Arial" charset="0"/>
                </a:rPr>
                <a:t>Potential</a:t>
              </a:r>
            </a:p>
            <a:p>
              <a:pPr algn="ctr" eaLnBrk="1" hangingPunct="1"/>
              <a:r>
                <a:rPr lang="en-US" sz="1600" b="1" dirty="0">
                  <a:latin typeface="Arial" charset="0"/>
                </a:rPr>
                <a:t>Inter-group </a:t>
              </a:r>
            </a:p>
            <a:p>
              <a:pPr algn="ctr" eaLnBrk="1" hangingPunct="1"/>
              <a:r>
                <a:rPr lang="en-US" sz="1600" b="1" dirty="0">
                  <a:latin typeface="Arial" charset="0"/>
                </a:rPr>
                <a:t>Conflict</a:t>
              </a:r>
            </a:p>
          </p:txBody>
        </p:sp>
        <p:sp>
          <p:nvSpPr>
            <p:cNvPr id="57" name="Text Box 4"/>
            <p:cNvSpPr txBox="1">
              <a:spLocks noChangeArrowheads="1"/>
            </p:cNvSpPr>
            <p:nvPr/>
          </p:nvSpPr>
          <p:spPr bwMode="auto">
            <a:xfrm>
              <a:off x="393" y="1929"/>
              <a:ext cx="1003" cy="1758"/>
            </a:xfrm>
            <a:prstGeom prst="rect">
              <a:avLst/>
            </a:prstGeom>
            <a:solidFill>
              <a:srgbClr val="99CCFF"/>
            </a:solidFill>
            <a:ln w="9525">
              <a:solidFill>
                <a:schemeClr val="bg2"/>
              </a:solidFill>
              <a:miter lim="800000"/>
              <a:headEnd/>
              <a:tailEnd/>
            </a:ln>
          </p:spPr>
          <p:txBody>
            <a:bodyPr wrap="none"/>
            <a:lstStyle/>
            <a:p>
              <a:pPr algn="ctr" eaLnBrk="1" hangingPunct="1"/>
              <a:endParaRPr lang="en-US" sz="1600" b="1" dirty="0">
                <a:latin typeface="Arial" charset="0"/>
              </a:endParaRPr>
            </a:p>
            <a:p>
              <a:pPr algn="ctr" eaLnBrk="1" hangingPunct="1"/>
              <a:r>
                <a:rPr lang="en-US" sz="1400" b="1" dirty="0">
                  <a:latin typeface="Arial" charset="0"/>
                </a:rPr>
                <a:t>Goal </a:t>
              </a:r>
            </a:p>
            <a:p>
              <a:pPr algn="ctr" eaLnBrk="1" hangingPunct="1"/>
              <a:r>
                <a:rPr lang="en-US" sz="1400" b="1" dirty="0">
                  <a:latin typeface="Arial" charset="0"/>
                </a:rPr>
                <a:t>Incompatibility</a:t>
              </a:r>
            </a:p>
            <a:p>
              <a:pPr algn="ctr" eaLnBrk="1" hangingPunct="1"/>
              <a:endParaRPr lang="en-US" sz="1400" b="1" dirty="0">
                <a:latin typeface="Arial" charset="0"/>
              </a:endParaRPr>
            </a:p>
            <a:p>
              <a:pPr algn="ctr" eaLnBrk="1" hangingPunct="1"/>
              <a:r>
                <a:rPr lang="en-US" sz="1400" b="1" dirty="0">
                  <a:latin typeface="Arial" charset="0"/>
                </a:rPr>
                <a:t>Differentiation</a:t>
              </a:r>
            </a:p>
            <a:p>
              <a:pPr algn="ctr" eaLnBrk="1" hangingPunct="1"/>
              <a:endParaRPr lang="en-US" sz="1400" b="1" dirty="0">
                <a:latin typeface="Arial" charset="0"/>
              </a:endParaRPr>
            </a:p>
            <a:p>
              <a:pPr algn="ctr" eaLnBrk="1" hangingPunct="1"/>
              <a:r>
                <a:rPr lang="en-US" sz="1400" b="1" dirty="0">
                  <a:latin typeface="Arial" charset="0"/>
                </a:rPr>
                <a:t>Task </a:t>
              </a:r>
            </a:p>
            <a:p>
              <a:pPr algn="ctr" eaLnBrk="1" hangingPunct="1"/>
              <a:r>
                <a:rPr lang="en-US" sz="1400" b="1" dirty="0">
                  <a:latin typeface="Arial" charset="0"/>
                </a:rPr>
                <a:t>Interdependence</a:t>
              </a:r>
            </a:p>
            <a:p>
              <a:pPr algn="ctr" eaLnBrk="1" hangingPunct="1"/>
              <a:endParaRPr lang="en-US" sz="1400" b="1" dirty="0">
                <a:latin typeface="Arial" charset="0"/>
              </a:endParaRPr>
            </a:p>
            <a:p>
              <a:pPr algn="ctr" eaLnBrk="1" hangingPunct="1"/>
              <a:r>
                <a:rPr lang="en-US" sz="1400" b="1" dirty="0">
                  <a:latin typeface="Arial" charset="0"/>
                </a:rPr>
                <a:t>Limited </a:t>
              </a:r>
            </a:p>
            <a:p>
              <a:pPr algn="ctr" eaLnBrk="1" hangingPunct="1"/>
              <a:r>
                <a:rPr lang="en-US" sz="1400" b="1" dirty="0">
                  <a:latin typeface="Arial" charset="0"/>
                </a:rPr>
                <a:t>Resources</a:t>
              </a:r>
            </a:p>
          </p:txBody>
        </p:sp>
        <p:sp>
          <p:nvSpPr>
            <p:cNvPr id="58" name="AutoShape 5"/>
            <p:cNvSpPr>
              <a:spLocks noChangeArrowheads="1"/>
            </p:cNvSpPr>
            <p:nvPr/>
          </p:nvSpPr>
          <p:spPr bwMode="auto">
            <a:xfrm>
              <a:off x="1436" y="2532"/>
              <a:ext cx="192" cy="306"/>
            </a:xfrm>
            <a:prstGeom prst="rightArrow">
              <a:avLst>
                <a:gd name="adj1" fmla="val 32028"/>
                <a:gd name="adj2" fmla="val 63333"/>
              </a:avLst>
            </a:prstGeom>
            <a:solidFill>
              <a:srgbClr val="FFFF66"/>
            </a:solidFill>
            <a:ln w="9525">
              <a:solidFill>
                <a:schemeClr val="bg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8" name="Title 1"/>
          <p:cNvSpPr>
            <a:spLocks noGrp="1"/>
          </p:cNvSpPr>
          <p:nvPr>
            <p:ph type="title"/>
          </p:nvPr>
        </p:nvSpPr>
        <p:spPr>
          <a:xfrm>
            <a:off x="549275" y="-179666"/>
            <a:ext cx="8042276" cy="1116995"/>
          </a:xfrm>
        </p:spPr>
        <p:txBody>
          <a:bodyPr/>
          <a:lstStyle/>
          <a:p>
            <a:r>
              <a:rPr lang="en-US" dirty="0" smtClean="0"/>
              <a:t>Internal Influences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External Influences</a:t>
            </a:r>
            <a:endParaRPr lang="en-US" dirty="0"/>
          </a:p>
        </p:txBody>
      </p:sp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3810000" y="2386960"/>
            <a:ext cx="1866900" cy="92333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 dirty="0">
                <a:solidFill>
                  <a:srgbClr val="700C02"/>
                </a:solidFill>
              </a:rPr>
              <a:t>RATIONAL  </a:t>
            </a:r>
            <a:r>
              <a:rPr lang="en-US" sz="1800" dirty="0">
                <a:solidFill>
                  <a:srgbClr val="700C02"/>
                </a:solidFill>
              </a:rPr>
              <a:t>(</a:t>
            </a:r>
            <a:r>
              <a:rPr lang="en-US" sz="1800" b="1" dirty="0">
                <a:solidFill>
                  <a:srgbClr val="700C02"/>
                </a:solidFill>
              </a:rPr>
              <a:t>Management Science)</a:t>
            </a:r>
            <a:endParaRPr lang="en-US" sz="2800" b="1" dirty="0">
              <a:solidFill>
                <a:srgbClr val="700C02"/>
              </a:solidFill>
            </a:endParaRPr>
          </a:p>
        </p:txBody>
      </p:sp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3695700" y="4313238"/>
            <a:ext cx="2109788" cy="646331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 dirty="0">
                <a:solidFill>
                  <a:srgbClr val="700C02"/>
                </a:solidFill>
              </a:rPr>
              <a:t>POLITICAL </a:t>
            </a:r>
            <a:r>
              <a:rPr lang="en-US" sz="1800" b="1" dirty="0">
                <a:solidFill>
                  <a:srgbClr val="700C02"/>
                </a:solidFill>
              </a:rPr>
              <a:t>(Carnegie Model)</a:t>
            </a:r>
          </a:p>
        </p:txBody>
      </p:sp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1594511" y="1929613"/>
            <a:ext cx="1848410" cy="707886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 smtClean="0"/>
              <a:t>Simple Environment</a:t>
            </a:r>
            <a:endParaRPr lang="en-US" sz="2000" dirty="0"/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1428190" y="2785592"/>
            <a:ext cx="2559050" cy="707886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/>
              <a:t>Reliable Information</a:t>
            </a:r>
          </a:p>
        </p:txBody>
      </p:sp>
      <p:sp>
        <p:nvSpPr>
          <p:cNvPr id="9" name="Text Box 8"/>
          <p:cNvSpPr txBox="1">
            <a:spLocks noChangeArrowheads="1"/>
          </p:cNvSpPr>
          <p:nvPr/>
        </p:nvSpPr>
        <p:spPr bwMode="auto">
          <a:xfrm>
            <a:off x="6324600" y="1990085"/>
            <a:ext cx="2362200" cy="707886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/>
              <a:t>Stable Environment</a:t>
            </a:r>
          </a:p>
        </p:txBody>
      </p:sp>
      <p:sp>
        <p:nvSpPr>
          <p:cNvPr id="10" name="Text Box 9"/>
          <p:cNvSpPr txBox="1">
            <a:spLocks noChangeArrowheads="1"/>
          </p:cNvSpPr>
          <p:nvPr/>
        </p:nvSpPr>
        <p:spPr bwMode="auto">
          <a:xfrm>
            <a:off x="6324600" y="3042598"/>
            <a:ext cx="2552700" cy="396875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/>
              <a:t>Routine Technology</a:t>
            </a:r>
          </a:p>
        </p:txBody>
      </p:sp>
      <p:sp>
        <p:nvSpPr>
          <p:cNvPr id="11" name="Text Box 10"/>
          <p:cNvSpPr txBox="1">
            <a:spLocks noChangeArrowheads="1"/>
          </p:cNvSpPr>
          <p:nvPr/>
        </p:nvSpPr>
        <p:spPr bwMode="auto">
          <a:xfrm>
            <a:off x="1382869" y="3779617"/>
            <a:ext cx="1954212" cy="707886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 smtClean="0"/>
              <a:t>Complex Environment </a:t>
            </a:r>
            <a:endParaRPr lang="en-US" sz="2000" dirty="0"/>
          </a:p>
        </p:txBody>
      </p:sp>
      <p:sp>
        <p:nvSpPr>
          <p:cNvPr id="12" name="Text Box 11"/>
          <p:cNvSpPr txBox="1">
            <a:spLocks noChangeArrowheads="1"/>
          </p:cNvSpPr>
          <p:nvPr/>
        </p:nvSpPr>
        <p:spPr bwMode="auto">
          <a:xfrm>
            <a:off x="1322388" y="4724400"/>
            <a:ext cx="1912937" cy="396875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/>
              <a:t>Disagreement</a:t>
            </a:r>
          </a:p>
        </p:txBody>
      </p:sp>
      <p:sp>
        <p:nvSpPr>
          <p:cNvPr id="13" name="Text Box 12"/>
          <p:cNvSpPr txBox="1">
            <a:spLocks noChangeArrowheads="1"/>
          </p:cNvSpPr>
          <p:nvPr/>
        </p:nvSpPr>
        <p:spPr bwMode="auto">
          <a:xfrm>
            <a:off x="6324600" y="3870325"/>
            <a:ext cx="2511425" cy="707886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/>
              <a:t>Unstable Environment</a:t>
            </a:r>
          </a:p>
        </p:txBody>
      </p:sp>
      <p:sp>
        <p:nvSpPr>
          <p:cNvPr id="14" name="Text Box 13"/>
          <p:cNvSpPr txBox="1">
            <a:spLocks noChangeArrowheads="1"/>
          </p:cNvSpPr>
          <p:nvPr/>
        </p:nvSpPr>
        <p:spPr bwMode="auto">
          <a:xfrm>
            <a:off x="6324600" y="4645025"/>
            <a:ext cx="1981200" cy="701675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/>
              <a:t>Non-routine Technology</a:t>
            </a:r>
          </a:p>
        </p:txBody>
      </p:sp>
      <p:sp>
        <p:nvSpPr>
          <p:cNvPr id="15" name="Line 16"/>
          <p:cNvSpPr>
            <a:spLocks noChangeShapeType="1"/>
          </p:cNvSpPr>
          <p:nvPr/>
        </p:nvSpPr>
        <p:spPr bwMode="auto">
          <a:xfrm>
            <a:off x="3227388" y="2274248"/>
            <a:ext cx="582612" cy="207962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 type="none" w="sm" len="sm"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" name="Line 17"/>
          <p:cNvSpPr>
            <a:spLocks noChangeShapeType="1"/>
          </p:cNvSpPr>
          <p:nvPr/>
        </p:nvSpPr>
        <p:spPr bwMode="auto">
          <a:xfrm flipV="1">
            <a:off x="3248025" y="2815585"/>
            <a:ext cx="573088" cy="37465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 type="none" w="sm" len="sm"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7" name="Line 18"/>
          <p:cNvSpPr>
            <a:spLocks noChangeShapeType="1"/>
          </p:cNvSpPr>
          <p:nvPr/>
        </p:nvSpPr>
        <p:spPr bwMode="auto">
          <a:xfrm flipH="1">
            <a:off x="5621337" y="2274248"/>
            <a:ext cx="719137" cy="239712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 type="none" w="sm" len="sm"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8" name="Line 19"/>
          <p:cNvSpPr>
            <a:spLocks noChangeShapeType="1"/>
          </p:cNvSpPr>
          <p:nvPr/>
        </p:nvSpPr>
        <p:spPr bwMode="auto">
          <a:xfrm flipH="1" flipV="1">
            <a:off x="5673725" y="2731447"/>
            <a:ext cx="655638" cy="365125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 type="none" w="sm" len="sm"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9" name="Line 22"/>
          <p:cNvSpPr>
            <a:spLocks noChangeShapeType="1"/>
          </p:cNvSpPr>
          <p:nvPr/>
        </p:nvSpPr>
        <p:spPr bwMode="auto">
          <a:xfrm>
            <a:off x="3122613" y="4143375"/>
            <a:ext cx="709612" cy="280988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 type="none" w="sm" len="sm"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" name="Line 23"/>
          <p:cNvSpPr>
            <a:spLocks noChangeShapeType="1"/>
          </p:cNvSpPr>
          <p:nvPr/>
        </p:nvSpPr>
        <p:spPr bwMode="auto">
          <a:xfrm flipV="1">
            <a:off x="3175000" y="4652963"/>
            <a:ext cx="635000" cy="271462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 type="none" w="sm" len="sm"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1" name="Line 24"/>
          <p:cNvSpPr>
            <a:spLocks noChangeShapeType="1"/>
          </p:cNvSpPr>
          <p:nvPr/>
        </p:nvSpPr>
        <p:spPr bwMode="auto">
          <a:xfrm flipH="1">
            <a:off x="5672137" y="4122738"/>
            <a:ext cx="688975" cy="271462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 type="none" w="sm" len="sm"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2" name="Line 25"/>
          <p:cNvSpPr>
            <a:spLocks noChangeShapeType="1"/>
          </p:cNvSpPr>
          <p:nvPr/>
        </p:nvSpPr>
        <p:spPr bwMode="auto">
          <a:xfrm flipH="1" flipV="1">
            <a:off x="5703887" y="4643438"/>
            <a:ext cx="636587" cy="125412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 type="none" w="sm" len="sm"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3" name="Rectangle 27"/>
          <p:cNvSpPr>
            <a:spLocks noChangeArrowheads="1"/>
          </p:cNvSpPr>
          <p:nvPr/>
        </p:nvSpPr>
        <p:spPr bwMode="auto">
          <a:xfrm>
            <a:off x="666750" y="1929760"/>
            <a:ext cx="8161338" cy="1562100"/>
          </a:xfrm>
          <a:prstGeom prst="rect">
            <a:avLst/>
          </a:prstGeom>
          <a:noFill/>
          <a:ln w="38100" cap="sq" cmpd="dbl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" name="Rectangle 28"/>
          <p:cNvSpPr>
            <a:spLocks noChangeArrowheads="1"/>
          </p:cNvSpPr>
          <p:nvPr/>
        </p:nvSpPr>
        <p:spPr bwMode="auto">
          <a:xfrm>
            <a:off x="674688" y="3819525"/>
            <a:ext cx="8162925" cy="1624013"/>
          </a:xfrm>
          <a:prstGeom prst="rect">
            <a:avLst/>
          </a:prstGeom>
          <a:noFill/>
          <a:ln w="38100" cap="sq" cmpd="dbl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3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3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3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500"/>
                            </p:stCondLst>
                            <p:childTnLst>
                              <p:par>
                                <p:cTn id="41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4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4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5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5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500"/>
                            </p:stCondLst>
                            <p:childTnLst>
                              <p:par>
                                <p:cTn id="60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6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6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500"/>
                            </p:stCondLst>
                            <p:childTnLst>
                              <p:par>
                                <p:cTn id="69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500"/>
                            </p:stCondLst>
                            <p:childTnLst>
                              <p:par>
                                <p:cTn id="78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8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8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500"/>
                            </p:stCondLst>
                            <p:childTnLst>
                              <p:par>
                                <p:cTn id="87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8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9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utoUpdateAnimBg="0"/>
      <p:bldP spid="6" grpId="0" autoUpdateAnimBg="0"/>
      <p:bldP spid="7" grpId="0" autoUpdateAnimBg="0"/>
      <p:bldP spid="8" grpId="0" autoUpdateAnimBg="0"/>
      <p:bldP spid="9" grpId="0" autoUpdateAnimBg="0"/>
      <p:bldP spid="10" grpId="0" autoUpdateAnimBg="0"/>
      <p:bldP spid="11" grpId="0" autoUpdateAnimBg="0"/>
      <p:bldP spid="12" grpId="0" autoUpdateAnimBg="0"/>
      <p:bldP spid="13" grpId="0" autoUpdateAnimBg="0"/>
      <p:bldP spid="14" grpId="0" autoUpdateAnimBg="0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reeze">
  <a:themeElements>
    <a:clrScheme name="Apex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Breeze">
      <a:majorFont>
        <a:latin typeface="News Gothic MT"/>
        <a:ea typeface=""/>
        <a:cs typeface=""/>
        <a:font script="Jpan" typeface="ＭＳ Ｐゴシック"/>
      </a:majorFont>
      <a:minorFont>
        <a:latin typeface="News Gothic MT"/>
        <a:ea typeface=""/>
        <a:cs typeface=""/>
        <a:font script="Jpan" typeface="ＭＳ Ｐゴシック"/>
      </a:minorFont>
    </a:fontScheme>
    <a:fmtScheme name="Breeze">
      <a:fillStyleLst>
        <a:solidFill>
          <a:schemeClr val="phClr"/>
        </a:solidFill>
        <a:gradFill rotWithShape="1">
          <a:gsLst>
            <a:gs pos="31000">
              <a:schemeClr val="phClr">
                <a:tint val="100000"/>
                <a:shade val="100000"/>
                <a:satMod val="120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shade val="100000"/>
                <a:satMod val="120000"/>
              </a:schemeClr>
            </a:gs>
            <a:gs pos="69000">
              <a:schemeClr val="phClr">
                <a:tint val="80000"/>
                <a:shade val="100000"/>
                <a:satMod val="150000"/>
              </a:schemeClr>
            </a:gs>
            <a:gs pos="100000">
              <a:schemeClr val="phClr">
                <a:tint val="50000"/>
                <a:shade val="100000"/>
                <a:satMod val="15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dbl" algn="ctr">
          <a:solidFill>
            <a:schemeClr val="phClr"/>
          </a:solidFill>
          <a:prstDash val="solid"/>
        </a:ln>
        <a:ln w="31750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63500" dist="25400" dir="5400000" sx="101000" sy="101000" rotWithShape="0">
              <a:srgbClr val="000000">
                <a:alpha val="40000"/>
              </a:srgbClr>
            </a:outerShdw>
          </a:effectLst>
        </a:effectStyle>
        <a:effectStyle>
          <a:effectLst>
            <a:innerShdw blurRad="127000" dist="25400" dir="13500000">
              <a:srgbClr val="C0C0C0">
                <a:alpha val="75000"/>
              </a:srgbClr>
            </a:innerShdw>
            <a:outerShdw blurRad="88900" dist="25400" dir="5400000" sx="102000" sy="102000" algn="ctr" rotWithShape="0">
              <a:srgbClr val="C0C0C0">
                <a:alpha val="40000"/>
              </a:srgbClr>
            </a:outerShdw>
          </a:effectLst>
          <a:scene3d>
            <a:camera prst="perspectiveLeft" fov="300000"/>
            <a:lightRig rig="soft" dir="l">
              <a:rot lat="0" lon="0" rev="4200000"/>
            </a:lightRig>
          </a:scene3d>
          <a:sp3d extrusionH="38100" prstMaterial="powder">
            <a:bevelT w="50800" h="88900" prst="convex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40000"/>
                <a:satMod val="400000"/>
              </a:schemeClr>
              <a:schemeClr val="phClr">
                <a:tint val="10000"/>
                <a:satMod val="200000"/>
              </a:schemeClr>
            </a:duotone>
          </a:blip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Breeze.thmx</Template>
  <TotalTime>656</TotalTime>
  <Words>897</Words>
  <Application>Microsoft Macintosh PowerPoint</Application>
  <PresentationFormat>On-screen Show (4:3)</PresentationFormat>
  <Paragraphs>187</Paragraphs>
  <Slides>24</Slides>
  <Notes>8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5" baseType="lpstr">
      <vt:lpstr>Breeze</vt:lpstr>
      <vt:lpstr>Power, Conflict and Politics</vt:lpstr>
      <vt:lpstr>Discussion </vt:lpstr>
      <vt:lpstr>Intergroup Conflict in Organizations</vt:lpstr>
      <vt:lpstr>Sources of Conflict</vt:lpstr>
      <vt:lpstr>Slide 5</vt:lpstr>
      <vt:lpstr>Rational vs.  Political Model of Behaviour</vt:lpstr>
      <vt:lpstr>Rational vs.  Political Model of Behaviour</vt:lpstr>
      <vt:lpstr>Internal Influences</vt:lpstr>
      <vt:lpstr>External Influences</vt:lpstr>
      <vt:lpstr>Power and Organizations</vt:lpstr>
      <vt:lpstr>What is Power?</vt:lpstr>
      <vt:lpstr>Power and EGSS</vt:lpstr>
      <vt:lpstr>Power derives from…</vt:lpstr>
      <vt:lpstr>Individual vs. Organizational Power</vt:lpstr>
      <vt:lpstr>Question</vt:lpstr>
      <vt:lpstr>Authority</vt:lpstr>
      <vt:lpstr>Vertical Sources of Power</vt:lpstr>
      <vt:lpstr>Horizontal Sources of Power</vt:lpstr>
      <vt:lpstr>Strategic Contingencies Approach</vt:lpstr>
      <vt:lpstr>Power Sources</vt:lpstr>
      <vt:lpstr>Politics</vt:lpstr>
      <vt:lpstr>Domains of Political Activity</vt:lpstr>
      <vt:lpstr>Collaboration</vt:lpstr>
      <vt:lpstr>Questions?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Power, Conflict and Politics</dc:title>
  <dc:creator>Ashley Crnic</dc:creator>
  <cp:lastModifiedBy>Ashley Crnic</cp:lastModifiedBy>
  <cp:revision>38</cp:revision>
  <dcterms:created xsi:type="dcterms:W3CDTF">2012-11-12T14:14:21Z</dcterms:created>
  <dcterms:modified xsi:type="dcterms:W3CDTF">2012-11-12T14:14:24Z</dcterms:modified>
</cp:coreProperties>
</file>