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9"/>
  </p:notesMasterIdLst>
  <p:handoutMasterIdLst>
    <p:handoutMasterId r:id="rId40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5" r:id="rId13"/>
    <p:sldId id="277" r:id="rId14"/>
    <p:sldId id="278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4" r:id="rId32"/>
    <p:sldId id="291" r:id="rId33"/>
    <p:sldId id="292" r:id="rId34"/>
    <p:sldId id="281" r:id="rId35"/>
    <p:sldId id="282" r:id="rId36"/>
    <p:sldId id="293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304" autoAdjust="0"/>
  </p:normalViewPr>
  <p:slideViewPr>
    <p:cSldViewPr>
      <p:cViewPr varScale="1">
        <p:scale>
          <a:sx n="47" d="100"/>
          <a:sy n="47" d="100"/>
        </p:scale>
        <p:origin x="-19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894C1-596C-427D-A345-53080C35D613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4E380-A9E9-4A00-BB31-A0EB1071F5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77147-CD92-314E-B03F-BFBEB597229E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705FA-8CE2-034D-835C-7C9A358B0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gperspectives.com/content/articles/consumer_products_sustainability_capturing_green_advantage_for_consumer_companie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guardian.co.uk/sustainable-business/small-business-energy-efficiency-solutions" TargetMode="External"/><Relationship Id="rId4" Type="http://schemas.openxmlformats.org/officeDocument/2006/relationships/hyperlink" Target="http://www.marketingweek.co.uk/the-new-csr-this-time-its-profitable/3025435.article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1998 Nokia was the world’s leading maker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cellphone</a:t>
            </a:r>
            <a:r>
              <a:rPr lang="en-US" baseline="0" dirty="0" smtClean="0"/>
              <a:t> handsets- they were thought to be in the midst of taking over the handset market! </a:t>
            </a:r>
          </a:p>
          <a:p>
            <a:r>
              <a:rPr lang="en-US" baseline="0" dirty="0" smtClean="0"/>
              <a:t>By 2004 products no longer matched consumers needs, they lost 7% of their market share and strained relationships with its major customers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05FA-8CE2-034D-835C-7C9A358B01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-increased</a:t>
            </a:r>
            <a:r>
              <a:rPr lang="en-US" baseline="0" dirty="0" smtClean="0"/>
              <a:t> risk of failure</a:t>
            </a:r>
          </a:p>
          <a:p>
            <a:r>
              <a:rPr lang="en-US" baseline="0" dirty="0" smtClean="0"/>
              <a:t>-difficulty in computing the costs of various alternatives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05FA-8CE2-034D-835C-7C9A358B01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complex environment</a:t>
            </a:r>
            <a:r>
              <a:rPr lang="en-US" baseline="0" dirty="0" smtClean="0"/>
              <a:t> is one in which the organization interacts with and is influenced by numerous diverse and different external elements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are some examples of these?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Ex. Aerospace firms and universities- large number of technologies, social, cultural and value changes – government regulations, competition of quality of students, quality of staff-&gt; creates a complex environment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simple environment is one that the organization interacts with and is influence by only a few similar external elements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are some examples of these?</a:t>
            </a:r>
          </a:p>
          <a:p>
            <a:r>
              <a:rPr lang="en-US" baseline="0" dirty="0" smtClean="0"/>
              <a:t>Ex. Mom and Pop hardware store- don’t deal with complex technologies, </a:t>
            </a:r>
            <a:r>
              <a:rPr lang="en-US" baseline="0" dirty="0" err="1" smtClean="0"/>
              <a:t>gov’t</a:t>
            </a:r>
            <a:r>
              <a:rPr lang="en-US" baseline="0" dirty="0" smtClean="0"/>
              <a:t> regulations, cultural and social changes + H/</a:t>
            </a:r>
            <a:r>
              <a:rPr lang="en-US" baseline="0" dirty="0" err="1" smtClean="0"/>
              <a:t>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b/c</a:t>
            </a:r>
            <a:r>
              <a:rPr lang="en-US" baseline="0" dirty="0" smtClean="0"/>
              <a:t> run by family members </a:t>
            </a:r>
          </a:p>
          <a:p>
            <a:r>
              <a:rPr lang="en-US" baseline="0" dirty="0" smtClean="0"/>
              <a:t>-only external elements are few competitors, suppliers and customers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05FA-8CE2-034D-835C-7C9A358B01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Stable- if environment remains the same over a period of months/years or experiences predictable change </a:t>
            </a:r>
          </a:p>
          <a:p>
            <a:endParaRPr lang="en-US" dirty="0" smtClean="0"/>
          </a:p>
          <a:p>
            <a:r>
              <a:rPr lang="en-US" dirty="0" smtClean="0"/>
              <a:t>Any</a:t>
            </a:r>
            <a:r>
              <a:rPr lang="en-US" baseline="0" dirty="0" smtClean="0"/>
              <a:t> examples?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Ex.</a:t>
            </a:r>
            <a:r>
              <a:rPr lang="en-US" baseline="0" dirty="0" smtClean="0"/>
              <a:t> Public utility- stable environment- a gradual increase in demand may occur which is easily to predict over time </a:t>
            </a:r>
          </a:p>
          <a:p>
            <a:endParaRPr lang="en-US" dirty="0" smtClean="0"/>
          </a:p>
          <a:p>
            <a:r>
              <a:rPr lang="en-US" dirty="0" smtClean="0"/>
              <a:t>-Unstable- environment</a:t>
            </a:r>
            <a:r>
              <a:rPr lang="en-US" baseline="0" dirty="0" smtClean="0"/>
              <a:t> shifts abruptly/unexpectedly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-occurs when competitors react with aggressive moves and countermoves regarding advertising and new products  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Examples?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Ex. Toy companies- - children losing interest in toys at a younger age, </a:t>
            </a:r>
            <a:r>
              <a:rPr lang="en-US" baseline="0" dirty="0" err="1" smtClean="0"/>
              <a:t>capitvated</a:t>
            </a:r>
            <a:r>
              <a:rPr lang="en-US" baseline="0" dirty="0" smtClean="0"/>
              <a:t> by TV, video games and internet – big competition with low cost producers in china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05FA-8CE2-034D-835C-7C9A358B01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Simple + Stable- there is a  </a:t>
            </a:r>
            <a:r>
              <a:rPr lang="en-US" b="0" dirty="0" smtClean="0"/>
              <a:t>small number</a:t>
            </a:r>
            <a:r>
              <a:rPr lang="en-US" b="0" baseline="0" dirty="0" smtClean="0"/>
              <a:t> of similar external elements. Elements remain the same or change gradually and slowly over time</a:t>
            </a:r>
          </a:p>
          <a:p>
            <a:r>
              <a:rPr lang="en-US" b="0" baseline="0" dirty="0" smtClean="0"/>
              <a:t>Ex. Soft drink bottlers, beer distributors, container manufacturers, food processors</a:t>
            </a:r>
          </a:p>
          <a:p>
            <a:r>
              <a:rPr lang="en-US" b="0" baseline="0" dirty="0" smtClean="0"/>
              <a:t> </a:t>
            </a:r>
          </a:p>
          <a:p>
            <a:r>
              <a:rPr lang="en-US" b="1" baseline="0" dirty="0" smtClean="0"/>
              <a:t>Complex + Stable-</a:t>
            </a:r>
            <a:r>
              <a:rPr lang="en-US" b="0" baseline="0" dirty="0" smtClean="0"/>
              <a:t> Large number of external elements that are dissimilar,  and elements remain the same or change slowly</a:t>
            </a:r>
          </a:p>
          <a:p>
            <a:r>
              <a:rPr lang="en-US" b="0" baseline="0" dirty="0" smtClean="0"/>
              <a:t>Ex. </a:t>
            </a:r>
            <a:r>
              <a:rPr lang="en-US" b="0" baseline="0" dirty="0" err="1" smtClean="0"/>
              <a:t>Universitites</a:t>
            </a:r>
            <a:r>
              <a:rPr lang="en-US" b="0" baseline="0" dirty="0" smtClean="0"/>
              <a:t>, appliance manufacturers, chemical companies, insurance companies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Simple + Unstable-</a:t>
            </a:r>
            <a:r>
              <a:rPr lang="en-US" b="0" baseline="0" dirty="0" smtClean="0"/>
              <a:t> small number of external elements which are similar, and change frequently and unpredictably </a:t>
            </a:r>
          </a:p>
          <a:p>
            <a:r>
              <a:rPr lang="en-US" b="0" baseline="0" dirty="0" smtClean="0"/>
              <a:t>Ex. E-commerce, fashion clothing, music industry, toy manufacturers 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Complex + Unstable-</a:t>
            </a:r>
            <a:r>
              <a:rPr lang="en-US" b="0" baseline="0" dirty="0" smtClean="0"/>
              <a:t> large number of external elements that change simultaneously and are dissimilar</a:t>
            </a:r>
          </a:p>
          <a:p>
            <a:r>
              <a:rPr lang="en-US" b="0" baseline="0" dirty="0" smtClean="0"/>
              <a:t>Ex. Computer firms, aerospace firms, telecommunications firms, airlines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05FA-8CE2-034D-835C-7C9A358B01E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05FA-8CE2-034D-835C-7C9A358B01E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Change</a:t>
            </a:r>
            <a:r>
              <a:rPr lang="en-CA" sz="1200" baseline="0" dirty="0" smtClean="0"/>
              <a:t> and</a:t>
            </a:r>
            <a:r>
              <a:rPr lang="en-CA" sz="1200" dirty="0" smtClean="0"/>
              <a:t> complexity in the environment has major implications on organizational design and action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Organizational decisions, activities and outcomes can be traced to stimuli in external environment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Organizational uncertainty is a result of stable-unstable and simple-complex dimensions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Resource dependence is a result of scarcity of resources needed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05FA-8CE2-034D-835C-7C9A358B01E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how</a:t>
            </a:r>
            <a:r>
              <a:rPr lang="en-US" baseline="0" dirty="0" smtClean="0"/>
              <a:t> does an organization combat the environment and all of the uncertainty that it brings?!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05FA-8CE2-034D-835C-7C9A358B01E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problems Nokia experienced</a:t>
            </a:r>
            <a:r>
              <a:rPr lang="en-US" baseline="0" dirty="0" smtClean="0"/>
              <a:t> that</a:t>
            </a:r>
            <a:endParaRPr lang="en-US" dirty="0" smtClean="0"/>
          </a:p>
          <a:p>
            <a:r>
              <a:rPr lang="en-US" dirty="0" smtClean="0"/>
              <a:t>-Didn’t change into the flip phone </a:t>
            </a:r>
          </a:p>
          <a:p>
            <a:r>
              <a:rPr lang="en-US" dirty="0" smtClean="0"/>
              <a:t>-in</a:t>
            </a:r>
            <a:r>
              <a:rPr lang="en-US" baseline="0" dirty="0" smtClean="0"/>
              <a:t> developing countries- reduced costs of their phone to meet those customers preferences/ needs </a:t>
            </a:r>
            <a:endParaRPr lang="en-US" dirty="0" smtClean="0"/>
          </a:p>
          <a:p>
            <a:r>
              <a:rPr lang="en-US" dirty="0" smtClean="0"/>
              <a:t>-promised</a:t>
            </a:r>
            <a:r>
              <a:rPr lang="en-US" baseline="0" dirty="0" smtClean="0"/>
              <a:t> mobile operators to tailor phones to meet there needs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05FA-8CE2-034D-835C-7C9A358B01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A “green” business strives to have a positive impact on the environment and community. It develops and practices business strategies that go beyond regulation and demonstrate commitment to a healthy and sustainable future. A green business adopts principles, policies, and practices that improve the quality of life for its customers and employees. </a:t>
            </a:r>
            <a:r>
              <a:rPr lang="en-US" sz="1200" dirty="0" err="1" smtClean="0"/>
              <a:t>http://www.earthshare.org/greening-business.html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Demand for environmentally-friendly services and products continues to grow. </a:t>
            </a:r>
            <a:r>
              <a:rPr lang="en-US" sz="1200" dirty="0" smtClean="0">
                <a:hlinkClick r:id="rId3"/>
              </a:rPr>
              <a:t>According to a survey</a:t>
            </a:r>
            <a:r>
              <a:rPr lang="en-US" sz="1200" dirty="0" smtClean="0"/>
              <a:t> conducted by Cohn &amp; Wolfe, a majority of consumers in all countries say that it is very or somewhat important that companies are environmentally-friendly and 35% are willing to spend more for green products. </a:t>
            </a:r>
            <a:endParaRPr lang="en-US" dirty="0" smtClean="0"/>
          </a:p>
          <a:p>
            <a:r>
              <a:rPr lang="en-US" sz="1200" dirty="0" smtClean="0"/>
              <a:t>Coca-Cola's </a:t>
            </a:r>
            <a:r>
              <a:rPr lang="en-US" sz="1200" dirty="0" smtClean="0">
                <a:hlinkClick r:id="rId4"/>
              </a:rPr>
              <a:t>efforts to cut down on packaging</a:t>
            </a:r>
            <a:r>
              <a:rPr lang="en-US" sz="1200" dirty="0" smtClean="0"/>
              <a:t> saved it $100 million. </a:t>
            </a:r>
          </a:p>
          <a:p>
            <a:r>
              <a:rPr lang="en-US" sz="1200" dirty="0" smtClean="0"/>
              <a:t>After Marks &amp; Spencer adopted environmental and ethical business guidelines, the company </a:t>
            </a:r>
            <a:r>
              <a:rPr lang="en-US" sz="1200" dirty="0" smtClean="0">
                <a:hlinkClick r:id="rId4"/>
              </a:rPr>
              <a:t>earned an extra £50 million</a:t>
            </a:r>
            <a:r>
              <a:rPr lang="en-US" sz="1200" dirty="0" smtClean="0"/>
              <a:t> in revenue.</a:t>
            </a:r>
          </a:p>
          <a:p>
            <a:r>
              <a:rPr lang="en-US" dirty="0" smtClean="0"/>
              <a:t>Green efforts can be done by businesses of any size! </a:t>
            </a:r>
          </a:p>
          <a:p>
            <a:r>
              <a:rPr lang="en-US" dirty="0" smtClean="0"/>
              <a:t> </a:t>
            </a:r>
            <a:r>
              <a:rPr lang="en-US" sz="1200" dirty="0" smtClean="0"/>
              <a:t>A small business owner in the UK </a:t>
            </a:r>
            <a:r>
              <a:rPr lang="en-US" sz="1200" dirty="0" smtClean="0">
                <a:hlinkClick r:id="rId5"/>
              </a:rPr>
              <a:t>replaced 62 tube lights</a:t>
            </a:r>
            <a:r>
              <a:rPr lang="en-US" sz="1200" dirty="0" smtClean="0"/>
              <a:t> to more energy efficient lighting throughout his shop, saving him £2,282 in annual energy costs. </a:t>
            </a:r>
          </a:p>
          <a:p>
            <a:endParaRPr lang="en-US" sz="1200" dirty="0" smtClean="0"/>
          </a:p>
          <a:p>
            <a:r>
              <a:rPr lang="en-US" sz="1200" b="1" dirty="0" smtClean="0"/>
              <a:t>Do you guys have</a:t>
            </a:r>
            <a:r>
              <a:rPr lang="en-US" sz="1200" b="1" baseline="0" dirty="0" smtClean="0"/>
              <a:t> any ideas of other companies which are partaking in green </a:t>
            </a:r>
            <a:r>
              <a:rPr lang="en-US" sz="1200" b="1" baseline="0" dirty="0" err="1" smtClean="0"/>
              <a:t>enviornment</a:t>
            </a:r>
            <a:r>
              <a:rPr lang="en-US" sz="1200" b="1" baseline="0" dirty="0" smtClean="0"/>
              <a:t> efforts? </a:t>
            </a:r>
            <a:endParaRPr lang="en-US" sz="1200" b="1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05FA-8CE2-034D-835C-7C9A358B01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Companies choose what</a:t>
            </a:r>
            <a:r>
              <a:rPr lang="en-US" baseline="0" dirty="0" smtClean="0"/>
              <a:t> their target market will be and then they are to look at the external </a:t>
            </a:r>
            <a:r>
              <a:rPr lang="en-US" baseline="0" dirty="0" err="1" smtClean="0"/>
              <a:t>environement</a:t>
            </a:r>
            <a:r>
              <a:rPr lang="en-US" baseline="0" dirty="0" smtClean="0"/>
              <a:t> and what affects their niche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05FA-8CE2-034D-835C-7C9A358B01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Task Environment - Sectors with which organization interacts </a:t>
            </a:r>
            <a:r>
              <a:rPr lang="en-US" b="1" dirty="0" smtClean="0"/>
              <a:t>directly </a:t>
            </a:r>
            <a:r>
              <a:rPr lang="en-US" dirty="0" smtClean="0"/>
              <a:t>and that have a direct impact on the organizations ability to achieve its goals: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 Environment</a:t>
            </a:r>
            <a:r>
              <a:rPr lang="en-US" baseline="0" dirty="0" smtClean="0"/>
              <a:t> -</a:t>
            </a:r>
            <a:r>
              <a:rPr lang="en-US" dirty="0" smtClean="0"/>
              <a:t>Sectors that might not have a direct impact on daily operations of a firm but will indirectly influence it</a:t>
            </a:r>
          </a:p>
          <a:p>
            <a:r>
              <a:rPr lang="en-US" dirty="0" smtClean="0"/>
              <a:t> </a:t>
            </a:r>
          </a:p>
          <a:p>
            <a:r>
              <a:rPr lang="en-US" b="1" dirty="0" smtClean="0"/>
              <a:t>Does any</a:t>
            </a:r>
            <a:r>
              <a:rPr lang="en-US" b="1" baseline="0" dirty="0" smtClean="0"/>
              <a:t> one have an idea which sectors fit into task environment and general environment?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05FA-8CE2-034D-835C-7C9A358B01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Industry- what is going on around changes how you can do business-competitors, industry size and competitiveness, related industries </a:t>
            </a:r>
          </a:p>
          <a:p>
            <a:r>
              <a:rPr lang="en-US" dirty="0" smtClean="0"/>
              <a:t>Raw Materials- Can change prices</a:t>
            </a:r>
            <a:r>
              <a:rPr lang="en-US" baseline="0" dirty="0" smtClean="0"/>
              <a:t> through increases and decreases-</a:t>
            </a:r>
          </a:p>
          <a:p>
            <a:r>
              <a:rPr lang="en-US" baseline="0" dirty="0" smtClean="0"/>
              <a:t>Market Sectors- What society wants</a:t>
            </a:r>
          </a:p>
          <a:p>
            <a:r>
              <a:rPr lang="en-US" baseline="0" dirty="0" smtClean="0"/>
              <a:t>Human resources- right person, right time, right job-</a:t>
            </a:r>
            <a:r>
              <a:rPr lang="en-US" baseline="0" dirty="0" err="1" smtClean="0"/>
              <a:t>labour</a:t>
            </a:r>
            <a:r>
              <a:rPr lang="en-US" baseline="0" dirty="0" smtClean="0"/>
              <a:t> market, employment agencies, universities</a:t>
            </a:r>
          </a:p>
          <a:p>
            <a:r>
              <a:rPr lang="en-US" baseline="0" dirty="0" smtClean="0"/>
              <a:t>International Sectors- Global marketplace- - competition from foreign firms, entry into oversea markets, foreign customs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05FA-8CE2-034D-835C-7C9A358B01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Government- rules and regulations imposed by government wherever located-</a:t>
            </a:r>
            <a:r>
              <a:rPr lang="en-US" baseline="0" dirty="0" smtClean="0"/>
              <a:t> if global organization we have to deal with several governments and their regulations</a:t>
            </a:r>
          </a:p>
          <a:p>
            <a:r>
              <a:rPr lang="en-US" baseline="0" dirty="0" err="1" smtClean="0"/>
              <a:t>Sociocultural</a:t>
            </a:r>
            <a:r>
              <a:rPr lang="en-US" baseline="0" dirty="0" smtClean="0"/>
              <a:t>- Shifting demographics and preferences (birth rates, immigration, education, religion, green movements)</a:t>
            </a:r>
          </a:p>
          <a:p>
            <a:r>
              <a:rPr lang="en-US" baseline="0" dirty="0" smtClean="0"/>
              <a:t>Economic conditions- Affect business and having to cut jobs- the value of the dollar etc- recession, unemployment rate, inflation rate </a:t>
            </a:r>
          </a:p>
          <a:p>
            <a:r>
              <a:rPr lang="en-US" baseline="0" dirty="0" smtClean="0"/>
              <a:t>Technology- online software and </a:t>
            </a:r>
            <a:r>
              <a:rPr lang="en-US" baseline="0" dirty="0" err="1" smtClean="0"/>
              <a:t>blogs</a:t>
            </a:r>
            <a:r>
              <a:rPr lang="en-US" baseline="0" dirty="0" smtClean="0"/>
              <a:t>- consumers can bad mouth us if they want on these </a:t>
            </a:r>
            <a:r>
              <a:rPr lang="en-US" baseline="0" dirty="0" err="1" smtClean="0"/>
              <a:t>blogs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-commerce</a:t>
            </a:r>
          </a:p>
          <a:p>
            <a:r>
              <a:rPr lang="en-US" baseline="0" dirty="0" smtClean="0"/>
              <a:t>Financial resources- stock market, banks, credit unions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05FA-8CE2-034D-835C-7C9A358B01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international context is extremely influential</a:t>
            </a:r>
            <a:r>
              <a:rPr lang="en-US" baseline="0" dirty="0" smtClean="0"/>
              <a:t> in a firm and how they do </a:t>
            </a:r>
            <a:r>
              <a:rPr lang="en-US" baseline="0" dirty="0" err="1" smtClean="0"/>
              <a:t>bussiness</a:t>
            </a:r>
            <a:r>
              <a:rPr lang="en-US" baseline="0" dirty="0" smtClean="0"/>
              <a:t> even domestic sectors can be affected by international events.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How?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-company</a:t>
            </a:r>
            <a:r>
              <a:rPr lang="en-US" baseline="0" dirty="0" smtClean="0"/>
              <a:t> can be bought out by international companies</a:t>
            </a:r>
          </a:p>
          <a:p>
            <a:r>
              <a:rPr lang="en-US" baseline="0" dirty="0" smtClean="0"/>
              <a:t>-international partnerships</a:t>
            </a:r>
          </a:p>
          <a:p>
            <a:r>
              <a:rPr lang="en-US" baseline="0" dirty="0" smtClean="0"/>
              <a:t>-global competitors- extremely complex + extremely competitive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05FA-8CE2-034D-835C-7C9A358B01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environment</a:t>
            </a:r>
            <a:r>
              <a:rPr lang="en-US" baseline="0" dirty="0" smtClean="0"/>
              <a:t> influences </a:t>
            </a:r>
            <a:r>
              <a:rPr lang="en-US" baseline="0" dirty="0" err="1" smtClean="0"/>
              <a:t>organizaitons</a:t>
            </a:r>
            <a:r>
              <a:rPr lang="en-US" baseline="0" dirty="0" smtClean="0"/>
              <a:t> through : </a:t>
            </a:r>
            <a:endParaRPr lang="en-US" dirty="0" smtClean="0"/>
          </a:p>
          <a:p>
            <a:r>
              <a:rPr lang="en-US" dirty="0" smtClean="0"/>
              <a:t>1) The need for information about the environment </a:t>
            </a:r>
          </a:p>
          <a:p>
            <a:r>
              <a:rPr lang="en-US" dirty="0" smtClean="0"/>
              <a:t>2) The need for resources from the environment 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Scarce material and financial resources</a:t>
            </a:r>
            <a:r>
              <a:rPr lang="en-US" baseline="0" dirty="0" smtClean="0"/>
              <a:t> are a problem for organizations</a:t>
            </a:r>
            <a:r>
              <a:rPr lang="en-US" dirty="0" smtClean="0"/>
              <a:t> need to ensure their availability !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Focus: Task environment= what we deal with regularly</a:t>
            </a:r>
            <a:r>
              <a:rPr lang="en-US" baseline="0" dirty="0" smtClean="0"/>
              <a:t> and it is extremely important because of how rapidly it is changing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05FA-8CE2-034D-835C-7C9A358B01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2EF4F-3DDD-4843-B6CB-563EEE195F20}" type="datetimeFigureOut">
              <a:rPr lang="en-CA" smtClean="0"/>
              <a:pPr/>
              <a:t>01/10/2012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E48D0A-D645-469E-B6E3-F39A49A406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EF4F-3DDD-4843-B6CB-563EEE195F20}" type="datetimeFigureOut">
              <a:rPr lang="en-CA" smtClean="0"/>
              <a:pPr/>
              <a:t>01/10/2012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D0A-D645-469E-B6E3-F39A49A406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EF4F-3DDD-4843-B6CB-563EEE195F20}" type="datetimeFigureOut">
              <a:rPr lang="en-CA" smtClean="0"/>
              <a:pPr/>
              <a:t>01/10/2012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D0A-D645-469E-B6E3-F39A49A406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EF4F-3DDD-4843-B6CB-563EEE195F20}" type="datetimeFigureOut">
              <a:rPr lang="en-CA" smtClean="0"/>
              <a:pPr/>
              <a:t>01/10/2012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D0A-D645-469E-B6E3-F39A49A4063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EF4F-3DDD-4843-B6CB-563EEE195F20}" type="datetimeFigureOut">
              <a:rPr lang="en-CA" smtClean="0"/>
              <a:pPr/>
              <a:t>01/10/2012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D0A-D645-469E-B6E3-F39A49A4063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EF4F-3DDD-4843-B6CB-563EEE195F20}" type="datetimeFigureOut">
              <a:rPr lang="en-CA" smtClean="0"/>
              <a:pPr/>
              <a:t>01/10/2012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D0A-D645-469E-B6E3-F39A49A4063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EF4F-3DDD-4843-B6CB-563EEE195F20}" type="datetimeFigureOut">
              <a:rPr lang="en-CA" smtClean="0"/>
              <a:pPr/>
              <a:t>01/10/2012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D0A-D645-469E-B6E3-F39A49A406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EF4F-3DDD-4843-B6CB-563EEE195F20}" type="datetimeFigureOut">
              <a:rPr lang="en-CA" smtClean="0"/>
              <a:pPr/>
              <a:t>01/10/2012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D0A-D645-469E-B6E3-F39A49A4063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EF4F-3DDD-4843-B6CB-563EEE195F20}" type="datetimeFigureOut">
              <a:rPr lang="en-CA" smtClean="0"/>
              <a:pPr/>
              <a:t>01/10/2012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D0A-D645-469E-B6E3-F39A49A406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9B2EF4F-3DDD-4843-B6CB-563EEE195F20}" type="datetimeFigureOut">
              <a:rPr lang="en-CA" smtClean="0"/>
              <a:pPr/>
              <a:t>01/10/2012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D0A-D645-469E-B6E3-F39A49A406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B2EF4F-3DDD-4843-B6CB-563EEE195F20}" type="datetimeFigureOut">
              <a:rPr lang="en-CA" smtClean="0"/>
              <a:pPr/>
              <a:t>01/10/2012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E48D0A-D645-469E-B6E3-F39A49A4063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09B2EF4F-3DDD-4843-B6CB-563EEE195F20}" type="datetimeFigureOut">
              <a:rPr lang="en-CA" smtClean="0"/>
              <a:pPr/>
              <a:t>01/10/2012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8E48D0A-D645-469E-B6E3-F39A49A4063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Chapter 4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The External Environment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19600" cy="2943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1) The need for information about the environment </a:t>
            </a:r>
          </a:p>
          <a:p>
            <a:r>
              <a:rPr lang="en-US" dirty="0" smtClean="0"/>
              <a:t>2) The need for resources from the environment </a:t>
            </a:r>
          </a:p>
          <a:p>
            <a:endParaRPr lang="en-US" dirty="0" smtClean="0"/>
          </a:p>
          <a:p>
            <a:r>
              <a:rPr lang="en-US" dirty="0" smtClean="0"/>
              <a:t>Scarce material and financial resources- need to ensure their availability !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The environment's influence                                		     on organizations: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Uncertainty-</a:t>
            </a:r>
            <a:r>
              <a:rPr lang="en-US" dirty="0" smtClean="0"/>
              <a:t> Not having sufficient information about environmental factors which results in a difficult time predicting changes </a:t>
            </a:r>
            <a:endParaRPr lang="en-US" b="1" dirty="0" smtClean="0"/>
          </a:p>
          <a:p>
            <a:pPr>
              <a:buNone/>
            </a:pPr>
            <a:r>
              <a:rPr lang="en-US" dirty="0" smtClean="0">
                <a:sym typeface="Wingdings"/>
              </a:rPr>
              <a:t>                *  What does this cause?  *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4419600"/>
            <a:ext cx="1752600" cy="2199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Concern’s with environmental complexity </a:t>
            </a:r>
          </a:p>
          <a:p>
            <a:endParaRPr lang="en-US" dirty="0" smtClean="0"/>
          </a:p>
          <a:p>
            <a:r>
              <a:rPr lang="en-US" dirty="0" smtClean="0"/>
              <a:t>Heterogeneity or number and dissimilarities of external elements relevant to the organization’s operations. </a:t>
            </a:r>
          </a:p>
          <a:p>
            <a:endParaRPr lang="en-US" dirty="0" smtClean="0"/>
          </a:p>
          <a:p>
            <a:r>
              <a:rPr lang="en-US" dirty="0" smtClean="0"/>
              <a:t>The more external factors that regularly influence the organization + increased number of competitors = Greater Complexity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Simple-Complex Dimension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environmental domain remain the same over a period of months/years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Are changes predictable? </a:t>
            </a:r>
          </a:p>
          <a:p>
            <a:endParaRPr lang="en-US" dirty="0" smtClean="0"/>
          </a:p>
          <a:p>
            <a:r>
              <a:rPr lang="en-US" dirty="0" smtClean="0"/>
              <a:t>Stable Vs Unstable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Stable-Unstable Dimension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429000"/>
            <a:ext cx="4953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Simple + Stable= </a:t>
            </a:r>
            <a:r>
              <a:rPr lang="en-US" dirty="0" smtClean="0"/>
              <a:t>Low Uncertainty</a:t>
            </a:r>
          </a:p>
          <a:p>
            <a:endParaRPr lang="en-US" dirty="0" smtClean="0"/>
          </a:p>
          <a:p>
            <a:r>
              <a:rPr lang="en-US" b="1" dirty="0" smtClean="0"/>
              <a:t>Complex + Stable= </a:t>
            </a:r>
            <a:r>
              <a:rPr lang="en-US" dirty="0" smtClean="0"/>
              <a:t>Low-Moderate Uncertainty</a:t>
            </a:r>
          </a:p>
          <a:p>
            <a:endParaRPr lang="en-US" dirty="0" smtClean="0"/>
          </a:p>
          <a:p>
            <a:r>
              <a:rPr lang="en-US" b="1" dirty="0" err="1" smtClean="0"/>
              <a:t>Simple+Unstable</a:t>
            </a:r>
            <a:r>
              <a:rPr lang="en-US" b="1" dirty="0" smtClean="0"/>
              <a:t>=</a:t>
            </a:r>
            <a:r>
              <a:rPr lang="en-US" dirty="0" smtClean="0"/>
              <a:t> High-Moderate Uncertainty</a:t>
            </a:r>
          </a:p>
          <a:p>
            <a:endParaRPr lang="en-US" b="1" dirty="0" smtClean="0"/>
          </a:p>
          <a:p>
            <a:r>
              <a:rPr lang="en-US" b="1" dirty="0" smtClean="0"/>
              <a:t>Complex + Unstable=</a:t>
            </a:r>
            <a:r>
              <a:rPr lang="en-US" dirty="0" smtClean="0"/>
              <a:t> High Uncertainty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Framework for assessing     		 environmental uncertainty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^ in complexity and uncertainty in external environment increases means a  ^ in # of positions and departments</a:t>
            </a:r>
          </a:p>
          <a:p>
            <a:endParaRPr lang="en-CA" sz="2800" dirty="0" smtClean="0"/>
          </a:p>
          <a:p>
            <a:pPr>
              <a:buFont typeface="Wingdings" pitchFamily="2" charset="2"/>
              <a:buChar char="Ø"/>
            </a:pPr>
            <a:r>
              <a:rPr lang="en-CA" sz="2800" dirty="0" smtClean="0"/>
              <a:t>^ internal complexity </a:t>
            </a:r>
          </a:p>
          <a:p>
            <a:pPr>
              <a:buFont typeface="Wingdings" pitchFamily="2" charset="2"/>
              <a:buChar char="Ø"/>
            </a:pPr>
            <a:endParaRPr lang="en-CA" sz="2800" dirty="0" smtClean="0"/>
          </a:p>
          <a:p>
            <a:pPr>
              <a:buFont typeface="Wingdings" pitchFamily="2" charset="2"/>
              <a:buChar char="Ø"/>
            </a:pPr>
            <a:r>
              <a:rPr lang="en-CA" sz="2800" dirty="0" smtClean="0"/>
              <a:t>Each sector in external environment requires an employee/department to deal with it</a:t>
            </a:r>
          </a:p>
          <a:p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   Positions and Departments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Absorb uncertainty from environment </a:t>
            </a:r>
          </a:p>
          <a:p>
            <a:endParaRPr lang="en-CA" sz="2800" dirty="0" smtClean="0"/>
          </a:p>
          <a:p>
            <a:r>
              <a:rPr lang="en-CA" sz="2800" dirty="0" smtClean="0"/>
              <a:t>Surround technical core</a:t>
            </a:r>
          </a:p>
          <a:p>
            <a:endParaRPr lang="en-CA" sz="2800" dirty="0" smtClean="0"/>
          </a:p>
          <a:p>
            <a:r>
              <a:rPr lang="en-CA" sz="2800" dirty="0" smtClean="0"/>
              <a:t>Exchange resources/materials between environment and org.</a:t>
            </a:r>
          </a:p>
          <a:p>
            <a:endParaRPr lang="en-CA" sz="2800" dirty="0" smtClean="0"/>
          </a:p>
          <a:p>
            <a:r>
              <a:rPr lang="en-CA" sz="2800" dirty="0" smtClean="0"/>
              <a:t>New approach! </a:t>
            </a:r>
          </a:p>
          <a:p>
            <a:endParaRPr lang="en-CA" sz="2800" dirty="0" smtClean="0"/>
          </a:p>
          <a:p>
            <a:pPr>
              <a:buNone/>
            </a:pP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             Buffering roles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191000"/>
            <a:ext cx="39370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Detect changes in environment and bring info to org. </a:t>
            </a:r>
          </a:p>
          <a:p>
            <a:endParaRPr lang="en-CA" sz="2800" dirty="0" smtClean="0"/>
          </a:p>
          <a:p>
            <a:r>
              <a:rPr lang="en-CA" sz="2800" dirty="0" smtClean="0"/>
              <a:t>Send info. into environment that presents org. in favourable light </a:t>
            </a:r>
          </a:p>
          <a:p>
            <a:endParaRPr lang="en-CA" sz="2800" dirty="0" smtClean="0"/>
          </a:p>
          <a:p>
            <a:r>
              <a:rPr lang="en-CA" sz="2800" b="1" dirty="0" smtClean="0"/>
              <a:t>New Approach </a:t>
            </a:r>
            <a:r>
              <a:rPr lang="en-CA" sz="2800" b="1" dirty="0" smtClean="0">
                <a:sym typeface="Wingdings" pitchFamily="2" charset="2"/>
              </a:rPr>
              <a:t>= Business Intelligence </a:t>
            </a:r>
          </a:p>
          <a:p>
            <a:endParaRPr lang="en-CA" sz="2800" dirty="0" smtClean="0">
              <a:sym typeface="Wingdings" pitchFamily="2" charset="2"/>
            </a:endParaRPr>
          </a:p>
          <a:p>
            <a:r>
              <a:rPr lang="en-CA" sz="2800" dirty="0" smtClean="0">
                <a:sym typeface="Wingdings" pitchFamily="2" charset="2"/>
              </a:rPr>
              <a:t>High-tech analysis of data to spot patterns and relationships </a:t>
            </a:r>
            <a:endParaRPr lang="en-CA" sz="2800" dirty="0" smtClean="0"/>
          </a:p>
          <a:p>
            <a:pPr>
              <a:buNone/>
            </a:pP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          Boundary Spanning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Competitive intelligence: systematic way to collect/analyze info about rivals and use it to make better decisions  </a:t>
            </a:r>
          </a:p>
          <a:p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       Business Intelligence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352800"/>
            <a:ext cx="2895600" cy="3125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Differences in cognitive and emotional orientations. 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Results in difference in formal structure among these departments.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Differentiation and Integration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886200"/>
            <a:ext cx="3321050" cy="256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1998: </a:t>
            </a:r>
            <a:r>
              <a:rPr lang="en-CA" dirty="0" smtClean="0">
                <a:sym typeface="Wingdings" pitchFamily="2" charset="2"/>
              </a:rPr>
              <a:t>World leading handset manufacturer</a:t>
            </a:r>
          </a:p>
          <a:p>
            <a:pPr>
              <a:buNone/>
            </a:pPr>
            <a:r>
              <a:rPr lang="en-CA" dirty="0" smtClean="0">
                <a:sym typeface="Wingdings" pitchFamily="2" charset="2"/>
              </a:rPr>
              <a:t> </a:t>
            </a:r>
          </a:p>
          <a:p>
            <a:r>
              <a:rPr lang="en-CA" dirty="0" smtClean="0">
                <a:sym typeface="Wingdings" pitchFamily="2" charset="2"/>
              </a:rPr>
              <a:t>2004:  Products no longer matched consumer needs , loss of 7% of it’s market share </a:t>
            </a:r>
          </a:p>
          <a:p>
            <a:pPr>
              <a:buNone/>
            </a:pPr>
            <a:endParaRPr lang="en-CA" dirty="0" smtClean="0">
              <a:sym typeface="Wingdings" pitchFamily="2" charset="2"/>
            </a:endParaRPr>
          </a:p>
          <a:p>
            <a:r>
              <a:rPr lang="en-CA" dirty="0" smtClean="0">
                <a:sym typeface="Wingdings" pitchFamily="2" charset="2"/>
              </a:rPr>
              <a:t>What went wrong?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			    Nokia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667000"/>
            <a:ext cx="5588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n-CA" sz="2800" dirty="0" smtClean="0"/>
              <a:t>Paul Lawrence, Jay </a:t>
            </a:r>
            <a:r>
              <a:rPr lang="en-CA" sz="2800" dirty="0" err="1" smtClean="0"/>
              <a:t>Lorsch</a:t>
            </a:r>
            <a:r>
              <a:rPr lang="en-CA" sz="2800" dirty="0" smtClean="0"/>
              <a:t>  </a:t>
            </a:r>
          </a:p>
          <a:p>
            <a:pPr>
              <a:buFont typeface="Wingdings" pitchFamily="2" charset="2"/>
              <a:buChar char="Ø"/>
            </a:pPr>
            <a:endParaRPr lang="en-CA" sz="2800" dirty="0" smtClean="0"/>
          </a:p>
          <a:p>
            <a:pPr>
              <a:buFont typeface="Wingdings" pitchFamily="2" charset="2"/>
              <a:buChar char="Ø"/>
            </a:pPr>
            <a:r>
              <a:rPr lang="en-CA" sz="2800" dirty="0" smtClean="0"/>
              <a:t>Each dept evolved towards different orientation. </a:t>
            </a:r>
          </a:p>
          <a:p>
            <a:pPr>
              <a:buNone/>
            </a:pPr>
            <a:endParaRPr lang="en-CA" sz="2800" dirty="0" smtClean="0"/>
          </a:p>
          <a:p>
            <a:pPr>
              <a:buFont typeface="Wingdings" pitchFamily="2" charset="2"/>
              <a:buChar char="Ø"/>
            </a:pPr>
            <a:r>
              <a:rPr lang="en-CA" sz="2800" dirty="0" smtClean="0"/>
              <a:t>Structured to deal with specialized parts of external environment.</a:t>
            </a:r>
          </a:p>
          <a:p>
            <a:pPr>
              <a:buFont typeface="Wingdings" pitchFamily="2" charset="2"/>
              <a:buChar char="Ø"/>
            </a:pPr>
            <a:endParaRPr lang="en-CA" sz="2800" dirty="0" smtClean="0"/>
          </a:p>
          <a:p>
            <a:pPr>
              <a:buFont typeface="Wingdings" pitchFamily="2" charset="2"/>
              <a:buChar char="Ø"/>
            </a:pPr>
            <a:r>
              <a:rPr lang="en-CA" sz="2800" dirty="0" smtClean="0"/>
              <a:t>R&amp;D </a:t>
            </a:r>
            <a:r>
              <a:rPr lang="en-CA" sz="2800" dirty="0" smtClean="0">
                <a:sym typeface="Wingdings" pitchFamily="2" charset="2"/>
              </a:rPr>
              <a:t></a:t>
            </a:r>
            <a:r>
              <a:rPr lang="en-CA" sz="2800" dirty="0" smtClean="0"/>
              <a:t> informal structure, long-term orientation, task-oriented employees and marketing was at opposite end of spectrum .</a:t>
            </a:r>
          </a:p>
          <a:p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Differentiation and Integration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295400"/>
            <a:ext cx="24384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2800" b="1" dirty="0" smtClean="0"/>
              <a:t>Outcome of high differentiation:</a:t>
            </a:r>
          </a:p>
          <a:p>
            <a:r>
              <a:rPr lang="en-CA" sz="2800" dirty="0" smtClean="0"/>
              <a:t>Coordination among departments becomes more difficult.</a:t>
            </a:r>
          </a:p>
          <a:p>
            <a:pPr>
              <a:buNone/>
            </a:pPr>
            <a:endParaRPr lang="en-CA" sz="2800" dirty="0" smtClean="0"/>
          </a:p>
          <a:p>
            <a:pPr>
              <a:buNone/>
            </a:pPr>
            <a:r>
              <a:rPr lang="en-CA" sz="2800" b="1" dirty="0" smtClean="0"/>
              <a:t>Integration: </a:t>
            </a:r>
          </a:p>
          <a:p>
            <a:r>
              <a:rPr lang="en-CA" sz="2800" dirty="0" smtClean="0"/>
              <a:t>Collaboration among departments.</a:t>
            </a:r>
          </a:p>
          <a:p>
            <a:pPr>
              <a:buNone/>
            </a:pPr>
            <a:endParaRPr lang="en-CA" sz="2800" b="1" dirty="0" smtClean="0"/>
          </a:p>
          <a:p>
            <a:pPr>
              <a:buNone/>
            </a:pPr>
            <a:r>
              <a:rPr lang="en-CA" sz="2800" b="1" dirty="0" smtClean="0"/>
              <a:t>Who : </a:t>
            </a:r>
          </a:p>
          <a:p>
            <a:pPr>
              <a:buFont typeface="Wingdings" pitchFamily="2" charset="2"/>
              <a:buChar char="Ø"/>
            </a:pPr>
            <a:r>
              <a:rPr lang="en-CA" sz="2800" dirty="0" smtClean="0"/>
              <a:t>Project managers, liaison personnel etc.   </a:t>
            </a:r>
          </a:p>
          <a:p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 Differentiation and Integration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CA" sz="2500" b="1" dirty="0" smtClean="0"/>
              <a:t>When environment is highly uncertain:</a:t>
            </a:r>
          </a:p>
          <a:p>
            <a:r>
              <a:rPr lang="en-CA" sz="2500" dirty="0" smtClean="0">
                <a:sym typeface="Wingdings" pitchFamily="2" charset="2"/>
              </a:rPr>
              <a:t>F</a:t>
            </a:r>
            <a:r>
              <a:rPr lang="en-CA" sz="2500" dirty="0" smtClean="0"/>
              <a:t>requent changes </a:t>
            </a:r>
          </a:p>
          <a:p>
            <a:r>
              <a:rPr lang="en-CA" sz="2500" dirty="0" smtClean="0"/>
              <a:t>Require more information</a:t>
            </a:r>
          </a:p>
          <a:p>
            <a:r>
              <a:rPr lang="en-CA" sz="2500" dirty="0" smtClean="0"/>
              <a:t>Processing to achieve coordination</a:t>
            </a:r>
          </a:p>
          <a:p>
            <a:r>
              <a:rPr lang="en-CA" sz="2500" dirty="0" smtClean="0"/>
              <a:t>Integrators become more necessary</a:t>
            </a:r>
          </a:p>
          <a:p>
            <a:endParaRPr lang="en-CA" sz="2500" dirty="0" smtClean="0"/>
          </a:p>
          <a:p>
            <a:pPr>
              <a:buNone/>
            </a:pPr>
            <a:r>
              <a:rPr lang="en-CA" sz="2500" b="1" dirty="0" smtClean="0"/>
              <a:t>When environment is simple and stable:</a:t>
            </a:r>
          </a:p>
          <a:p>
            <a:pPr>
              <a:buFont typeface="Wingdings" charset="2"/>
              <a:buChar char="Ø"/>
            </a:pPr>
            <a:r>
              <a:rPr lang="en-CA" sz="2500" dirty="0" smtClean="0"/>
              <a:t>Few managers assigned to integration roles </a:t>
            </a:r>
          </a:p>
          <a:p>
            <a:pPr>
              <a:buFont typeface="Wingdings" charset="2"/>
              <a:buChar char="Ø"/>
            </a:pPr>
            <a:endParaRPr lang="en-CA" sz="2500" dirty="0" smtClean="0"/>
          </a:p>
          <a:p>
            <a:pPr>
              <a:buNone/>
            </a:pPr>
            <a:r>
              <a:rPr lang="en-CA" sz="2500" b="1" dirty="0" smtClean="0"/>
              <a:t>Lawrence/</a:t>
            </a:r>
            <a:r>
              <a:rPr lang="en-CA" sz="2500" b="1" dirty="0" err="1" smtClean="0"/>
              <a:t>Lorsch</a:t>
            </a:r>
            <a:r>
              <a:rPr lang="en-CA" sz="2500" b="1" dirty="0" smtClean="0"/>
              <a:t> concluded: </a:t>
            </a:r>
          </a:p>
          <a:p>
            <a:pPr>
              <a:buNone/>
            </a:pPr>
            <a:endParaRPr lang="en-CA" sz="2500" b="1" dirty="0" smtClean="0"/>
          </a:p>
          <a:p>
            <a:r>
              <a:rPr lang="en-CA" sz="2500" dirty="0" smtClean="0"/>
              <a:t>Organizations perform better when differentiation/integration matches level of uncertainty in environment  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Differentiation and Integration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CA" b="1" dirty="0" smtClean="0"/>
              <a:t>Burns/Stalker: </a:t>
            </a:r>
          </a:p>
          <a:p>
            <a:pPr>
              <a:buFont typeface="Wingdings" charset="2"/>
              <a:buChar char="Ø"/>
            </a:pPr>
            <a:r>
              <a:rPr lang="en-CA" dirty="0" smtClean="0"/>
              <a:t>Observed 20 industrial firms in England </a:t>
            </a:r>
            <a:endParaRPr lang="en-CA" dirty="0" smtClean="0">
              <a:sym typeface="Wingdings" pitchFamily="2" charset="2"/>
            </a:endParaRPr>
          </a:p>
          <a:p>
            <a:pPr>
              <a:buFont typeface="Wingdings" charset="2"/>
              <a:buChar char="Ø"/>
            </a:pPr>
            <a:r>
              <a:rPr lang="en-CA" dirty="0" smtClean="0">
                <a:sym typeface="Wingdings" pitchFamily="2" charset="2"/>
              </a:rPr>
              <a:t>External environment is related to internal management structure</a:t>
            </a:r>
          </a:p>
          <a:p>
            <a:pPr>
              <a:buNone/>
            </a:pPr>
            <a:endParaRPr lang="en-CA" dirty="0" smtClean="0">
              <a:sym typeface="Wingdings" pitchFamily="2" charset="2"/>
            </a:endParaRPr>
          </a:p>
          <a:p>
            <a:pPr>
              <a:buFont typeface="Wingdings" charset="2"/>
              <a:buChar char="Ø"/>
            </a:pPr>
            <a:r>
              <a:rPr lang="en-CA" b="1" dirty="0" smtClean="0">
                <a:sym typeface="Wingdings" pitchFamily="2" charset="2"/>
              </a:rPr>
              <a:t>Mechanistic management structure:</a:t>
            </a:r>
          </a:p>
          <a:p>
            <a:pPr>
              <a:buFont typeface="Wingdings" charset="2"/>
              <a:buChar char="Ø"/>
            </a:pPr>
            <a:r>
              <a:rPr lang="en-CA" dirty="0" smtClean="0">
                <a:sym typeface="Wingdings" pitchFamily="2" charset="2"/>
              </a:rPr>
              <a:t>Stable external environment </a:t>
            </a:r>
          </a:p>
          <a:p>
            <a:pPr>
              <a:buFont typeface="Wingdings" charset="2"/>
              <a:buChar char="Ø"/>
            </a:pPr>
            <a:r>
              <a:rPr lang="en-CA" dirty="0" smtClean="0">
                <a:sym typeface="Wingdings" pitchFamily="2" charset="2"/>
              </a:rPr>
              <a:t>Rules, procedures, clear hierarchy of authority </a:t>
            </a:r>
          </a:p>
          <a:p>
            <a:r>
              <a:rPr lang="en-CA" dirty="0" smtClean="0">
                <a:sym typeface="Wingdings" pitchFamily="2" charset="2"/>
              </a:rPr>
              <a:t>Communication is vertical 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 Organic/Mechanistic Management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3454400"/>
            <a:ext cx="1828800" cy="340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b="1" dirty="0" smtClean="0"/>
              <a:t>Organic Management : </a:t>
            </a:r>
          </a:p>
          <a:p>
            <a:pPr>
              <a:buFont typeface="Wingdings" charset="2"/>
              <a:buChar char="Ø"/>
            </a:pPr>
            <a:r>
              <a:rPr lang="en-CA" dirty="0" smtClean="0"/>
              <a:t>Rapidly changing environment</a:t>
            </a:r>
          </a:p>
          <a:p>
            <a:pPr>
              <a:buFont typeface="Wingdings" charset="2"/>
              <a:buChar char="Ø"/>
            </a:pPr>
            <a:r>
              <a:rPr lang="en-CA" dirty="0" smtClean="0"/>
              <a:t>Free flowing and adaptive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Hierarchy of authority not clear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Communication is horizontal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r>
              <a:rPr lang="en-CA" b="1" dirty="0" smtClean="0"/>
              <a:t>Organic process </a:t>
            </a:r>
            <a:r>
              <a:rPr lang="en-CA" b="1" dirty="0" err="1" smtClean="0">
                <a:sym typeface="Wingdings" pitchFamily="2" charset="2"/>
              </a:rPr>
              <a:t></a:t>
            </a:r>
            <a:r>
              <a:rPr lang="en-CA" b="1" dirty="0" smtClean="0"/>
              <a:t> Enhances organizations ability to quickly respond to changes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 Organic/Mechanistic Management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295400"/>
            <a:ext cx="2032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b="1" dirty="0" smtClean="0"/>
          </a:p>
          <a:p>
            <a:pPr>
              <a:buNone/>
            </a:pPr>
            <a:r>
              <a:rPr lang="en-CA" b="1" dirty="0" smtClean="0"/>
              <a:t>Uncertain environment: </a:t>
            </a:r>
          </a:p>
          <a:p>
            <a:endParaRPr lang="en-CA" b="1" dirty="0" smtClean="0"/>
          </a:p>
          <a:p>
            <a:r>
              <a:rPr lang="en-CA" dirty="0" smtClean="0"/>
              <a:t>Planning/forecasting become more important </a:t>
            </a:r>
          </a:p>
          <a:p>
            <a:r>
              <a:rPr lang="en-CA" dirty="0" smtClean="0"/>
              <a:t>Planning softens impact of external shifts 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       Planning, Forecasting and      		  Responsiveness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945802"/>
            <a:ext cx="3048000" cy="2912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sh\Pictures\Framework for responses to environmental uncertain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39769" r="-39769"/>
          <a:stretch>
            <a:fillRect/>
          </a:stretch>
        </p:blipFill>
        <p:spPr bwMode="auto">
          <a:xfrm>
            <a:off x="0" y="1524000"/>
            <a:ext cx="8686800" cy="477740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   Framework for Organizational  	Responses to Uncertainty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Organizations depend on the environment </a:t>
            </a:r>
          </a:p>
          <a:p>
            <a:r>
              <a:rPr lang="en-CA" dirty="0" smtClean="0"/>
              <a:t>Strive to acquire control over resources  </a:t>
            </a:r>
          </a:p>
          <a:p>
            <a:r>
              <a:rPr lang="en-CA" dirty="0" smtClean="0"/>
              <a:t>Costs+ risk = high</a:t>
            </a:r>
          </a:p>
          <a:p>
            <a:r>
              <a:rPr lang="en-CA" dirty="0" smtClean="0"/>
              <a:t>Team up to share scarce resources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b="1" dirty="0" smtClean="0"/>
              <a:t>Relationships create dilemma: 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      Trade-off: resources </a:t>
            </a:r>
            <a:r>
              <a:rPr lang="en-CA" dirty="0" smtClean="0">
                <a:sym typeface="Wingdings" pitchFamily="2" charset="2"/>
              </a:rPr>
              <a:t></a:t>
            </a:r>
            <a:r>
              <a:rPr lang="en-CA" dirty="0" smtClean="0"/>
              <a:t> autonomy </a:t>
            </a:r>
          </a:p>
          <a:p>
            <a:endParaRPr lang="en-CA" dirty="0" smtClean="0"/>
          </a:p>
          <a:p>
            <a:r>
              <a:rPr lang="en-CA" dirty="0" smtClean="0"/>
              <a:t>Organizations with abundant resources avoid relationships 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      Resource Dependence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Organizations balance relationships/autonomy, by controlling other organizations</a:t>
            </a:r>
          </a:p>
          <a:p>
            <a:pPr>
              <a:buNone/>
            </a:pPr>
            <a:endParaRPr lang="en-CA" b="1" dirty="0" smtClean="0"/>
          </a:p>
          <a:p>
            <a:pPr>
              <a:buNone/>
            </a:pPr>
            <a:r>
              <a:rPr lang="en-CA" b="1" dirty="0" smtClean="0"/>
              <a:t>Two strategies to manage resources in external environment :</a:t>
            </a:r>
          </a:p>
          <a:p>
            <a:r>
              <a:rPr lang="en-CA" dirty="0" smtClean="0"/>
              <a:t>Create linkages with key organizations in environment </a:t>
            </a:r>
          </a:p>
          <a:p>
            <a:r>
              <a:rPr lang="en-CA" dirty="0" smtClean="0"/>
              <a:t>Shape environment to suit focal organization 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       Controlling Environmental 					Resources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err="1" smtClean="0">
                <a:sym typeface="Wingdings" pitchFamily="2" charset="2"/>
              </a:rPr>
              <a:t>Aquisition</a:t>
            </a:r>
            <a:r>
              <a:rPr lang="en-CA" b="1" dirty="0" smtClean="0">
                <a:sym typeface="Wingdings" pitchFamily="2" charset="2"/>
              </a:rPr>
              <a:t>: </a:t>
            </a:r>
            <a:r>
              <a:rPr lang="en-CA" dirty="0" smtClean="0">
                <a:sym typeface="Wingdings" pitchFamily="2" charset="2"/>
              </a:rPr>
              <a:t>purchasing of one organization over another-buyer assumes control</a:t>
            </a:r>
          </a:p>
          <a:p>
            <a:r>
              <a:rPr lang="en-CA" b="1" dirty="0" smtClean="0">
                <a:sym typeface="Wingdings" pitchFamily="2" charset="2"/>
              </a:rPr>
              <a:t>Merger: </a:t>
            </a:r>
            <a:r>
              <a:rPr lang="en-CA" dirty="0" smtClean="0">
                <a:sym typeface="Wingdings" pitchFamily="2" charset="2"/>
              </a:rPr>
              <a:t>Unification of two or more organization’s into a single unit</a:t>
            </a:r>
          </a:p>
          <a:p>
            <a:r>
              <a:rPr lang="en-CA" b="1" dirty="0" smtClean="0">
                <a:sym typeface="Wingdings" pitchFamily="2" charset="2"/>
              </a:rPr>
              <a:t>Strategic Alliances: </a:t>
            </a:r>
            <a:r>
              <a:rPr lang="en-CA" dirty="0" smtClean="0">
                <a:sym typeface="Wingdings" pitchFamily="2" charset="2"/>
              </a:rPr>
              <a:t>High level of </a:t>
            </a:r>
            <a:r>
              <a:rPr lang="en-US" dirty="0" err="1" smtClean="0">
                <a:sym typeface="Wingdings" pitchFamily="2" charset="2"/>
              </a:rPr>
              <a:t>c</a:t>
            </a:r>
            <a:r>
              <a:rPr lang="en-CA" dirty="0" err="1" smtClean="0">
                <a:sym typeface="Wingdings" pitchFamily="2" charset="2"/>
              </a:rPr>
              <a:t>omplementarity</a:t>
            </a:r>
            <a:r>
              <a:rPr lang="en-CA" dirty="0" smtClean="0">
                <a:sym typeface="Wingdings" pitchFamily="2" charset="2"/>
              </a:rPr>
              <a:t>- skills, geographic positions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sym typeface="Wingdings" pitchFamily="2" charset="2"/>
              </a:rPr>
              <a:t>	License Agreements 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sym typeface="Wingdings" pitchFamily="2" charset="2"/>
              </a:rPr>
              <a:t>	Supplier Arrangements </a:t>
            </a:r>
          </a:p>
          <a:p>
            <a:pPr>
              <a:buFont typeface="Wingdings" pitchFamily="2" charset="2"/>
              <a:buChar char="Ø"/>
            </a:pPr>
            <a:r>
              <a:rPr lang="en-CA" b="1" dirty="0" smtClean="0">
                <a:sym typeface="Wingdings" pitchFamily="2" charset="2"/>
              </a:rPr>
              <a:t>Joint Venture: </a:t>
            </a:r>
            <a:r>
              <a:rPr lang="en-CA" dirty="0" smtClean="0">
                <a:sym typeface="Wingdings" pitchFamily="2" charset="2"/>
              </a:rPr>
              <a:t>creation of a new organization formally independent from its parents (parents have little control)</a:t>
            </a:r>
            <a:endParaRPr lang="en-CA" b="1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CA" dirty="0" smtClean="0">
              <a:sym typeface="Wingdings" pitchFamily="2" charset="2"/>
            </a:endParaRP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  Establishing Inter-Organizational 			  Linkages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New phones too bulky and expensive </a:t>
            </a:r>
          </a:p>
          <a:p>
            <a:r>
              <a:rPr lang="en-CA" dirty="0" smtClean="0"/>
              <a:t>Candy bar style </a:t>
            </a:r>
          </a:p>
          <a:p>
            <a:r>
              <a:rPr lang="en-CA" b="1" dirty="0" smtClean="0"/>
              <a:t>Slow to respond to changing customer preferences</a:t>
            </a:r>
          </a:p>
          <a:p>
            <a:endParaRPr lang="en-CA" b="1" dirty="0" smtClean="0"/>
          </a:p>
          <a:p>
            <a:r>
              <a:rPr lang="en-CA" b="1" dirty="0" smtClean="0"/>
              <a:t>In the end</a:t>
            </a:r>
            <a:r>
              <a:rPr lang="en-US" b="1" dirty="0" smtClean="0"/>
              <a:t>…..</a:t>
            </a:r>
            <a:endParaRPr lang="en-CA" b="1" dirty="0" smtClean="0"/>
          </a:p>
          <a:p>
            <a:r>
              <a:rPr lang="en-CA" dirty="0" smtClean="0"/>
              <a:t>Had to change their target market </a:t>
            </a:r>
            <a:r>
              <a:rPr lang="en-US" dirty="0" smtClean="0"/>
              <a:t>–</a:t>
            </a:r>
            <a:r>
              <a:rPr lang="en-CA" dirty="0" smtClean="0"/>
              <a:t>waiting to see if their strategy will work..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                 Problems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893261"/>
            <a:ext cx="1905000" cy="1964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smtClean="0">
                <a:sym typeface="Wingdings" pitchFamily="2" charset="2"/>
              </a:rPr>
              <a:t>Cooptation: </a:t>
            </a:r>
            <a:r>
              <a:rPr lang="en-CA" dirty="0" smtClean="0">
                <a:sym typeface="Wingdings" pitchFamily="2" charset="2"/>
              </a:rPr>
              <a:t>leader from important external sector made part of an organization </a:t>
            </a:r>
          </a:p>
          <a:p>
            <a:pPr>
              <a:buNone/>
            </a:pPr>
            <a:endParaRPr lang="en-CA" dirty="0" smtClean="0">
              <a:sym typeface="Wingdings" pitchFamily="2" charset="2"/>
            </a:endParaRPr>
          </a:p>
          <a:p>
            <a:r>
              <a:rPr lang="en-CA" b="1" dirty="0" smtClean="0">
                <a:sym typeface="Wingdings" pitchFamily="2" charset="2"/>
              </a:rPr>
              <a:t>Interlocking directorate: </a:t>
            </a:r>
            <a:r>
              <a:rPr lang="en-CA" dirty="0" smtClean="0">
                <a:sym typeface="Wingdings" pitchFamily="2" charset="2"/>
              </a:rPr>
              <a:t>Member of the board of directors of one company sits on the board of directors of another company.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sym typeface="Wingdings" pitchFamily="2" charset="2"/>
              </a:rPr>
              <a:t>	Direct Interlock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sym typeface="Wingdings" pitchFamily="2" charset="2"/>
              </a:rPr>
              <a:t>	Indirect Interlock</a:t>
            </a:r>
          </a:p>
          <a:p>
            <a:pPr>
              <a:buNone/>
            </a:pPr>
            <a:endParaRPr lang="en-CA" dirty="0" smtClean="0">
              <a:sym typeface="Wingdings" pitchFamily="2" charset="2"/>
            </a:endParaRPr>
          </a:p>
          <a:p>
            <a:r>
              <a:rPr lang="en-CA" b="1" dirty="0" smtClean="0">
                <a:sym typeface="Wingdings" pitchFamily="2" charset="2"/>
              </a:rPr>
              <a:t>Executive Recruitment:  </a:t>
            </a:r>
            <a:r>
              <a:rPr lang="en-CA" dirty="0" smtClean="0">
                <a:sym typeface="Wingdings" pitchFamily="2" charset="2"/>
              </a:rPr>
              <a:t>transferring/exchanging executives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Establishing Inter-Organizational            			</a:t>
            </a:r>
            <a:br>
              <a:rPr lang="en-CA" dirty="0" smtClean="0"/>
            </a:br>
            <a:r>
              <a:rPr lang="en-CA" dirty="0" smtClean="0"/>
              <a:t>			Linkages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b="1" dirty="0" smtClean="0">
                <a:sym typeface="Wingdings" pitchFamily="2" charset="2"/>
              </a:rPr>
              <a:t>Advertising: </a:t>
            </a:r>
            <a:r>
              <a:rPr lang="en-CA" dirty="0" smtClean="0">
                <a:sym typeface="Wingdings" pitchFamily="2" charset="2"/>
              </a:rPr>
              <a:t>Traditional way of establishing relationships</a:t>
            </a:r>
            <a:endParaRPr lang="en-CA" b="1" dirty="0" smtClean="0">
              <a:sym typeface="Wingdings" pitchFamily="2" charset="2"/>
            </a:endParaRPr>
          </a:p>
          <a:p>
            <a:r>
              <a:rPr lang="en-CA" dirty="0" smtClean="0">
                <a:sym typeface="Wingdings" pitchFamily="2" charset="2"/>
              </a:rPr>
              <a:t>Large amounts of time and money</a:t>
            </a:r>
          </a:p>
          <a:p>
            <a:r>
              <a:rPr lang="en-CA" dirty="0" smtClean="0">
                <a:sym typeface="Wingdings" pitchFamily="2" charset="2"/>
              </a:rPr>
              <a:t>Influence taste of consumers </a:t>
            </a:r>
          </a:p>
          <a:p>
            <a:r>
              <a:rPr lang="en-CA" dirty="0" smtClean="0">
                <a:sym typeface="Wingdings" pitchFamily="2" charset="2"/>
              </a:rPr>
              <a:t>Very important in highly competitive industries</a:t>
            </a:r>
          </a:p>
          <a:p>
            <a:endParaRPr lang="en-CA" dirty="0" smtClean="0">
              <a:sym typeface="Wingdings" pitchFamily="2" charset="2"/>
            </a:endParaRPr>
          </a:p>
          <a:p>
            <a:r>
              <a:rPr lang="en-CA" b="1" dirty="0" smtClean="0">
                <a:sym typeface="Wingdings" pitchFamily="2" charset="2"/>
              </a:rPr>
              <a:t>Public relations:</a:t>
            </a:r>
            <a:r>
              <a:rPr lang="en-CA" dirty="0" smtClean="0">
                <a:sym typeface="Wingdings" pitchFamily="2" charset="2"/>
              </a:rPr>
              <a:t> Stories aimed at public opinion</a:t>
            </a:r>
            <a:endParaRPr lang="en-CA" b="1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ym typeface="Wingdings" pitchFamily="2" charset="2"/>
              </a:rPr>
              <a:t>  Advertising and Public Relations </a:t>
            </a:r>
            <a:br>
              <a:rPr lang="en-CA" dirty="0" smtClean="0">
                <a:sym typeface="Wingdings" pitchFamily="2" charset="2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b="1" dirty="0" smtClean="0"/>
              <a:t>Four traditional techniques: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1) Change of domain </a:t>
            </a:r>
            <a:r>
              <a:rPr lang="en-CA" dirty="0" smtClean="0">
                <a:sym typeface="Wingdings" pitchFamily="2" charset="2"/>
              </a:rPr>
              <a:t>-</a:t>
            </a:r>
            <a:r>
              <a:rPr lang="en-CA" dirty="0" smtClean="0"/>
              <a:t> Acquisition and divestment </a:t>
            </a:r>
          </a:p>
          <a:p>
            <a:pPr>
              <a:buNone/>
            </a:pPr>
            <a:r>
              <a:rPr lang="en-CA" dirty="0" smtClean="0"/>
              <a:t>2) Political Activity, Regulation </a:t>
            </a:r>
            <a:r>
              <a:rPr lang="en-CA" dirty="0" smtClean="0">
                <a:sym typeface="Wingdings" pitchFamily="2" charset="2"/>
              </a:rPr>
              <a:t>- Influence legislation and regulation </a:t>
            </a:r>
          </a:p>
          <a:p>
            <a:pPr>
              <a:buNone/>
            </a:pPr>
            <a:r>
              <a:rPr lang="en-CA" dirty="0" smtClean="0">
                <a:sym typeface="Wingdings" pitchFamily="2" charset="2"/>
              </a:rPr>
              <a:t>3) Trade Associations - Organizations influence environment jointly</a:t>
            </a:r>
          </a:p>
          <a:p>
            <a:pPr>
              <a:buNone/>
            </a:pPr>
            <a:r>
              <a:rPr lang="en-CA" dirty="0" smtClean="0">
                <a:sym typeface="Wingdings" pitchFamily="2" charset="2"/>
              </a:rPr>
              <a:t>4) Illegitimate Activities - Conditions cause managers to take part in unlawful/unethical activities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 Controlling Environmental Domain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b="1" dirty="0" smtClean="0"/>
              <a:t>Companies experiencing low demand, shortages, strikes:</a:t>
            </a:r>
          </a:p>
          <a:p>
            <a:pPr>
              <a:buNone/>
            </a:pPr>
            <a:endParaRPr lang="en-CA" b="1" dirty="0" smtClean="0"/>
          </a:p>
          <a:p>
            <a:r>
              <a:rPr lang="en-CA" dirty="0" smtClean="0"/>
              <a:t>More likely to take part in illegal activities</a:t>
            </a:r>
          </a:p>
          <a:p>
            <a:endParaRPr lang="en-CA" dirty="0" smtClean="0"/>
          </a:p>
          <a:p>
            <a:r>
              <a:rPr lang="en-CA" dirty="0" smtClean="0"/>
              <a:t>Attempt to deal with resource scarcity 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Controlling Environmental Domain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267200"/>
            <a:ext cx="2960914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Complexity in the environment has a big impact on organizations </a:t>
            </a:r>
          </a:p>
          <a:p>
            <a:endParaRPr lang="en-CA" sz="2800" dirty="0" smtClean="0"/>
          </a:p>
          <a:p>
            <a:r>
              <a:rPr lang="en-CA" sz="2800" dirty="0" smtClean="0"/>
              <a:t>Decisions are made based on the external environment</a:t>
            </a:r>
          </a:p>
          <a:p>
            <a:endParaRPr lang="en-CA" sz="2800" dirty="0" smtClean="0"/>
          </a:p>
          <a:p>
            <a:r>
              <a:rPr lang="en-CA" sz="2800" dirty="0" smtClean="0"/>
              <a:t>Stable-unstable and simple-complex dimensions </a:t>
            </a:r>
          </a:p>
          <a:p>
            <a:endParaRPr lang="en-CA" sz="2800" dirty="0" smtClean="0"/>
          </a:p>
          <a:p>
            <a:r>
              <a:rPr lang="en-CA" sz="2800" dirty="0" smtClean="0"/>
              <a:t>Resource dependence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CA" dirty="0" smtClean="0"/>
              <a:t>Knowledge to take home: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618" y="4114800"/>
            <a:ext cx="2971382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An organizations departments are created to deal with uncertainties.</a:t>
            </a:r>
          </a:p>
          <a:p>
            <a:endParaRPr lang="en-CA" sz="2800" dirty="0" smtClean="0"/>
          </a:p>
          <a:p>
            <a:r>
              <a:rPr lang="en-CA" sz="2800" dirty="0" smtClean="0"/>
              <a:t>Departments buffer uncertainty. </a:t>
            </a:r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When resources are scarce, organizations can establish linkages. </a:t>
            </a:r>
          </a:p>
          <a:p>
            <a:endParaRPr lang="en-CA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4876800"/>
            <a:ext cx="6096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Cross functional communication</a:t>
            </a:r>
          </a:p>
          <a:p>
            <a:r>
              <a:rPr lang="en-US" dirty="0" smtClean="0"/>
              <a:t>Find the </a:t>
            </a:r>
            <a:r>
              <a:rPr lang="en-US" b="1" dirty="0" smtClean="0"/>
              <a:t>Right Fit between Internal Structure and the External Environment </a:t>
            </a:r>
          </a:p>
          <a:p>
            <a:r>
              <a:rPr lang="en-US" dirty="0" smtClean="0"/>
              <a:t>As complexity ^ more positions have ^ complexity! </a:t>
            </a:r>
          </a:p>
          <a:p>
            <a:r>
              <a:rPr lang="en-US" dirty="0" smtClean="0"/>
              <a:t>Avoid selective hearing/wishful thinking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Organization’s Vs Environment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219200"/>
            <a:ext cx="44450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609600"/>
            <a:ext cx="5715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Organizational Environment-</a:t>
            </a:r>
            <a:r>
              <a:rPr lang="en-US" dirty="0" smtClean="0"/>
              <a:t> All elements that exist outside the boundary of the organization that have potential to affect </a:t>
            </a:r>
            <a:r>
              <a:rPr lang="en-US" b="1" dirty="0" smtClean="0"/>
              <a:t> all or part </a:t>
            </a:r>
            <a:r>
              <a:rPr lang="en-US" dirty="0" smtClean="0"/>
              <a:t>of the organization </a:t>
            </a:r>
          </a:p>
          <a:p>
            <a:endParaRPr lang="en-US" dirty="0" smtClean="0"/>
          </a:p>
          <a:p>
            <a:r>
              <a:rPr lang="en-US" b="1" dirty="0" smtClean="0"/>
              <a:t>Green Environment-</a:t>
            </a:r>
            <a:r>
              <a:rPr lang="en-US" dirty="0" smtClean="0"/>
              <a:t> Nature centered organization. Common amongst organizations that are responsible for much of the damage to the natural environment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Domain: The companies niche</a:t>
            </a:r>
          </a:p>
          <a:p>
            <a:endParaRPr lang="en-US" dirty="0" smtClean="0"/>
          </a:p>
          <a:p>
            <a:r>
              <a:rPr lang="en-US" dirty="0" smtClean="0"/>
              <a:t>Who they serve and how they serve them </a:t>
            </a:r>
          </a:p>
          <a:p>
            <a:endParaRPr lang="en-US" dirty="0" smtClean="0"/>
          </a:p>
          <a:p>
            <a:r>
              <a:rPr lang="en-US" dirty="0" smtClean="0"/>
              <a:t>External sectors with which the organization will interact with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Subdivisions of the external environment </a:t>
            </a:r>
          </a:p>
          <a:p>
            <a:r>
              <a:rPr lang="en-US" dirty="0" smtClean="0"/>
              <a:t>10 sectors for each organization: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be divided into:</a:t>
            </a:r>
          </a:p>
          <a:p>
            <a:r>
              <a:rPr lang="en-US" dirty="0" smtClean="0"/>
              <a:t>Task Environment </a:t>
            </a:r>
          </a:p>
          <a:p>
            <a:r>
              <a:rPr lang="en-US" dirty="0" smtClean="0"/>
              <a:t>General Environment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			   Sectors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266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Raw Materials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 Conditions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 Resources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Resources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Socio Cultural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Sectors with which organization interacts </a:t>
            </a:r>
            <a:r>
              <a:rPr lang="en-US" b="1" dirty="0" smtClean="0"/>
              <a:t>directly </a:t>
            </a:r>
            <a:r>
              <a:rPr lang="en-US" dirty="0" smtClean="0"/>
              <a:t>and that have a direct impact on the organizations ability to achieve its goals: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Task Environment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52800" y="3581400"/>
          <a:ext cx="26670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Industry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 Materials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Market Sectors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Human Resources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International Sectors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Sectors that might not have a direct impact on daily operations of a firm but will indirectly influence it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General Environment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24200" y="3505200"/>
          <a:ext cx="2667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Government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Socio Cultural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Economic Conditions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Technology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Financial</a:t>
                      </a:r>
                      <a:r>
                        <a:rPr lang="en-US" baseline="0" dirty="0" smtClean="0"/>
                        <a:t> Resources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Domestic sectors </a:t>
            </a:r>
            <a:r>
              <a:rPr lang="en-US" b="1" dirty="0" smtClean="0"/>
              <a:t>can be </a:t>
            </a:r>
            <a:r>
              <a:rPr lang="en-US" dirty="0" smtClean="0"/>
              <a:t>affected by international events!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International Context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276600"/>
            <a:ext cx="5943600" cy="310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670</TotalTime>
  <Words>2174</Words>
  <Application>Microsoft Office PowerPoint</Application>
  <PresentationFormat>On-screen Show (4:3)</PresentationFormat>
  <Paragraphs>354</Paragraphs>
  <Slides>37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Chapter 4</vt:lpstr>
      <vt:lpstr>       Nokia</vt:lpstr>
      <vt:lpstr>                  Problems</vt:lpstr>
      <vt:lpstr>Slide 4</vt:lpstr>
      <vt:lpstr>Slide 5</vt:lpstr>
      <vt:lpstr>      Sectors </vt:lpstr>
      <vt:lpstr>          Task Environment </vt:lpstr>
      <vt:lpstr>         General Environment </vt:lpstr>
      <vt:lpstr>        International Context</vt:lpstr>
      <vt:lpstr>        The environment's influence                                       on organizations:</vt:lpstr>
      <vt:lpstr>Slide 11</vt:lpstr>
      <vt:lpstr>   Simple-Complex Dimension</vt:lpstr>
      <vt:lpstr>     Stable-Unstable Dimension</vt:lpstr>
      <vt:lpstr>        Framework for assessing        environmental uncertainty </vt:lpstr>
      <vt:lpstr>    Positions and Departments</vt:lpstr>
      <vt:lpstr>              Buffering roles</vt:lpstr>
      <vt:lpstr>           Boundary Spanning</vt:lpstr>
      <vt:lpstr>       Business Intelligence </vt:lpstr>
      <vt:lpstr> Differentiation and Integration</vt:lpstr>
      <vt:lpstr> Differentiation and Integration</vt:lpstr>
      <vt:lpstr>  Differentiation and Integration </vt:lpstr>
      <vt:lpstr>Differentiation and Integration</vt:lpstr>
      <vt:lpstr> Organic/Mechanistic Management</vt:lpstr>
      <vt:lpstr> Organic/Mechanistic Management</vt:lpstr>
      <vt:lpstr>       Planning, Forecasting and          Responsiveness </vt:lpstr>
      <vt:lpstr>   Framework for Organizational   Responses to Uncertainty </vt:lpstr>
      <vt:lpstr>       Resource Dependence</vt:lpstr>
      <vt:lpstr>       Controlling Environmental      Resources</vt:lpstr>
      <vt:lpstr>  Establishing Inter-Organizational      Linkages</vt:lpstr>
      <vt:lpstr>Establishing Inter-Organizational                   Linkages</vt:lpstr>
      <vt:lpstr>  Advertising and Public Relations  </vt:lpstr>
      <vt:lpstr> Controlling Environmental Domain </vt:lpstr>
      <vt:lpstr>Controlling Environmental Domain</vt:lpstr>
      <vt:lpstr>     Knowledge to take home:</vt:lpstr>
      <vt:lpstr>Slide 35</vt:lpstr>
      <vt:lpstr>Organization’s Vs Environment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to Environmental Uncertainty</dc:title>
  <dc:creator>Josh</dc:creator>
  <cp:lastModifiedBy>Trevor Hunter</cp:lastModifiedBy>
  <cp:revision>22</cp:revision>
  <dcterms:created xsi:type="dcterms:W3CDTF">2012-09-30T22:24:32Z</dcterms:created>
  <dcterms:modified xsi:type="dcterms:W3CDTF">2012-10-01T15:11:16Z</dcterms:modified>
</cp:coreProperties>
</file>