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74" r:id="rId3"/>
    <p:sldId id="275" r:id="rId4"/>
    <p:sldId id="257" r:id="rId5"/>
    <p:sldId id="258" r:id="rId6"/>
    <p:sldId id="259" r:id="rId7"/>
    <p:sldId id="260" r:id="rId8"/>
    <p:sldId id="261" r:id="rId9"/>
    <p:sldId id="276" r:id="rId10"/>
    <p:sldId id="262" r:id="rId11"/>
    <p:sldId id="263" r:id="rId12"/>
    <p:sldId id="277" r:id="rId13"/>
    <p:sldId id="279" r:id="rId14"/>
    <p:sldId id="264" r:id="rId15"/>
    <p:sldId id="266" r:id="rId16"/>
    <p:sldId id="265" r:id="rId17"/>
    <p:sldId id="267" r:id="rId18"/>
    <p:sldId id="280" r:id="rId19"/>
    <p:sldId id="281" r:id="rId20"/>
    <p:sldId id="282" r:id="rId21"/>
    <p:sldId id="283" r:id="rId22"/>
    <p:sldId id="284" r:id="rId23"/>
    <p:sldId id="268" r:id="rId24"/>
    <p:sldId id="271" r:id="rId25"/>
    <p:sldId id="269" r:id="rId26"/>
    <p:sldId id="270" r:id="rId27"/>
    <p:sldId id="272" r:id="rId28"/>
    <p:sldId id="273" r:id="rId29"/>
    <p:sldId id="285" r:id="rId30"/>
    <p:sldId id="28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Default Section" id="{B9B07FE1-3899-467A-8A27-64B92E125660}">
          <p14:sldIdLst>
            <p14:sldId id="256"/>
            <p14:sldId id="274"/>
            <p14:sldId id="275"/>
            <p14:sldId id="257"/>
            <p14:sldId id="258"/>
            <p14:sldId id="259"/>
            <p14:sldId id="260"/>
            <p14:sldId id="261"/>
            <p14:sldId id="276"/>
            <p14:sldId id="262"/>
            <p14:sldId id="263"/>
            <p14:sldId id="277"/>
            <p14:sldId id="279"/>
            <p14:sldId id="264"/>
            <p14:sldId id="266"/>
            <p14:sldId id="265"/>
            <p14:sldId id="267"/>
            <p14:sldId id="280"/>
            <p14:sldId id="281"/>
            <p14:sldId id="282"/>
            <p14:sldId id="283"/>
            <p14:sldId id="284"/>
            <p14:sldId id="268"/>
            <p14:sldId id="271"/>
            <p14:sldId id="269"/>
            <p14:sldId id="270"/>
            <p14:sldId id="272"/>
            <p14:sldId id="273"/>
            <p14:sldId id="285"/>
            <p14:sldId id="28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60"/>
  </p:normalViewPr>
  <p:slideViewPr>
    <p:cSldViewPr>
      <p:cViewPr varScale="1">
        <p:scale>
          <a:sx n="78" d="100"/>
          <a:sy n="78" d="100"/>
        </p:scale>
        <p:origin x="-994" y="-7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54A68A-9946-4B63-8C2E-6FEB87E91AE2}" type="datetimeFigureOut">
              <a:rPr lang="en-US" smtClean="0"/>
              <a:pPr/>
              <a:t>9/24/2012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6AB7FB-B807-4332-81BC-0035E2FE133D}" type="slidenum">
              <a:rPr lang="en-US" smtClean="0"/>
              <a:pPr/>
              <a:t>‹#›</a:t>
            </a:fld>
            <a:endParaRPr lang="en-US"/>
          </a:p>
        </p:txBody>
      </p:sp>
    </p:spTree>
    <p:extLst>
      <p:ext uri="{BB962C8B-B14F-4D97-AF65-F5344CB8AC3E}">
        <p14:creationId xmlns:p14="http://schemas.microsoft.com/office/powerpoint/2010/main" xmlns="" val="1800422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6AB7FB-B807-4332-81BC-0035E2FE133D}" type="slidenum">
              <a:rPr lang="en-US" smtClean="0"/>
              <a:pPr/>
              <a:t>4</a:t>
            </a:fld>
            <a:endParaRPr lang="en-US"/>
          </a:p>
        </p:txBody>
      </p:sp>
    </p:spTree>
    <p:extLst>
      <p:ext uri="{BB962C8B-B14F-4D97-AF65-F5344CB8AC3E}">
        <p14:creationId xmlns:p14="http://schemas.microsoft.com/office/powerpoint/2010/main" xmlns="" val="1636857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6AB7FB-B807-4332-81BC-0035E2FE133D}" type="slidenum">
              <a:rPr lang="en-US" smtClean="0"/>
              <a:pPr/>
              <a:t>5</a:t>
            </a:fld>
            <a:endParaRPr lang="en-US"/>
          </a:p>
        </p:txBody>
      </p:sp>
    </p:spTree>
    <p:extLst>
      <p:ext uri="{BB962C8B-B14F-4D97-AF65-F5344CB8AC3E}">
        <p14:creationId xmlns:p14="http://schemas.microsoft.com/office/powerpoint/2010/main" xmlns="" val="2528583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6AB7FB-B807-4332-81BC-0035E2FE133D}" type="slidenum">
              <a:rPr lang="en-US" smtClean="0"/>
              <a:pPr/>
              <a:t>6</a:t>
            </a:fld>
            <a:endParaRPr lang="en-US"/>
          </a:p>
        </p:txBody>
      </p:sp>
    </p:spTree>
    <p:extLst>
      <p:ext uri="{BB962C8B-B14F-4D97-AF65-F5344CB8AC3E}">
        <p14:creationId xmlns:p14="http://schemas.microsoft.com/office/powerpoint/2010/main" xmlns="" val="2305834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46AB7FB-B807-4332-81BC-0035E2FE133D}" type="slidenum">
              <a:rPr lang="en-US" smtClean="0"/>
              <a:pPr/>
              <a:t>15</a:t>
            </a:fld>
            <a:endParaRPr lang="en-US"/>
          </a:p>
        </p:txBody>
      </p:sp>
    </p:spTree>
    <p:extLst>
      <p:ext uri="{BB962C8B-B14F-4D97-AF65-F5344CB8AC3E}">
        <p14:creationId xmlns:p14="http://schemas.microsoft.com/office/powerpoint/2010/main" xmlns="" val="65751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273EBD3-BFD1-4CD3-8A6D-B1F81A015A04}" type="datetimeFigureOut">
              <a:rPr lang="en-US" smtClean="0"/>
              <a:pPr/>
              <a:t>9/24/2012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447FE6D-5292-47C3-AE8A-90C983C597B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73EBD3-BFD1-4CD3-8A6D-B1F81A015A04}" type="datetimeFigureOut">
              <a:rPr lang="en-US" smtClean="0"/>
              <a:pPr/>
              <a:t>9/24/2012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7FE6D-5292-47C3-AE8A-90C983C597B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73EBD3-BFD1-4CD3-8A6D-B1F81A015A04}" type="datetimeFigureOut">
              <a:rPr lang="en-US" smtClean="0"/>
              <a:pPr/>
              <a:t>9/24/2012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7FE6D-5292-47C3-AE8A-90C983C597B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73EBD3-BFD1-4CD3-8A6D-B1F81A015A04}" type="datetimeFigureOut">
              <a:rPr lang="en-US" smtClean="0"/>
              <a:pPr/>
              <a:t>9/24/2012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7FE6D-5292-47C3-AE8A-90C983C597B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273EBD3-BFD1-4CD3-8A6D-B1F81A015A04}" type="datetimeFigureOut">
              <a:rPr lang="en-US" smtClean="0"/>
              <a:pPr/>
              <a:t>9/24/2012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7FE6D-5292-47C3-AE8A-90C983C597B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73EBD3-BFD1-4CD3-8A6D-B1F81A015A04}" type="datetimeFigureOut">
              <a:rPr lang="en-US" smtClean="0"/>
              <a:pPr/>
              <a:t>9/24/2012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47FE6D-5292-47C3-AE8A-90C983C597B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273EBD3-BFD1-4CD3-8A6D-B1F81A015A04}" type="datetimeFigureOut">
              <a:rPr lang="en-US" smtClean="0"/>
              <a:pPr/>
              <a:t>9/24/2012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47FE6D-5292-47C3-AE8A-90C983C597B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273EBD3-BFD1-4CD3-8A6D-B1F81A015A04}" type="datetimeFigureOut">
              <a:rPr lang="en-US" smtClean="0"/>
              <a:pPr/>
              <a:t>9/24/2012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47FE6D-5292-47C3-AE8A-90C983C597B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73EBD3-BFD1-4CD3-8A6D-B1F81A015A04}" type="datetimeFigureOut">
              <a:rPr lang="en-US" smtClean="0"/>
              <a:pPr/>
              <a:t>9/24/2012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47FE6D-5292-47C3-AE8A-90C983C597B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73EBD3-BFD1-4CD3-8A6D-B1F81A015A04}" type="datetimeFigureOut">
              <a:rPr lang="en-US" smtClean="0"/>
              <a:pPr/>
              <a:t>9/24/2012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47FE6D-5292-47C3-AE8A-90C983C597B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273EBD3-BFD1-4CD3-8A6D-B1F81A015A04}" type="datetimeFigureOut">
              <a:rPr lang="en-US" smtClean="0"/>
              <a:pPr/>
              <a:t>9/24/2012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447FE6D-5292-47C3-AE8A-90C983C597B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273EBD3-BFD1-4CD3-8A6D-B1F81A015A04}" type="datetimeFigureOut">
              <a:rPr lang="en-US" smtClean="0"/>
              <a:pPr/>
              <a:t>9/24/2012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447FE6D-5292-47C3-AE8A-90C983C597B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85800"/>
            <a:ext cx="7851648" cy="1828800"/>
          </a:xfrm>
        </p:spPr>
        <p:txBody>
          <a:bodyPr>
            <a:normAutofit fontScale="90000"/>
          </a:bodyPr>
          <a:lstStyle/>
          <a:p>
            <a:pPr algn="ctr"/>
            <a:r>
              <a:rPr lang="en-US" dirty="0" smtClean="0"/>
              <a:t>Chapter 3: Fundamentals of Organizational Structure</a:t>
            </a:r>
            <a:endParaRPr lang="en-US" dirty="0"/>
          </a:p>
        </p:txBody>
      </p:sp>
      <p:sp>
        <p:nvSpPr>
          <p:cNvPr id="3" name="Subtitle 2"/>
          <p:cNvSpPr>
            <a:spLocks noGrp="1"/>
          </p:cNvSpPr>
          <p:nvPr>
            <p:ph type="subTitle" idx="1"/>
          </p:nvPr>
        </p:nvSpPr>
        <p:spPr>
          <a:xfrm>
            <a:off x="533400" y="3228536"/>
            <a:ext cx="7854696" cy="3400864"/>
          </a:xfrm>
        </p:spPr>
        <p:txBody>
          <a:bodyPr/>
          <a:lstStyle/>
          <a:p>
            <a:pPr algn="l"/>
            <a:r>
              <a:rPr lang="en-US" dirty="0" smtClean="0"/>
              <a:t>Basic concepts of organizational structure:</a:t>
            </a:r>
          </a:p>
          <a:p>
            <a:pPr marL="457200" indent="-457200" algn="l">
              <a:buFontTx/>
              <a:buChar char="-"/>
            </a:pPr>
            <a:r>
              <a:rPr lang="en-US" dirty="0" smtClean="0"/>
              <a:t>Structural design</a:t>
            </a:r>
          </a:p>
          <a:p>
            <a:pPr marL="457200" indent="-457200" algn="l">
              <a:buFontTx/>
              <a:buChar char="-"/>
            </a:pPr>
            <a:r>
              <a:rPr lang="en-US" dirty="0" smtClean="0"/>
              <a:t>Vertical/horizontal linkages</a:t>
            </a:r>
          </a:p>
          <a:p>
            <a:pPr marL="457200" indent="-457200" algn="l">
              <a:buFontTx/>
              <a:buChar char="-"/>
            </a:pPr>
            <a:r>
              <a:rPr lang="en-US" dirty="0" smtClean="0"/>
              <a:t>Grouping strategies</a:t>
            </a:r>
          </a:p>
          <a:p>
            <a:pPr marL="457200" indent="-457200" algn="l">
              <a:buFontTx/>
              <a:buChar char="-"/>
            </a:pPr>
            <a:r>
              <a:rPr lang="en-US" dirty="0" smtClean="0"/>
              <a:t>Application</a:t>
            </a:r>
          </a:p>
          <a:p>
            <a:pPr marL="457200" indent="-457200" algn="l">
              <a:buFontTx/>
              <a:buChar char="-"/>
            </a:pPr>
            <a:r>
              <a:rPr lang="en-US" dirty="0" smtClean="0"/>
              <a:t>misalignments</a:t>
            </a:r>
          </a:p>
          <a:p>
            <a:pPr marL="457200" indent="-457200" algn="l">
              <a:buFontTx/>
              <a:buChar char="-"/>
            </a:pPr>
            <a:endParaRPr lang="en-US" dirty="0"/>
          </a:p>
        </p:txBody>
      </p:sp>
    </p:spTree>
    <p:extLst>
      <p:ext uri="{BB962C8B-B14F-4D97-AF65-F5344CB8AC3E}">
        <p14:creationId xmlns:p14="http://schemas.microsoft.com/office/powerpoint/2010/main" xmlns="" val="36419560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Organizational design alternatives</a:t>
            </a:r>
            <a:endParaRPr lang="en-US" dirty="0"/>
          </a:p>
        </p:txBody>
      </p:sp>
      <p:sp>
        <p:nvSpPr>
          <p:cNvPr id="3" name="Content Placeholder 2"/>
          <p:cNvSpPr>
            <a:spLocks noGrp="1"/>
          </p:cNvSpPr>
          <p:nvPr>
            <p:ph idx="1"/>
          </p:nvPr>
        </p:nvSpPr>
        <p:spPr>
          <a:xfrm>
            <a:off x="457200" y="1935480"/>
            <a:ext cx="8229600" cy="4693920"/>
          </a:xfrm>
        </p:spPr>
        <p:txBody>
          <a:bodyPr>
            <a:normAutofit/>
          </a:bodyPr>
          <a:lstStyle/>
          <a:p>
            <a:r>
              <a:rPr lang="en-US" dirty="0" smtClean="0"/>
              <a:t>Required work activities</a:t>
            </a:r>
          </a:p>
          <a:p>
            <a:pPr lvl="1"/>
            <a:r>
              <a:rPr lang="en-US" dirty="0"/>
              <a:t>Organizations typically define new departments or divisions as a way to accomplish tasks deemed valuable by the company </a:t>
            </a:r>
          </a:p>
          <a:p>
            <a:r>
              <a:rPr lang="en-US" sz="2800" dirty="0"/>
              <a:t>Reporting relationships</a:t>
            </a:r>
          </a:p>
          <a:p>
            <a:pPr lvl="1"/>
            <a:r>
              <a:rPr lang="en-US" dirty="0"/>
              <a:t>Once required work activities and departments are defined, the next question is how these activities and departments should fit together in the organizational </a:t>
            </a:r>
            <a:r>
              <a:rPr lang="en-US" dirty="0" smtClean="0"/>
              <a:t>hierarchy</a:t>
            </a:r>
          </a:p>
          <a:p>
            <a:pPr marL="393192" lvl="1" indent="0">
              <a:buNone/>
            </a:pPr>
            <a:r>
              <a:rPr lang="en-US" dirty="0" smtClean="0"/>
              <a:t>Departmental grouping options:</a:t>
            </a:r>
          </a:p>
        </p:txBody>
      </p:sp>
    </p:spTree>
    <p:extLst>
      <p:ext uri="{BB962C8B-B14F-4D97-AF65-F5344CB8AC3E}">
        <p14:creationId xmlns:p14="http://schemas.microsoft.com/office/powerpoint/2010/main" xmlns="" val="40251404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943600"/>
          </a:xfrm>
        </p:spPr>
        <p:txBody>
          <a:bodyPr>
            <a:normAutofit fontScale="85000" lnSpcReduction="20000"/>
          </a:bodyPr>
          <a:lstStyle/>
          <a:p>
            <a:endParaRPr lang="en-US" dirty="0"/>
          </a:p>
          <a:p>
            <a:r>
              <a:rPr lang="en-US" dirty="0"/>
              <a:t>Functional grouping: </a:t>
            </a:r>
            <a:endParaRPr lang="en-US" dirty="0" smtClean="0"/>
          </a:p>
          <a:p>
            <a:pPr lvl="1"/>
            <a:r>
              <a:rPr lang="en-US" dirty="0" smtClean="0"/>
              <a:t>the </a:t>
            </a:r>
            <a:r>
              <a:rPr lang="en-US" dirty="0"/>
              <a:t>placing together of employees who perform similar functions or work processes or who bring similar knowledge and skills to bear on a task</a:t>
            </a:r>
          </a:p>
          <a:p>
            <a:r>
              <a:rPr lang="en-US" dirty="0"/>
              <a:t>Divisional grouping</a:t>
            </a:r>
            <a:r>
              <a:rPr lang="en-US" dirty="0" smtClean="0"/>
              <a:t>:</a:t>
            </a:r>
          </a:p>
          <a:p>
            <a:pPr lvl="1"/>
            <a:r>
              <a:rPr lang="en-US" dirty="0" smtClean="0"/>
              <a:t> </a:t>
            </a:r>
            <a:r>
              <a:rPr lang="en-US" dirty="0"/>
              <a:t>a grouping in which people are organized according to what the organization produces</a:t>
            </a:r>
          </a:p>
          <a:p>
            <a:r>
              <a:rPr lang="en-US" dirty="0" smtClean="0"/>
              <a:t>Multi-focused </a:t>
            </a:r>
            <a:r>
              <a:rPr lang="en-US" dirty="0"/>
              <a:t>grouping: </a:t>
            </a:r>
            <a:endParaRPr lang="en-US" dirty="0" smtClean="0"/>
          </a:p>
          <a:p>
            <a:pPr lvl="1"/>
            <a:r>
              <a:rPr lang="en-US" dirty="0" smtClean="0"/>
              <a:t>a </a:t>
            </a:r>
            <a:r>
              <a:rPr lang="en-US" dirty="0"/>
              <a:t>structure in which an organization embraces structural grouping alternatives simultaneously</a:t>
            </a:r>
          </a:p>
          <a:p>
            <a:r>
              <a:rPr lang="en-US" dirty="0"/>
              <a:t>Horizontal grouping: </a:t>
            </a:r>
            <a:endParaRPr lang="en-US" dirty="0" smtClean="0"/>
          </a:p>
          <a:p>
            <a:pPr lvl="1"/>
            <a:r>
              <a:rPr lang="en-US" dirty="0" smtClean="0"/>
              <a:t>organizing </a:t>
            </a:r>
            <a:r>
              <a:rPr lang="en-US" dirty="0"/>
              <a:t>of employees around core work processes rather than by function, product or geography</a:t>
            </a:r>
          </a:p>
          <a:p>
            <a:r>
              <a:rPr lang="en-US" dirty="0"/>
              <a:t>Virtual network grouping: </a:t>
            </a:r>
            <a:endParaRPr lang="en-US" dirty="0" smtClean="0"/>
          </a:p>
          <a:p>
            <a:pPr lvl="1"/>
            <a:r>
              <a:rPr lang="en-US" dirty="0" smtClean="0"/>
              <a:t>organization </a:t>
            </a:r>
            <a:r>
              <a:rPr lang="en-US" dirty="0"/>
              <a:t>that is a loosely connected cluster of separate components</a:t>
            </a:r>
          </a:p>
          <a:p>
            <a:pPr lvl="1"/>
            <a:r>
              <a:rPr lang="en-US" dirty="0"/>
              <a:t>In essence departments are separate organizations that are electronically connected for the sharing of info and completion of tasks</a:t>
            </a:r>
          </a:p>
        </p:txBody>
      </p:sp>
    </p:spTree>
    <p:extLst>
      <p:ext uri="{BB962C8B-B14F-4D97-AF65-F5344CB8AC3E}">
        <p14:creationId xmlns:p14="http://schemas.microsoft.com/office/powerpoint/2010/main" xmlns="" val="15982136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Functional Structure</a:t>
            </a:r>
          </a:p>
        </p:txBody>
      </p:sp>
      <p:sp>
        <p:nvSpPr>
          <p:cNvPr id="3" name="Content Placeholder 2"/>
          <p:cNvSpPr>
            <a:spLocks noGrp="1"/>
          </p:cNvSpPr>
          <p:nvPr>
            <p:ph idx="1"/>
          </p:nvPr>
        </p:nvSpPr>
        <p:spPr/>
        <p:txBody>
          <a:bodyPr/>
          <a:lstStyle/>
          <a:p>
            <a:r>
              <a:rPr lang="en-US" dirty="0"/>
              <a:t>Activities are grouped together by common function from the bottom to the top of the org</a:t>
            </a:r>
          </a:p>
          <a:p>
            <a:endParaRPr lang="en-US" dirty="0"/>
          </a:p>
          <a:p>
            <a:endParaRPr lang="en-US" dirty="0"/>
          </a:p>
        </p:txBody>
      </p:sp>
      <p:pic>
        <p:nvPicPr>
          <p:cNvPr id="4" name="Picture 3" descr="functional structure.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3169858"/>
            <a:ext cx="9144000" cy="2715523"/>
          </a:xfrm>
          <a:prstGeom prst="rect">
            <a:avLst/>
          </a:prstGeom>
        </p:spPr>
      </p:pic>
    </p:spTree>
    <p:extLst>
      <p:ext uri="{BB962C8B-B14F-4D97-AF65-F5344CB8AC3E}">
        <p14:creationId xmlns:p14="http://schemas.microsoft.com/office/powerpoint/2010/main" xmlns="" val="11455246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Functional Structure</a:t>
            </a:r>
          </a:p>
        </p:txBody>
      </p:sp>
      <p:sp>
        <p:nvSpPr>
          <p:cNvPr id="3" name="Text Placeholder 2"/>
          <p:cNvSpPr>
            <a:spLocks noGrp="1"/>
          </p:cNvSpPr>
          <p:nvPr>
            <p:ph type="body" idx="1"/>
          </p:nvPr>
        </p:nvSpPr>
        <p:spPr/>
        <p:txBody>
          <a:bodyPr/>
          <a:lstStyle/>
          <a:p>
            <a:r>
              <a:rPr lang="en-US" dirty="0"/>
              <a:t>Strengths</a:t>
            </a:r>
          </a:p>
          <a:p>
            <a:endParaRPr lang="en-US" dirty="0"/>
          </a:p>
        </p:txBody>
      </p:sp>
      <p:sp>
        <p:nvSpPr>
          <p:cNvPr id="4" name="Text Placeholder 3"/>
          <p:cNvSpPr>
            <a:spLocks noGrp="1"/>
          </p:cNvSpPr>
          <p:nvPr>
            <p:ph type="body" sz="half" idx="3"/>
          </p:nvPr>
        </p:nvSpPr>
        <p:spPr/>
        <p:txBody>
          <a:bodyPr/>
          <a:lstStyle/>
          <a:p>
            <a:r>
              <a:rPr lang="en-US" dirty="0"/>
              <a:t>Weaknesses</a:t>
            </a:r>
          </a:p>
          <a:p>
            <a:endParaRPr lang="en-US" dirty="0"/>
          </a:p>
        </p:txBody>
      </p:sp>
      <p:sp>
        <p:nvSpPr>
          <p:cNvPr id="5" name="Content Placeholder 4"/>
          <p:cNvSpPr>
            <a:spLocks noGrp="1"/>
          </p:cNvSpPr>
          <p:nvPr>
            <p:ph sz="quarter" idx="2"/>
          </p:nvPr>
        </p:nvSpPr>
        <p:spPr/>
        <p:txBody>
          <a:bodyPr/>
          <a:lstStyle/>
          <a:p>
            <a:pPr lvl="1"/>
            <a:r>
              <a:rPr lang="en-US" dirty="0"/>
              <a:t>Economies of scale</a:t>
            </a:r>
          </a:p>
          <a:p>
            <a:pPr lvl="1"/>
            <a:r>
              <a:rPr lang="en-US" dirty="0"/>
              <a:t>Enables in-depth knowledge and skill development</a:t>
            </a:r>
          </a:p>
          <a:p>
            <a:pPr lvl="1"/>
            <a:r>
              <a:rPr lang="en-US" dirty="0"/>
              <a:t>Able to accomplish functional goals</a:t>
            </a:r>
          </a:p>
          <a:p>
            <a:pPr lvl="1"/>
            <a:r>
              <a:rPr lang="en-US" dirty="0"/>
              <a:t>Works best with one or a few products</a:t>
            </a:r>
          </a:p>
          <a:p>
            <a:endParaRPr lang="en-US" dirty="0"/>
          </a:p>
        </p:txBody>
      </p:sp>
      <p:sp>
        <p:nvSpPr>
          <p:cNvPr id="6" name="Content Placeholder 5"/>
          <p:cNvSpPr>
            <a:spLocks noGrp="1"/>
          </p:cNvSpPr>
          <p:nvPr>
            <p:ph sz="quarter" idx="4"/>
          </p:nvPr>
        </p:nvSpPr>
        <p:spPr/>
        <p:txBody>
          <a:bodyPr/>
          <a:lstStyle/>
          <a:p>
            <a:pPr lvl="1"/>
            <a:r>
              <a:rPr lang="en-US" dirty="0"/>
              <a:t>Slow response to environmental changes</a:t>
            </a:r>
          </a:p>
          <a:p>
            <a:pPr lvl="1"/>
            <a:r>
              <a:rPr lang="en-US" dirty="0"/>
              <a:t>Decisions pile up</a:t>
            </a:r>
          </a:p>
          <a:p>
            <a:pPr lvl="1"/>
            <a:r>
              <a:rPr lang="en-US" dirty="0"/>
              <a:t>Poor horizontal coordination</a:t>
            </a:r>
          </a:p>
          <a:p>
            <a:pPr lvl="1"/>
            <a:r>
              <a:rPr lang="en-US" dirty="0"/>
              <a:t>Less innovation</a:t>
            </a:r>
          </a:p>
          <a:p>
            <a:pPr lvl="1"/>
            <a:r>
              <a:rPr lang="en-US" dirty="0"/>
              <a:t>Restricted view of organizational goals</a:t>
            </a:r>
          </a:p>
          <a:p>
            <a:endParaRPr lang="en-US" dirty="0"/>
          </a:p>
          <a:p>
            <a:endParaRPr lang="en-US" dirty="0"/>
          </a:p>
        </p:txBody>
      </p:sp>
    </p:spTree>
    <p:extLst>
      <p:ext uri="{BB962C8B-B14F-4D97-AF65-F5344CB8AC3E}">
        <p14:creationId xmlns:p14="http://schemas.microsoft.com/office/powerpoint/2010/main" xmlns="" val="17776538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Divisional structure</a:t>
            </a:r>
            <a:endParaRPr lang="en-US" dirty="0"/>
          </a:p>
        </p:txBody>
      </p:sp>
      <p:sp>
        <p:nvSpPr>
          <p:cNvPr id="3" name="Content Placeholder 2"/>
          <p:cNvSpPr>
            <a:spLocks noGrp="1"/>
          </p:cNvSpPr>
          <p:nvPr>
            <p:ph idx="1"/>
          </p:nvPr>
        </p:nvSpPr>
        <p:spPr/>
        <p:txBody>
          <a:bodyPr>
            <a:normAutofit/>
          </a:bodyPr>
          <a:lstStyle/>
          <a:p>
            <a:r>
              <a:rPr lang="en-US" dirty="0"/>
              <a:t>Divisional structure: </a:t>
            </a:r>
            <a:r>
              <a:rPr lang="en-US" dirty="0" smtClean="0"/>
              <a:t>the </a:t>
            </a:r>
            <a:r>
              <a:rPr lang="en-US" dirty="0"/>
              <a:t>structuring of the organization according to individual products, services, product groups, major projects, or profit centers also called product structure or strategic business </a:t>
            </a:r>
            <a:r>
              <a:rPr lang="en-US" dirty="0" smtClean="0"/>
              <a:t>units</a:t>
            </a:r>
            <a:endParaRPr lang="en-US" dirty="0"/>
          </a:p>
        </p:txBody>
      </p:sp>
    </p:spTree>
    <p:extLst>
      <p:ext uri="{BB962C8B-B14F-4D97-AF65-F5344CB8AC3E}">
        <p14:creationId xmlns:p14="http://schemas.microsoft.com/office/powerpoint/2010/main" xmlns="" val="14404872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Divisional chart</a:t>
            </a:r>
            <a:endParaRPr lang="en-US" dirty="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1676400" y="2362200"/>
            <a:ext cx="5119688" cy="2815431"/>
          </a:xfrm>
        </p:spPr>
      </p:pic>
    </p:spTree>
    <p:extLst>
      <p:ext uri="{BB962C8B-B14F-4D97-AF65-F5344CB8AC3E}">
        <p14:creationId xmlns:p14="http://schemas.microsoft.com/office/powerpoint/2010/main" xmlns="" val="9093011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4088"/>
            <a:ext cx="8229600" cy="743712"/>
          </a:xfrm>
        </p:spPr>
        <p:txBody>
          <a:bodyPr>
            <a:normAutofit/>
          </a:bodyPr>
          <a:lstStyle/>
          <a:p>
            <a:pPr algn="ctr"/>
            <a:r>
              <a:rPr lang="en-US" sz="4000" dirty="0" smtClean="0"/>
              <a:t>Divisional structure</a:t>
            </a:r>
            <a:endParaRPr lang="en-US" sz="4000" dirty="0"/>
          </a:p>
        </p:txBody>
      </p:sp>
      <p:sp>
        <p:nvSpPr>
          <p:cNvPr id="5" name="Text Placeholder 4"/>
          <p:cNvSpPr>
            <a:spLocks noGrp="1"/>
          </p:cNvSpPr>
          <p:nvPr>
            <p:ph type="body" idx="1"/>
          </p:nvPr>
        </p:nvSpPr>
        <p:spPr/>
        <p:txBody>
          <a:bodyPr/>
          <a:lstStyle/>
          <a:p>
            <a:r>
              <a:rPr lang="en-US" dirty="0" smtClean="0"/>
              <a:t>strengths</a:t>
            </a:r>
            <a:endParaRPr lang="en-US" dirty="0"/>
          </a:p>
        </p:txBody>
      </p:sp>
      <p:sp>
        <p:nvSpPr>
          <p:cNvPr id="7" name="Text Placeholder 6"/>
          <p:cNvSpPr>
            <a:spLocks noGrp="1"/>
          </p:cNvSpPr>
          <p:nvPr>
            <p:ph type="body" sz="half" idx="3"/>
          </p:nvPr>
        </p:nvSpPr>
        <p:spPr/>
        <p:txBody>
          <a:bodyPr/>
          <a:lstStyle/>
          <a:p>
            <a:r>
              <a:rPr lang="en-US" dirty="0" smtClean="0"/>
              <a:t>weaknesses</a:t>
            </a:r>
            <a:endParaRPr lang="en-US" dirty="0"/>
          </a:p>
        </p:txBody>
      </p:sp>
      <p:sp>
        <p:nvSpPr>
          <p:cNvPr id="6" name="Content Placeholder 5"/>
          <p:cNvSpPr>
            <a:spLocks noGrp="1"/>
          </p:cNvSpPr>
          <p:nvPr>
            <p:ph sz="quarter" idx="2"/>
          </p:nvPr>
        </p:nvSpPr>
        <p:spPr/>
        <p:txBody>
          <a:bodyPr>
            <a:normAutofit fontScale="92500" lnSpcReduction="20000"/>
          </a:bodyPr>
          <a:lstStyle/>
          <a:p>
            <a:pPr lvl="0"/>
            <a:r>
              <a:rPr lang="en-US" dirty="0"/>
              <a:t>Suited to fast change in unstable environment</a:t>
            </a:r>
          </a:p>
          <a:p>
            <a:pPr lvl="0"/>
            <a:r>
              <a:rPr lang="en-US" dirty="0"/>
              <a:t>Leads to customer satisfaction because product responsibility and contact points are clear</a:t>
            </a:r>
          </a:p>
          <a:p>
            <a:pPr lvl="0"/>
            <a:r>
              <a:rPr lang="en-US" dirty="0"/>
              <a:t>Involves high coordination across functions</a:t>
            </a:r>
          </a:p>
          <a:p>
            <a:pPr lvl="0"/>
            <a:r>
              <a:rPr lang="en-US" dirty="0"/>
              <a:t>Allows units to adapt to differences in products, regions, customers</a:t>
            </a:r>
          </a:p>
          <a:p>
            <a:pPr lvl="0"/>
            <a:r>
              <a:rPr lang="en-US" dirty="0"/>
              <a:t>Best in large organizations with several products</a:t>
            </a:r>
          </a:p>
          <a:p>
            <a:pPr lvl="0"/>
            <a:r>
              <a:rPr lang="en-US" dirty="0"/>
              <a:t>Decentralizes decision making</a:t>
            </a:r>
          </a:p>
          <a:p>
            <a:endParaRPr lang="en-US" dirty="0"/>
          </a:p>
        </p:txBody>
      </p:sp>
      <p:sp>
        <p:nvSpPr>
          <p:cNvPr id="8" name="Content Placeholder 7"/>
          <p:cNvSpPr>
            <a:spLocks noGrp="1"/>
          </p:cNvSpPr>
          <p:nvPr>
            <p:ph sz="quarter" idx="4"/>
          </p:nvPr>
        </p:nvSpPr>
        <p:spPr/>
        <p:txBody>
          <a:bodyPr/>
          <a:lstStyle/>
          <a:p>
            <a:pPr lvl="0"/>
            <a:r>
              <a:rPr lang="en-US" dirty="0"/>
              <a:t>Eliminates economies of scale in functional departments</a:t>
            </a:r>
          </a:p>
          <a:p>
            <a:pPr lvl="0"/>
            <a:r>
              <a:rPr lang="en-US" dirty="0"/>
              <a:t>Leads to poor coordination across product lines</a:t>
            </a:r>
          </a:p>
          <a:p>
            <a:pPr lvl="0"/>
            <a:r>
              <a:rPr lang="en-US" dirty="0"/>
              <a:t>Eliminates in-depth competence and technical specialization</a:t>
            </a:r>
          </a:p>
          <a:p>
            <a:pPr lvl="0"/>
            <a:r>
              <a:rPr lang="en-US" dirty="0"/>
              <a:t>Makes integration and standardization across product lines difficult</a:t>
            </a:r>
          </a:p>
          <a:p>
            <a:endParaRPr lang="en-US" dirty="0"/>
          </a:p>
        </p:txBody>
      </p:sp>
    </p:spTree>
    <p:extLst>
      <p:ext uri="{BB962C8B-B14F-4D97-AF65-F5344CB8AC3E}">
        <p14:creationId xmlns:p14="http://schemas.microsoft.com/office/powerpoint/2010/main" xmlns="" val="224190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Geographical structure</a:t>
            </a:r>
            <a:endParaRPr lang="en-US" dirty="0"/>
          </a:p>
        </p:txBody>
      </p:sp>
      <p:sp>
        <p:nvSpPr>
          <p:cNvPr id="8" name="Content Placeholder 7"/>
          <p:cNvSpPr>
            <a:spLocks noGrp="1"/>
          </p:cNvSpPr>
          <p:nvPr>
            <p:ph idx="1"/>
          </p:nvPr>
        </p:nvSpPr>
        <p:spPr/>
        <p:txBody>
          <a:bodyPr/>
          <a:lstStyle/>
          <a:p>
            <a:r>
              <a:rPr lang="en-US" dirty="0"/>
              <a:t>Each geographic unit includes all functions required to produce and market products or services in that region</a:t>
            </a:r>
          </a:p>
          <a:p>
            <a:r>
              <a:rPr lang="en-US" dirty="0"/>
              <a:t>Strengths and weaknesses are similar to divisional organization characteristics</a:t>
            </a:r>
          </a:p>
          <a:p>
            <a:endParaRPr lang="en-US" dirty="0"/>
          </a:p>
        </p:txBody>
      </p:sp>
    </p:spTree>
    <p:extLst>
      <p:ext uri="{BB962C8B-B14F-4D97-AF65-F5344CB8AC3E}">
        <p14:creationId xmlns:p14="http://schemas.microsoft.com/office/powerpoint/2010/main" xmlns="" val="37995650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Matrix Structure</a:t>
            </a:r>
            <a:endParaRPr lang="en-US" dirty="0"/>
          </a:p>
        </p:txBody>
      </p:sp>
      <p:sp>
        <p:nvSpPr>
          <p:cNvPr id="3" name="Content Placeholder 2"/>
          <p:cNvSpPr>
            <a:spLocks noGrp="1"/>
          </p:cNvSpPr>
          <p:nvPr>
            <p:ph idx="1"/>
          </p:nvPr>
        </p:nvSpPr>
        <p:spPr/>
        <p:txBody>
          <a:bodyPr/>
          <a:lstStyle/>
          <a:p>
            <a:r>
              <a:rPr lang="en-US" dirty="0"/>
              <a:t>A strong form of horizontal linkage in which both product and functional structures are implemented simultaneously</a:t>
            </a:r>
          </a:p>
          <a:p>
            <a:endParaRPr lang="en-US" dirty="0"/>
          </a:p>
          <a:p>
            <a:endParaRPr lang="en-US" dirty="0"/>
          </a:p>
        </p:txBody>
      </p:sp>
      <p:pic>
        <p:nvPicPr>
          <p:cNvPr id="4" name="Picture 3" descr="matrix structure 2.jp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457199" y="3200400"/>
            <a:ext cx="8045965" cy="3318379"/>
          </a:xfrm>
          <a:prstGeom prst="rect">
            <a:avLst/>
          </a:prstGeom>
        </p:spPr>
      </p:pic>
    </p:spTree>
    <p:extLst>
      <p:ext uri="{BB962C8B-B14F-4D97-AF65-F5344CB8AC3E}">
        <p14:creationId xmlns:p14="http://schemas.microsoft.com/office/powerpoint/2010/main" xmlns="" val="24471025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Matrix Structure</a:t>
            </a:r>
          </a:p>
        </p:txBody>
      </p:sp>
      <p:sp>
        <p:nvSpPr>
          <p:cNvPr id="3" name="Content Placeholder 2"/>
          <p:cNvSpPr>
            <a:spLocks noGrp="1"/>
          </p:cNvSpPr>
          <p:nvPr>
            <p:ph idx="1"/>
          </p:nvPr>
        </p:nvSpPr>
        <p:spPr/>
        <p:txBody>
          <a:bodyPr/>
          <a:lstStyle/>
          <a:p>
            <a:r>
              <a:rPr lang="en-US" dirty="0"/>
              <a:t>Three conditions for Matrix structure:</a:t>
            </a:r>
          </a:p>
          <a:p>
            <a:pPr lvl="0"/>
            <a:r>
              <a:rPr lang="en-US" dirty="0"/>
              <a:t>1.</a:t>
            </a:r>
          </a:p>
          <a:p>
            <a:pPr lvl="1"/>
            <a:r>
              <a:rPr lang="en-US" dirty="0"/>
              <a:t>Pressure exists to share scarce resources across product lines.</a:t>
            </a:r>
          </a:p>
          <a:p>
            <a:pPr lvl="1"/>
            <a:r>
              <a:rPr lang="en-US" dirty="0"/>
              <a:t>The organization is typically medium sized and has a moderate number of product lines. </a:t>
            </a:r>
          </a:p>
          <a:p>
            <a:pPr lvl="1"/>
            <a:r>
              <a:rPr lang="en-US" dirty="0"/>
              <a:t>It feels pressure for the shared and flexible use of people and equipment across those products</a:t>
            </a:r>
          </a:p>
          <a:p>
            <a:endParaRPr lang="en-US" dirty="0"/>
          </a:p>
          <a:p>
            <a:endParaRPr lang="en-US" dirty="0"/>
          </a:p>
        </p:txBody>
      </p:sp>
    </p:spTree>
    <p:extLst>
      <p:ext uri="{BB962C8B-B14F-4D97-AF65-F5344CB8AC3E}">
        <p14:creationId xmlns:p14="http://schemas.microsoft.com/office/powerpoint/2010/main" xmlns="" val="7583975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Organizational Structure</a:t>
            </a:r>
          </a:p>
        </p:txBody>
      </p:sp>
      <p:sp>
        <p:nvSpPr>
          <p:cNvPr id="3" name="Content Placeholder 2"/>
          <p:cNvSpPr>
            <a:spLocks noGrp="1"/>
          </p:cNvSpPr>
          <p:nvPr>
            <p:ph idx="1"/>
          </p:nvPr>
        </p:nvSpPr>
        <p:spPr/>
        <p:txBody>
          <a:bodyPr/>
          <a:lstStyle/>
          <a:p>
            <a:r>
              <a:rPr lang="en-US" dirty="0"/>
              <a:t>Three components of the org. structure:</a:t>
            </a:r>
          </a:p>
          <a:p>
            <a:pPr lvl="1"/>
            <a:r>
              <a:rPr lang="en-US" dirty="0"/>
              <a:t>Designates formal reporting relationships</a:t>
            </a:r>
          </a:p>
          <a:p>
            <a:pPr lvl="1"/>
            <a:r>
              <a:rPr lang="en-US" dirty="0"/>
              <a:t>Identifies grouping of departments into whole organization</a:t>
            </a:r>
          </a:p>
          <a:p>
            <a:pPr lvl="1"/>
            <a:r>
              <a:rPr lang="en-US" dirty="0"/>
              <a:t>Designs of systems to ensure effectiveness across departments</a:t>
            </a:r>
          </a:p>
          <a:p>
            <a:endParaRPr lang="en-US" dirty="0"/>
          </a:p>
        </p:txBody>
      </p:sp>
    </p:spTree>
    <p:extLst>
      <p:ext uri="{BB962C8B-B14F-4D97-AF65-F5344CB8AC3E}">
        <p14:creationId xmlns:p14="http://schemas.microsoft.com/office/powerpoint/2010/main" xmlns="" val="18001544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Matrix Structure</a:t>
            </a:r>
          </a:p>
        </p:txBody>
      </p:sp>
      <p:sp>
        <p:nvSpPr>
          <p:cNvPr id="3" name="Content Placeholder 2"/>
          <p:cNvSpPr>
            <a:spLocks noGrp="1"/>
          </p:cNvSpPr>
          <p:nvPr>
            <p:ph idx="1"/>
          </p:nvPr>
        </p:nvSpPr>
        <p:spPr/>
        <p:txBody>
          <a:bodyPr/>
          <a:lstStyle/>
          <a:p>
            <a:pPr lvl="0"/>
            <a:r>
              <a:rPr lang="en-US" dirty="0"/>
              <a:t>2. </a:t>
            </a:r>
          </a:p>
          <a:p>
            <a:pPr lvl="1"/>
            <a:r>
              <a:rPr lang="en-US" dirty="0"/>
              <a:t>Environmental pressure exists for two or more critical outputs, such as for </a:t>
            </a:r>
            <a:r>
              <a:rPr lang="en-US" dirty="0" err="1"/>
              <a:t>indepth</a:t>
            </a:r>
            <a:r>
              <a:rPr lang="en-US" dirty="0"/>
              <a:t> technical knowledge ( functional structure) and frequent new products (divisional structure). </a:t>
            </a:r>
          </a:p>
          <a:p>
            <a:pPr lvl="1"/>
            <a:r>
              <a:rPr lang="en-US" dirty="0"/>
              <a:t>This dual pressure means a balance of power is needed between functional and product sides of the organization and a dual authority structure is needed to maintain that balance</a:t>
            </a:r>
          </a:p>
          <a:p>
            <a:endParaRPr lang="en-US" dirty="0"/>
          </a:p>
        </p:txBody>
      </p:sp>
    </p:spTree>
    <p:extLst>
      <p:ext uri="{BB962C8B-B14F-4D97-AF65-F5344CB8AC3E}">
        <p14:creationId xmlns:p14="http://schemas.microsoft.com/office/powerpoint/2010/main" xmlns="" val="18842589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Matrix Structure</a:t>
            </a:r>
          </a:p>
        </p:txBody>
      </p:sp>
      <p:sp>
        <p:nvSpPr>
          <p:cNvPr id="3" name="Content Placeholder 2"/>
          <p:cNvSpPr>
            <a:spLocks noGrp="1"/>
          </p:cNvSpPr>
          <p:nvPr>
            <p:ph idx="1"/>
          </p:nvPr>
        </p:nvSpPr>
        <p:spPr/>
        <p:txBody>
          <a:bodyPr/>
          <a:lstStyle/>
          <a:p>
            <a:pPr lvl="0"/>
            <a:r>
              <a:rPr lang="en-US" dirty="0"/>
              <a:t>3. </a:t>
            </a:r>
          </a:p>
          <a:p>
            <a:pPr lvl="1"/>
            <a:r>
              <a:rPr lang="en-US" dirty="0"/>
              <a:t>The environmental domain of the organization is both complex and unstable. </a:t>
            </a:r>
          </a:p>
          <a:p>
            <a:pPr lvl="1"/>
            <a:r>
              <a:rPr lang="en-US" dirty="0"/>
              <a:t>Frequent external changes and high interdependence between departments require a large amount of coordination and information processing in both vertical and horizontal directions</a:t>
            </a:r>
          </a:p>
          <a:p>
            <a:endParaRPr lang="en-US" dirty="0"/>
          </a:p>
        </p:txBody>
      </p:sp>
    </p:spTree>
    <p:extLst>
      <p:ext uri="{BB962C8B-B14F-4D97-AF65-F5344CB8AC3E}">
        <p14:creationId xmlns:p14="http://schemas.microsoft.com/office/powerpoint/2010/main" xmlns="" val="33292209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Matrix Structure</a:t>
            </a:r>
          </a:p>
        </p:txBody>
      </p:sp>
      <p:sp>
        <p:nvSpPr>
          <p:cNvPr id="4" name="Text Placeholder 3"/>
          <p:cNvSpPr>
            <a:spLocks noGrp="1"/>
          </p:cNvSpPr>
          <p:nvPr>
            <p:ph type="body" idx="1"/>
          </p:nvPr>
        </p:nvSpPr>
        <p:spPr/>
        <p:txBody>
          <a:bodyPr/>
          <a:lstStyle/>
          <a:p>
            <a:r>
              <a:rPr lang="en-US" dirty="0"/>
              <a:t>Strengths</a:t>
            </a:r>
          </a:p>
          <a:p>
            <a:endParaRPr lang="en-US" dirty="0"/>
          </a:p>
        </p:txBody>
      </p:sp>
      <p:sp>
        <p:nvSpPr>
          <p:cNvPr id="6" name="Text Placeholder 5"/>
          <p:cNvSpPr>
            <a:spLocks noGrp="1"/>
          </p:cNvSpPr>
          <p:nvPr>
            <p:ph type="body" sz="half" idx="3"/>
          </p:nvPr>
        </p:nvSpPr>
        <p:spPr/>
        <p:txBody>
          <a:bodyPr/>
          <a:lstStyle/>
          <a:p>
            <a:r>
              <a:rPr lang="en-US" dirty="0"/>
              <a:t>Weaknesses</a:t>
            </a:r>
          </a:p>
        </p:txBody>
      </p:sp>
      <p:sp>
        <p:nvSpPr>
          <p:cNvPr id="5" name="Content Placeholder 4"/>
          <p:cNvSpPr>
            <a:spLocks noGrp="1"/>
          </p:cNvSpPr>
          <p:nvPr>
            <p:ph sz="quarter" idx="2"/>
          </p:nvPr>
        </p:nvSpPr>
        <p:spPr/>
        <p:txBody>
          <a:bodyPr>
            <a:normAutofit lnSpcReduction="10000"/>
          </a:bodyPr>
          <a:lstStyle/>
          <a:p>
            <a:pPr lvl="1"/>
            <a:r>
              <a:rPr lang="en-US" dirty="0"/>
              <a:t>Can meet dual demands of customers</a:t>
            </a:r>
          </a:p>
          <a:p>
            <a:pPr lvl="1"/>
            <a:r>
              <a:rPr lang="en-US" dirty="0"/>
              <a:t>Flexible sharing of human resources across departments</a:t>
            </a:r>
          </a:p>
          <a:p>
            <a:pPr lvl="1"/>
            <a:r>
              <a:rPr lang="en-US" dirty="0"/>
              <a:t>Adapt to frequent changes in unstable environment</a:t>
            </a:r>
          </a:p>
          <a:p>
            <a:pPr lvl="1"/>
            <a:r>
              <a:rPr lang="en-US" dirty="0"/>
              <a:t>Opportunity for functional and product skill development</a:t>
            </a:r>
          </a:p>
          <a:p>
            <a:pPr lvl="1"/>
            <a:r>
              <a:rPr lang="en-US" dirty="0"/>
              <a:t>Best in medium organizations with multiple products</a:t>
            </a:r>
          </a:p>
          <a:p>
            <a:endParaRPr lang="en-US" dirty="0"/>
          </a:p>
        </p:txBody>
      </p:sp>
      <p:sp>
        <p:nvSpPr>
          <p:cNvPr id="7" name="Content Placeholder 6"/>
          <p:cNvSpPr>
            <a:spLocks noGrp="1"/>
          </p:cNvSpPr>
          <p:nvPr>
            <p:ph sz="quarter" idx="4"/>
          </p:nvPr>
        </p:nvSpPr>
        <p:spPr/>
        <p:txBody>
          <a:bodyPr/>
          <a:lstStyle/>
          <a:p>
            <a:pPr lvl="1"/>
            <a:r>
              <a:rPr lang="en-US" dirty="0"/>
              <a:t>Dual authority can be frustrating and confusing</a:t>
            </a:r>
          </a:p>
          <a:p>
            <a:pPr lvl="1"/>
            <a:r>
              <a:rPr lang="en-US" dirty="0"/>
              <a:t>Participants need good interpersonal skills and extensive training</a:t>
            </a:r>
          </a:p>
          <a:p>
            <a:pPr lvl="1"/>
            <a:r>
              <a:rPr lang="en-US" dirty="0"/>
              <a:t>Very time-consuming</a:t>
            </a:r>
          </a:p>
          <a:p>
            <a:pPr lvl="1"/>
            <a:r>
              <a:rPr lang="en-US" dirty="0"/>
              <a:t>Requires a lot of effort to maintain power balance</a:t>
            </a:r>
          </a:p>
          <a:p>
            <a:endParaRPr lang="en-US" dirty="0"/>
          </a:p>
          <a:p>
            <a:endParaRPr lang="en-US" dirty="0"/>
          </a:p>
        </p:txBody>
      </p:sp>
    </p:spTree>
    <p:extLst>
      <p:ext uri="{BB962C8B-B14F-4D97-AF65-F5344CB8AC3E}">
        <p14:creationId xmlns:p14="http://schemas.microsoft.com/office/powerpoint/2010/main" xmlns="" val="15870297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Horizontal structure</a:t>
            </a:r>
            <a:endParaRPr lang="en-US" dirty="0"/>
          </a:p>
        </p:txBody>
      </p:sp>
      <p:sp>
        <p:nvSpPr>
          <p:cNvPr id="3" name="Content Placeholder 2"/>
          <p:cNvSpPr>
            <a:spLocks noGrp="1"/>
          </p:cNvSpPr>
          <p:nvPr>
            <p:ph idx="1"/>
          </p:nvPr>
        </p:nvSpPr>
        <p:spPr/>
        <p:txBody>
          <a:bodyPr/>
          <a:lstStyle/>
          <a:p>
            <a:r>
              <a:rPr lang="en-US" dirty="0"/>
              <a:t>Horizontal structure: a structure that virtually eliminates both the vertical hierarchy and departmental boundaries by organizing terms of employees around core work processes; the end to end work, info, and material flows that provide value directly to customers</a:t>
            </a:r>
          </a:p>
          <a:p>
            <a:endParaRPr lang="en-US" dirty="0"/>
          </a:p>
        </p:txBody>
      </p:sp>
    </p:spTree>
    <p:extLst>
      <p:ext uri="{BB962C8B-B14F-4D97-AF65-F5344CB8AC3E}">
        <p14:creationId xmlns:p14="http://schemas.microsoft.com/office/powerpoint/2010/main" xmlns="" val="1193197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Horizontal structure chart</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685801" y="1828800"/>
            <a:ext cx="7162800" cy="4389437"/>
          </a:xfrm>
        </p:spPr>
      </p:pic>
    </p:spTree>
    <p:extLst>
      <p:ext uri="{BB962C8B-B14F-4D97-AF65-F5344CB8AC3E}">
        <p14:creationId xmlns:p14="http://schemas.microsoft.com/office/powerpoint/2010/main" xmlns="" val="28019838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fontScale="77500" lnSpcReduction="20000"/>
          </a:bodyPr>
          <a:lstStyle/>
          <a:p>
            <a:r>
              <a:rPr lang="en-US" dirty="0" smtClean="0"/>
              <a:t>Characteristics:</a:t>
            </a:r>
          </a:p>
          <a:p>
            <a:pPr lvl="1"/>
            <a:r>
              <a:rPr lang="en-US" dirty="0"/>
              <a:t>Structure is created around cross functional core processes rather than tasks, functions or geography. Thus boundaries between departments are obliterated</a:t>
            </a:r>
          </a:p>
          <a:p>
            <a:pPr lvl="1"/>
            <a:r>
              <a:rPr lang="en-US" dirty="0"/>
              <a:t>Self directed teams, not individuals, are the basis of organizational design and performance</a:t>
            </a:r>
          </a:p>
          <a:p>
            <a:pPr lvl="1"/>
            <a:r>
              <a:rPr lang="en-US" dirty="0"/>
              <a:t>Process owners have responsibility for each core process in its entirety</a:t>
            </a:r>
          </a:p>
          <a:p>
            <a:pPr lvl="1"/>
            <a:r>
              <a:rPr lang="en-US" dirty="0"/>
              <a:t>People on the team are given the skills, tools, motivation, and authority to make decisions central to the team’s performance. Team members are cross trained to perform one another’s jobs, and the combined skills are sufficient to complete a major organizational task</a:t>
            </a:r>
          </a:p>
          <a:p>
            <a:pPr lvl="1"/>
            <a:r>
              <a:rPr lang="en-US" dirty="0"/>
              <a:t>Teams have the freedom to think creatively and respond flexibly to new challenges that arise</a:t>
            </a:r>
          </a:p>
          <a:p>
            <a:pPr lvl="1"/>
            <a:r>
              <a:rPr lang="en-US" dirty="0"/>
              <a:t>Customers drive the horizontal corporation. Effectiveness is measured by end of process performance objectives ( based on the goal of bringing value to the customer), as well as customer satisfaction, employee satisfaction, and financial contribution</a:t>
            </a:r>
          </a:p>
          <a:p>
            <a:pPr lvl="1"/>
            <a:r>
              <a:rPr lang="en-US" dirty="0"/>
              <a:t>Culture is one of openness, trust, and collaboration, focused on continuous improvement. The culture values employee empowerment, responsibility, and well being</a:t>
            </a:r>
          </a:p>
          <a:p>
            <a:endParaRPr lang="en-US" dirty="0"/>
          </a:p>
        </p:txBody>
      </p:sp>
    </p:spTree>
    <p:extLst>
      <p:ext uri="{BB962C8B-B14F-4D97-AF65-F5344CB8AC3E}">
        <p14:creationId xmlns:p14="http://schemas.microsoft.com/office/powerpoint/2010/main" xmlns="" val="816122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0263" y="751114"/>
            <a:ext cx="8229600" cy="704088"/>
          </a:xfrm>
        </p:spPr>
        <p:txBody>
          <a:bodyPr>
            <a:normAutofit/>
          </a:bodyPr>
          <a:lstStyle/>
          <a:p>
            <a:pPr algn="ctr"/>
            <a:r>
              <a:rPr lang="en-US" sz="4000" dirty="0" smtClean="0"/>
              <a:t>Horizontal structure</a:t>
            </a:r>
            <a:endParaRPr lang="en-US" sz="4000" dirty="0"/>
          </a:p>
        </p:txBody>
      </p:sp>
      <p:sp>
        <p:nvSpPr>
          <p:cNvPr id="5" name="Text Placeholder 4"/>
          <p:cNvSpPr>
            <a:spLocks noGrp="1"/>
          </p:cNvSpPr>
          <p:nvPr>
            <p:ph type="body" idx="1"/>
          </p:nvPr>
        </p:nvSpPr>
        <p:spPr/>
        <p:txBody>
          <a:bodyPr/>
          <a:lstStyle/>
          <a:p>
            <a:r>
              <a:rPr lang="en-US" dirty="0" smtClean="0"/>
              <a:t>strengths</a:t>
            </a:r>
            <a:endParaRPr lang="en-US" dirty="0"/>
          </a:p>
        </p:txBody>
      </p:sp>
      <p:sp>
        <p:nvSpPr>
          <p:cNvPr id="7" name="Text Placeholder 6"/>
          <p:cNvSpPr>
            <a:spLocks noGrp="1"/>
          </p:cNvSpPr>
          <p:nvPr>
            <p:ph type="body" sz="half" idx="3"/>
          </p:nvPr>
        </p:nvSpPr>
        <p:spPr/>
        <p:txBody>
          <a:bodyPr/>
          <a:lstStyle/>
          <a:p>
            <a:r>
              <a:rPr lang="en-US" dirty="0" smtClean="0"/>
              <a:t>weaknesses</a:t>
            </a:r>
            <a:endParaRPr lang="en-US" dirty="0"/>
          </a:p>
        </p:txBody>
      </p:sp>
      <p:sp>
        <p:nvSpPr>
          <p:cNvPr id="6" name="Content Placeholder 5"/>
          <p:cNvSpPr>
            <a:spLocks noGrp="1"/>
          </p:cNvSpPr>
          <p:nvPr>
            <p:ph sz="quarter" idx="2"/>
          </p:nvPr>
        </p:nvSpPr>
        <p:spPr/>
        <p:txBody>
          <a:bodyPr>
            <a:normAutofit fontScale="85000" lnSpcReduction="20000"/>
          </a:bodyPr>
          <a:lstStyle/>
          <a:p>
            <a:pPr lvl="0"/>
            <a:r>
              <a:rPr lang="en-US" dirty="0"/>
              <a:t>Promotes flexibility and rapid response to changes in customer needs</a:t>
            </a:r>
          </a:p>
          <a:p>
            <a:pPr lvl="0"/>
            <a:r>
              <a:rPr lang="en-US" dirty="0"/>
              <a:t>Directs the attention of everyone toward the production and delivery of value to the customer</a:t>
            </a:r>
          </a:p>
          <a:p>
            <a:pPr lvl="0"/>
            <a:r>
              <a:rPr lang="en-US" dirty="0"/>
              <a:t>Each employee has a broader view of organizational goals</a:t>
            </a:r>
          </a:p>
          <a:p>
            <a:pPr lvl="0"/>
            <a:r>
              <a:rPr lang="en-US" dirty="0"/>
              <a:t>Promotes a focus on teamwork and collaboration</a:t>
            </a:r>
          </a:p>
          <a:p>
            <a:r>
              <a:rPr lang="en-US" dirty="0"/>
              <a:t>Improves quality of life for employees by offering them the opportunity to share responsibility, make decisions, and be accountable for outcomes</a:t>
            </a:r>
          </a:p>
        </p:txBody>
      </p:sp>
      <p:sp>
        <p:nvSpPr>
          <p:cNvPr id="8" name="Content Placeholder 7"/>
          <p:cNvSpPr>
            <a:spLocks noGrp="1"/>
          </p:cNvSpPr>
          <p:nvPr>
            <p:ph sz="quarter" idx="4"/>
          </p:nvPr>
        </p:nvSpPr>
        <p:spPr/>
        <p:txBody>
          <a:bodyPr>
            <a:normAutofit fontScale="92500" lnSpcReduction="20000"/>
          </a:bodyPr>
          <a:lstStyle/>
          <a:p>
            <a:pPr lvl="0"/>
            <a:r>
              <a:rPr lang="en-US" dirty="0"/>
              <a:t>Determining core processes is difficult and time consuming</a:t>
            </a:r>
          </a:p>
          <a:p>
            <a:pPr lvl="0"/>
            <a:r>
              <a:rPr lang="en-US" dirty="0"/>
              <a:t>Requires changes in culture, job design, management philosophy and info and reward systems</a:t>
            </a:r>
          </a:p>
          <a:p>
            <a:pPr lvl="0"/>
            <a:r>
              <a:rPr lang="en-US" dirty="0"/>
              <a:t>Traditional managers may balk when they have to give up power and authority</a:t>
            </a:r>
          </a:p>
          <a:p>
            <a:pPr lvl="0"/>
            <a:r>
              <a:rPr lang="en-US" dirty="0"/>
              <a:t>Requires significant training of employees to work effectively in a horizontal team environment</a:t>
            </a:r>
          </a:p>
          <a:p>
            <a:pPr lvl="0"/>
            <a:r>
              <a:rPr lang="en-US" dirty="0"/>
              <a:t>Can limit </a:t>
            </a:r>
            <a:r>
              <a:rPr lang="en-US" dirty="0" smtClean="0"/>
              <a:t>in-depth </a:t>
            </a:r>
            <a:r>
              <a:rPr lang="en-US" dirty="0"/>
              <a:t>skill development</a:t>
            </a:r>
          </a:p>
          <a:p>
            <a:endParaRPr lang="en-US" dirty="0"/>
          </a:p>
        </p:txBody>
      </p:sp>
    </p:spTree>
    <p:extLst>
      <p:ext uri="{BB962C8B-B14F-4D97-AF65-F5344CB8AC3E}">
        <p14:creationId xmlns:p14="http://schemas.microsoft.com/office/powerpoint/2010/main" xmlns="" val="23460722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Virtual network structure</a:t>
            </a:r>
            <a:endParaRPr lang="en-US" dirty="0"/>
          </a:p>
        </p:txBody>
      </p:sp>
      <p:sp>
        <p:nvSpPr>
          <p:cNvPr id="8" name="Content Placeholder 7"/>
          <p:cNvSpPr>
            <a:spLocks noGrp="1"/>
          </p:cNvSpPr>
          <p:nvPr>
            <p:ph idx="1"/>
          </p:nvPr>
        </p:nvSpPr>
        <p:spPr/>
        <p:txBody>
          <a:bodyPr/>
          <a:lstStyle/>
          <a:p>
            <a:r>
              <a:rPr lang="en-US" dirty="0"/>
              <a:t>Virtual network structure: the firm subcontracts many or most of its major processes to separate companies and coordinates their activities from a small headquarters organization</a:t>
            </a:r>
          </a:p>
          <a:p>
            <a:endParaRPr lang="en-US" dirty="0"/>
          </a:p>
        </p:txBody>
      </p:sp>
    </p:spTree>
    <p:extLst>
      <p:ext uri="{BB962C8B-B14F-4D97-AF65-F5344CB8AC3E}">
        <p14:creationId xmlns:p14="http://schemas.microsoft.com/office/powerpoint/2010/main" xmlns="" val="20902231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Virtual network structure</a:t>
            </a:r>
            <a:endParaRPr lang="en-US" dirty="0"/>
          </a:p>
        </p:txBody>
      </p:sp>
      <p:sp>
        <p:nvSpPr>
          <p:cNvPr id="5" name="Text Placeholder 4"/>
          <p:cNvSpPr>
            <a:spLocks noGrp="1"/>
          </p:cNvSpPr>
          <p:nvPr>
            <p:ph type="body" idx="1"/>
          </p:nvPr>
        </p:nvSpPr>
        <p:spPr/>
        <p:txBody>
          <a:bodyPr/>
          <a:lstStyle/>
          <a:p>
            <a:r>
              <a:rPr lang="en-US" dirty="0" smtClean="0"/>
              <a:t>strengths</a:t>
            </a:r>
            <a:endParaRPr lang="en-US" dirty="0"/>
          </a:p>
        </p:txBody>
      </p:sp>
      <p:sp>
        <p:nvSpPr>
          <p:cNvPr id="7" name="Text Placeholder 6"/>
          <p:cNvSpPr>
            <a:spLocks noGrp="1"/>
          </p:cNvSpPr>
          <p:nvPr>
            <p:ph type="body" sz="half" idx="3"/>
          </p:nvPr>
        </p:nvSpPr>
        <p:spPr/>
        <p:txBody>
          <a:bodyPr/>
          <a:lstStyle/>
          <a:p>
            <a:r>
              <a:rPr lang="en-US" dirty="0" smtClean="0"/>
              <a:t>weaknesses</a:t>
            </a:r>
            <a:endParaRPr lang="en-US" dirty="0"/>
          </a:p>
        </p:txBody>
      </p:sp>
      <p:sp>
        <p:nvSpPr>
          <p:cNvPr id="6" name="Content Placeholder 5"/>
          <p:cNvSpPr>
            <a:spLocks noGrp="1"/>
          </p:cNvSpPr>
          <p:nvPr>
            <p:ph sz="quarter" idx="2"/>
          </p:nvPr>
        </p:nvSpPr>
        <p:spPr/>
        <p:txBody>
          <a:bodyPr>
            <a:normAutofit fontScale="92500" lnSpcReduction="10000"/>
          </a:bodyPr>
          <a:lstStyle/>
          <a:p>
            <a:pPr lvl="0"/>
            <a:r>
              <a:rPr lang="en-US" dirty="0"/>
              <a:t>Enables even small organizations to obtain talent and resources world wide</a:t>
            </a:r>
          </a:p>
          <a:p>
            <a:pPr lvl="0"/>
            <a:r>
              <a:rPr lang="en-US" dirty="0"/>
              <a:t>Gives a company immediate scale and reach without huge investments in factories, equipment, or distribution facilities</a:t>
            </a:r>
          </a:p>
          <a:p>
            <a:pPr lvl="0"/>
            <a:r>
              <a:rPr lang="en-US" dirty="0"/>
              <a:t>Enables the organization to be highly flexible and responsive to changing needs</a:t>
            </a:r>
          </a:p>
          <a:p>
            <a:pPr lvl="0"/>
            <a:r>
              <a:rPr lang="en-US" dirty="0"/>
              <a:t>Reduces administrative overhead costs</a:t>
            </a:r>
          </a:p>
          <a:p>
            <a:endParaRPr lang="en-US" dirty="0"/>
          </a:p>
        </p:txBody>
      </p:sp>
      <p:sp>
        <p:nvSpPr>
          <p:cNvPr id="8" name="Content Placeholder 7"/>
          <p:cNvSpPr>
            <a:spLocks noGrp="1"/>
          </p:cNvSpPr>
          <p:nvPr>
            <p:ph sz="quarter" idx="4"/>
          </p:nvPr>
        </p:nvSpPr>
        <p:spPr/>
        <p:txBody>
          <a:bodyPr>
            <a:normAutofit fontScale="85000" lnSpcReduction="20000"/>
          </a:bodyPr>
          <a:lstStyle/>
          <a:p>
            <a:pPr lvl="0"/>
            <a:r>
              <a:rPr lang="en-US" dirty="0"/>
              <a:t>Managers do not have hands on control over many activities and employees</a:t>
            </a:r>
          </a:p>
          <a:p>
            <a:pPr lvl="0"/>
            <a:r>
              <a:rPr lang="en-US" dirty="0"/>
              <a:t>Requires a great deal of time to manage relationships and potential conflicts with contract partners</a:t>
            </a:r>
          </a:p>
          <a:p>
            <a:pPr lvl="0"/>
            <a:r>
              <a:rPr lang="en-US" dirty="0"/>
              <a:t>There’s a risk of organizational failure if a partner fails to deliver or goes out of business</a:t>
            </a:r>
          </a:p>
          <a:p>
            <a:pPr lvl="0"/>
            <a:r>
              <a:rPr lang="en-US" dirty="0"/>
              <a:t>Employee loyalty and organizational culture might be weak because employees feel they can be replaced by contract services</a:t>
            </a:r>
          </a:p>
          <a:p>
            <a:endParaRPr lang="en-US" dirty="0"/>
          </a:p>
        </p:txBody>
      </p:sp>
    </p:spTree>
    <p:extLst>
      <p:ext uri="{BB962C8B-B14F-4D97-AF65-F5344CB8AC3E}">
        <p14:creationId xmlns:p14="http://schemas.microsoft.com/office/powerpoint/2010/main" xmlns="" val="2931859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a:t>Hybrid Structure</a:t>
            </a:r>
          </a:p>
        </p:txBody>
      </p:sp>
      <p:sp>
        <p:nvSpPr>
          <p:cNvPr id="8" name="Content Placeholder 7"/>
          <p:cNvSpPr>
            <a:spLocks noGrp="1"/>
          </p:cNvSpPr>
          <p:nvPr>
            <p:ph idx="1"/>
          </p:nvPr>
        </p:nvSpPr>
        <p:spPr/>
        <p:txBody>
          <a:bodyPr/>
          <a:lstStyle/>
          <a:p>
            <a:r>
              <a:rPr lang="en-US" dirty="0"/>
              <a:t>Combines the characteristics of functional, divisional, geographical, horizontal and/or network structures into a hybrid structure that is tailored to specific needs</a:t>
            </a:r>
          </a:p>
          <a:p>
            <a:r>
              <a:rPr lang="en-US" dirty="0"/>
              <a:t>Tend to be used in rapidly changing environments</a:t>
            </a:r>
          </a:p>
          <a:p>
            <a:r>
              <a:rPr lang="en-US" dirty="0"/>
              <a:t>Popular hybrid model combines characteristics of functional and divisional structures</a:t>
            </a:r>
          </a:p>
          <a:p>
            <a:endParaRPr lang="en-US" dirty="0"/>
          </a:p>
        </p:txBody>
      </p:sp>
    </p:spTree>
    <p:extLst>
      <p:ext uri="{BB962C8B-B14F-4D97-AF65-F5344CB8AC3E}">
        <p14:creationId xmlns:p14="http://schemas.microsoft.com/office/powerpoint/2010/main" xmlns="" val="169401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Organizational Chart</a:t>
            </a:r>
          </a:p>
        </p:txBody>
      </p:sp>
      <p:pic>
        <p:nvPicPr>
          <p:cNvPr id="4" name="Content Placeholder 3" descr="Colorful Org Chart Template.png"/>
          <p:cNvPicPr>
            <a:picLocks noGrp="1" noChangeAspect="1"/>
          </p:cNvPicPr>
          <p:nvPr>
            <p:ph idx="1"/>
          </p:nvPr>
        </p:nvPicPr>
        <p:blipFill>
          <a:blip r:embed="rId2" cstate="print">
            <a:extLst>
              <a:ext uri="{28A0092B-C50C-407E-A947-70E740481C1C}">
                <a14:useLocalDpi xmlns:a14="http://schemas.microsoft.com/office/drawing/2010/main" xmlns="" val="0"/>
              </a:ext>
            </a:extLst>
          </a:blip>
          <a:srcRect l="6664" r="6664"/>
          <a:stretch>
            <a:fillRect/>
          </a:stretch>
        </p:blipFill>
        <p:spPr>
          <a:xfrm>
            <a:off x="1269044" y="2386772"/>
            <a:ext cx="6605911" cy="3633028"/>
          </a:xfrm>
        </p:spPr>
      </p:pic>
    </p:spTree>
    <p:extLst>
      <p:ext uri="{BB962C8B-B14F-4D97-AF65-F5344CB8AC3E}">
        <p14:creationId xmlns:p14="http://schemas.microsoft.com/office/powerpoint/2010/main" xmlns="" val="40148498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Symptoms of Structural Deficiency</a:t>
            </a:r>
          </a:p>
        </p:txBody>
      </p:sp>
      <p:sp>
        <p:nvSpPr>
          <p:cNvPr id="3" name="Content Placeholder 2"/>
          <p:cNvSpPr>
            <a:spLocks noGrp="1"/>
          </p:cNvSpPr>
          <p:nvPr>
            <p:ph idx="1"/>
          </p:nvPr>
        </p:nvSpPr>
        <p:spPr/>
        <p:txBody>
          <a:bodyPr/>
          <a:lstStyle/>
          <a:p>
            <a:r>
              <a:rPr lang="en-US" dirty="0"/>
              <a:t>Signs of the organization structure being out of alignment, including:</a:t>
            </a:r>
          </a:p>
          <a:p>
            <a:pPr lvl="1"/>
            <a:r>
              <a:rPr lang="en-US" dirty="0"/>
              <a:t>Delayed/poor decision-making</a:t>
            </a:r>
          </a:p>
          <a:p>
            <a:pPr lvl="1"/>
            <a:r>
              <a:rPr lang="en-US" dirty="0"/>
              <a:t>Organization does not respond innovatively to a changing environment</a:t>
            </a:r>
          </a:p>
          <a:p>
            <a:pPr lvl="1"/>
            <a:r>
              <a:rPr lang="en-US" dirty="0"/>
              <a:t>Employee performance declines when goals are not being met</a:t>
            </a:r>
          </a:p>
          <a:p>
            <a:pPr lvl="1"/>
            <a:r>
              <a:rPr lang="en-US" dirty="0"/>
              <a:t>Too much conflict is evident</a:t>
            </a:r>
          </a:p>
          <a:p>
            <a:endParaRPr lang="en-US" dirty="0"/>
          </a:p>
        </p:txBody>
      </p:sp>
    </p:spTree>
    <p:extLst>
      <p:ext uri="{BB962C8B-B14F-4D97-AF65-F5344CB8AC3E}">
        <p14:creationId xmlns:p14="http://schemas.microsoft.com/office/powerpoint/2010/main" xmlns="" val="32460842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Information – Processing Perspective on Structure</a:t>
            </a:r>
            <a:endParaRPr lang="en-US" sz="4000" dirty="0"/>
          </a:p>
        </p:txBody>
      </p:sp>
      <p:sp>
        <p:nvSpPr>
          <p:cNvPr id="3" name="Content Placeholder 2"/>
          <p:cNvSpPr>
            <a:spLocks noGrp="1"/>
          </p:cNvSpPr>
          <p:nvPr>
            <p:ph idx="1"/>
          </p:nvPr>
        </p:nvSpPr>
        <p:spPr>
          <a:xfrm>
            <a:off x="457200" y="1905000"/>
            <a:ext cx="8229600" cy="4495800"/>
          </a:xfrm>
        </p:spPr>
        <p:txBody>
          <a:bodyPr/>
          <a:lstStyle/>
          <a:p>
            <a:r>
              <a:rPr lang="en-US" dirty="0" smtClean="0"/>
              <a:t>Organizations can choose to structure for either efficiency or learning.</a:t>
            </a:r>
          </a:p>
          <a:p>
            <a:r>
              <a:rPr lang="en-US" dirty="0" smtClean="0"/>
              <a:t>Efficiency = Vertical structure</a:t>
            </a:r>
          </a:p>
          <a:p>
            <a:pPr lvl="1"/>
            <a:r>
              <a:rPr lang="en-US" dirty="0" smtClean="0"/>
              <a:t>Specialized tasks</a:t>
            </a:r>
          </a:p>
          <a:p>
            <a:pPr lvl="1"/>
            <a:r>
              <a:rPr lang="en-US" dirty="0" smtClean="0"/>
              <a:t>Strict hierarchy, many rules</a:t>
            </a:r>
          </a:p>
          <a:p>
            <a:pPr lvl="1"/>
            <a:r>
              <a:rPr lang="en-US" dirty="0" smtClean="0"/>
              <a:t>Vertical communication and reporting systems</a:t>
            </a:r>
          </a:p>
          <a:p>
            <a:pPr lvl="1"/>
            <a:r>
              <a:rPr lang="en-US" dirty="0" smtClean="0"/>
              <a:t>Few teams, task forces, or integrators</a:t>
            </a:r>
          </a:p>
          <a:p>
            <a:pPr lvl="1"/>
            <a:r>
              <a:rPr lang="en-US" dirty="0" smtClean="0"/>
              <a:t>Centralized decision making</a:t>
            </a:r>
          </a:p>
          <a:p>
            <a:pPr lvl="1"/>
            <a:endParaRPr lang="en-US" dirty="0"/>
          </a:p>
          <a:p>
            <a:pPr lvl="1"/>
            <a:endParaRPr lang="en-US" dirty="0" smtClean="0"/>
          </a:p>
        </p:txBody>
      </p:sp>
    </p:spTree>
    <p:extLst>
      <p:ext uri="{BB962C8B-B14F-4D97-AF65-F5344CB8AC3E}">
        <p14:creationId xmlns:p14="http://schemas.microsoft.com/office/powerpoint/2010/main" xmlns="" val="1648970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Learning =Horizontal </a:t>
            </a:r>
          </a:p>
          <a:p>
            <a:pPr lvl="1"/>
            <a:r>
              <a:rPr lang="en-US" dirty="0" smtClean="0"/>
              <a:t>Shared tasks, empowerment</a:t>
            </a:r>
          </a:p>
          <a:p>
            <a:pPr lvl="1"/>
            <a:r>
              <a:rPr lang="en-US" dirty="0" smtClean="0"/>
              <a:t>Relaxed hierarchy, few rules</a:t>
            </a:r>
          </a:p>
          <a:p>
            <a:pPr lvl="1"/>
            <a:r>
              <a:rPr lang="en-US" dirty="0" smtClean="0"/>
              <a:t>Horizontal communication, face to face</a:t>
            </a:r>
          </a:p>
          <a:p>
            <a:pPr lvl="1"/>
            <a:r>
              <a:rPr lang="en-US" dirty="0" smtClean="0"/>
              <a:t>Many teams and task forces</a:t>
            </a:r>
          </a:p>
          <a:p>
            <a:pPr lvl="1"/>
            <a:r>
              <a:rPr lang="en-US" dirty="0" smtClean="0"/>
              <a:t>Decentralized decision making</a:t>
            </a:r>
            <a:endParaRPr lang="en-US" dirty="0"/>
          </a:p>
        </p:txBody>
      </p:sp>
    </p:spTree>
    <p:extLst>
      <p:ext uri="{BB962C8B-B14F-4D97-AF65-F5344CB8AC3E}">
        <p14:creationId xmlns:p14="http://schemas.microsoft.com/office/powerpoint/2010/main" xmlns="" val="3287481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Vertical linkages</a:t>
            </a:r>
            <a:endParaRPr lang="en-US" dirty="0"/>
          </a:p>
        </p:txBody>
      </p:sp>
      <p:sp>
        <p:nvSpPr>
          <p:cNvPr id="3" name="Content Placeholder 2"/>
          <p:cNvSpPr>
            <a:spLocks noGrp="1"/>
          </p:cNvSpPr>
          <p:nvPr>
            <p:ph idx="1"/>
          </p:nvPr>
        </p:nvSpPr>
        <p:spPr/>
        <p:txBody>
          <a:bodyPr/>
          <a:lstStyle/>
          <a:p>
            <a:r>
              <a:rPr lang="en-US" dirty="0"/>
              <a:t>Linkage : the extent of communication and coordination among organizational elements</a:t>
            </a:r>
          </a:p>
          <a:p>
            <a:r>
              <a:rPr lang="en-US" dirty="0"/>
              <a:t>Vertical linkages: communication and coordination activities connecting the top and bottom of an </a:t>
            </a:r>
            <a:r>
              <a:rPr lang="en-US" dirty="0" smtClean="0"/>
              <a:t>organization</a:t>
            </a:r>
          </a:p>
          <a:p>
            <a:r>
              <a:rPr lang="en-US" dirty="0" smtClean="0"/>
              <a:t>Structural devices to achieve vertical linkage:</a:t>
            </a:r>
          </a:p>
          <a:p>
            <a:pPr lvl="1"/>
            <a:r>
              <a:rPr lang="en-US" dirty="0" smtClean="0"/>
              <a:t>Hierarchical referral</a:t>
            </a:r>
          </a:p>
          <a:p>
            <a:pPr lvl="1"/>
            <a:r>
              <a:rPr lang="en-US" dirty="0" smtClean="0"/>
              <a:t>Rules and plans</a:t>
            </a:r>
          </a:p>
          <a:p>
            <a:pPr lvl="1"/>
            <a:r>
              <a:rPr lang="en-US" dirty="0" smtClean="0"/>
              <a:t>Vertical information systems</a:t>
            </a:r>
            <a:endParaRPr lang="en-US" dirty="0"/>
          </a:p>
          <a:p>
            <a:endParaRPr lang="en-US" dirty="0"/>
          </a:p>
        </p:txBody>
      </p:sp>
    </p:spTree>
    <p:extLst>
      <p:ext uri="{BB962C8B-B14F-4D97-AF65-F5344CB8AC3E}">
        <p14:creationId xmlns:p14="http://schemas.microsoft.com/office/powerpoint/2010/main" xmlns="" val="4120584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229600" cy="5486400"/>
          </a:xfrm>
        </p:spPr>
        <p:txBody>
          <a:bodyPr>
            <a:normAutofit fontScale="92500"/>
          </a:bodyPr>
          <a:lstStyle/>
          <a:p>
            <a:r>
              <a:rPr lang="en-US" dirty="0" smtClean="0"/>
              <a:t>Hierarchical Referral:</a:t>
            </a:r>
          </a:p>
          <a:p>
            <a:r>
              <a:rPr lang="en-US" dirty="0"/>
              <a:t>Chain of command: formal line of authority in a hierarchy</a:t>
            </a:r>
          </a:p>
          <a:p>
            <a:pPr lvl="1"/>
            <a:r>
              <a:rPr lang="en-US" dirty="0"/>
              <a:t>The lines of the organizational chart act as communication channels</a:t>
            </a:r>
          </a:p>
          <a:p>
            <a:pPr lvl="1"/>
            <a:r>
              <a:rPr lang="en-US" dirty="0"/>
              <a:t>When there is a problem, it can be referred </a:t>
            </a:r>
            <a:r>
              <a:rPr lang="en-US" dirty="0" smtClean="0"/>
              <a:t>up</a:t>
            </a:r>
          </a:p>
          <a:p>
            <a:r>
              <a:rPr lang="en-US" sz="2800" dirty="0"/>
              <a:t>Rules and plans.</a:t>
            </a:r>
          </a:p>
          <a:p>
            <a:pPr lvl="1"/>
            <a:r>
              <a:rPr lang="en-US" dirty="0"/>
              <a:t>To the extent that problems and decisions are repetitious, a rule or procedure can be established so employees know how to respond without communication directly with their managers</a:t>
            </a:r>
          </a:p>
          <a:p>
            <a:pPr lvl="1"/>
            <a:r>
              <a:rPr lang="en-US" dirty="0"/>
              <a:t>Provides a standard info source, enables employees to be coordinated without communicating about every task</a:t>
            </a:r>
          </a:p>
          <a:p>
            <a:pPr lvl="1"/>
            <a:r>
              <a:rPr lang="en-US" dirty="0"/>
              <a:t>Provides standing info for employees</a:t>
            </a:r>
          </a:p>
          <a:p>
            <a:pPr lvl="1"/>
            <a:r>
              <a:rPr lang="en-US" dirty="0"/>
              <a:t>Most widely used plan is a budget</a:t>
            </a:r>
          </a:p>
          <a:p>
            <a:pPr marL="393192" lvl="1" indent="0">
              <a:buNone/>
            </a:pPr>
            <a:endParaRPr lang="en-US" dirty="0"/>
          </a:p>
          <a:p>
            <a:endParaRPr lang="en-US" dirty="0"/>
          </a:p>
        </p:txBody>
      </p:sp>
    </p:spTree>
    <p:extLst>
      <p:ext uri="{BB962C8B-B14F-4D97-AF65-F5344CB8AC3E}">
        <p14:creationId xmlns:p14="http://schemas.microsoft.com/office/powerpoint/2010/main" xmlns="" val="41398852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Vertical info systems.</a:t>
            </a:r>
          </a:p>
          <a:p>
            <a:pPr lvl="1"/>
            <a:r>
              <a:rPr lang="en-US" dirty="0"/>
              <a:t>Vertical information systems: the periodic reports, written info, and computer based communications distributed to managers</a:t>
            </a:r>
          </a:p>
          <a:p>
            <a:pPr lvl="1"/>
            <a:r>
              <a:rPr lang="en-US" dirty="0"/>
              <a:t>Makes communication up and down organization more efficient</a:t>
            </a:r>
          </a:p>
          <a:p>
            <a:endParaRPr lang="en-US" dirty="0"/>
          </a:p>
        </p:txBody>
      </p:sp>
    </p:spTree>
    <p:extLst>
      <p:ext uri="{BB962C8B-B14F-4D97-AF65-F5344CB8AC3E}">
        <p14:creationId xmlns:p14="http://schemas.microsoft.com/office/powerpoint/2010/main" xmlns="" val="882972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Horizontal Linkage </a:t>
            </a:r>
          </a:p>
        </p:txBody>
      </p:sp>
      <p:sp>
        <p:nvSpPr>
          <p:cNvPr id="3" name="Content Placeholder 2"/>
          <p:cNvSpPr>
            <a:spLocks noGrp="1"/>
          </p:cNvSpPr>
          <p:nvPr>
            <p:ph idx="1"/>
          </p:nvPr>
        </p:nvSpPr>
        <p:spPr/>
        <p:txBody>
          <a:bodyPr/>
          <a:lstStyle/>
          <a:p>
            <a:r>
              <a:rPr lang="en-US" dirty="0"/>
              <a:t>The amount of horizontal communication and coordination across departments </a:t>
            </a:r>
          </a:p>
          <a:p>
            <a:r>
              <a:rPr lang="en-US" dirty="0"/>
              <a:t>Devices to improve horizontal coordination and flow:</a:t>
            </a:r>
          </a:p>
          <a:p>
            <a:pPr lvl="1"/>
            <a:r>
              <a:rPr lang="en-US" dirty="0"/>
              <a:t>Information Systems</a:t>
            </a:r>
          </a:p>
          <a:p>
            <a:pPr lvl="1"/>
            <a:r>
              <a:rPr lang="en-US" dirty="0"/>
              <a:t>Direct Contact</a:t>
            </a:r>
          </a:p>
          <a:p>
            <a:pPr lvl="1"/>
            <a:r>
              <a:rPr lang="en-US" dirty="0"/>
              <a:t>Task Forces</a:t>
            </a:r>
          </a:p>
          <a:p>
            <a:pPr lvl="1"/>
            <a:r>
              <a:rPr lang="en-US" dirty="0"/>
              <a:t>Full-time Integrator</a:t>
            </a:r>
          </a:p>
          <a:p>
            <a:pPr lvl="1"/>
            <a:r>
              <a:rPr lang="en-US" dirty="0"/>
              <a:t>Teams</a:t>
            </a:r>
          </a:p>
          <a:p>
            <a:endParaRPr lang="en-US" dirty="0"/>
          </a:p>
        </p:txBody>
      </p:sp>
    </p:spTree>
    <p:extLst>
      <p:ext uri="{BB962C8B-B14F-4D97-AF65-F5344CB8AC3E}">
        <p14:creationId xmlns:p14="http://schemas.microsoft.com/office/powerpoint/2010/main" xmlns="" val="6774642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372</TotalTime>
  <Words>1497</Words>
  <Application>Microsoft Office PowerPoint</Application>
  <PresentationFormat>On-screen Show (4:3)</PresentationFormat>
  <Paragraphs>184</Paragraphs>
  <Slides>30</Slides>
  <Notes>4</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Flow</vt:lpstr>
      <vt:lpstr>Chapter 3: Fundamentals of Organizational Structure</vt:lpstr>
      <vt:lpstr>Organizational Structure</vt:lpstr>
      <vt:lpstr>Organizational Chart</vt:lpstr>
      <vt:lpstr>Information – Processing Perspective on Structure</vt:lpstr>
      <vt:lpstr>Slide 5</vt:lpstr>
      <vt:lpstr>Vertical linkages</vt:lpstr>
      <vt:lpstr>Slide 7</vt:lpstr>
      <vt:lpstr>Slide 8</vt:lpstr>
      <vt:lpstr>Horizontal Linkage </vt:lpstr>
      <vt:lpstr>Organizational design alternatives</vt:lpstr>
      <vt:lpstr>Slide 11</vt:lpstr>
      <vt:lpstr>Functional Structure</vt:lpstr>
      <vt:lpstr>Functional Structure</vt:lpstr>
      <vt:lpstr>Divisional structure</vt:lpstr>
      <vt:lpstr>Divisional chart</vt:lpstr>
      <vt:lpstr>Divisional structure</vt:lpstr>
      <vt:lpstr>Geographical structure</vt:lpstr>
      <vt:lpstr>Matrix Structure</vt:lpstr>
      <vt:lpstr>Matrix Structure</vt:lpstr>
      <vt:lpstr>Matrix Structure</vt:lpstr>
      <vt:lpstr>Matrix Structure</vt:lpstr>
      <vt:lpstr>Matrix Structure</vt:lpstr>
      <vt:lpstr>Horizontal structure</vt:lpstr>
      <vt:lpstr>Horizontal structure chart</vt:lpstr>
      <vt:lpstr>Slide 25</vt:lpstr>
      <vt:lpstr>Horizontal structure</vt:lpstr>
      <vt:lpstr>Virtual network structure</vt:lpstr>
      <vt:lpstr>Virtual network structure</vt:lpstr>
      <vt:lpstr>Hybrid Structure</vt:lpstr>
      <vt:lpstr>Symptoms of Structural Deficiency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jeffrey</dc:creator>
  <cp:lastModifiedBy>Trevor Hunter</cp:lastModifiedBy>
  <cp:revision>16</cp:revision>
  <dcterms:created xsi:type="dcterms:W3CDTF">2012-09-22T18:47:57Z</dcterms:created>
  <dcterms:modified xsi:type="dcterms:W3CDTF">2012-09-24T16:01:51Z</dcterms:modified>
</cp:coreProperties>
</file>