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7" r:id="rId3"/>
    <p:sldId id="257" r:id="rId4"/>
    <p:sldId id="274" r:id="rId5"/>
    <p:sldId id="258" r:id="rId6"/>
    <p:sldId id="259" r:id="rId7"/>
    <p:sldId id="275" r:id="rId8"/>
    <p:sldId id="260" r:id="rId9"/>
    <p:sldId id="261" r:id="rId10"/>
    <p:sldId id="262" r:id="rId11"/>
    <p:sldId id="263" r:id="rId12"/>
    <p:sldId id="264" r:id="rId13"/>
    <p:sldId id="271" r:id="rId14"/>
    <p:sldId id="276" r:id="rId15"/>
    <p:sldId id="267" r:id="rId16"/>
    <p:sldId id="266" r:id="rId17"/>
    <p:sldId id="278" r:id="rId18"/>
    <p:sldId id="279" r:id="rId19"/>
    <p:sldId id="268" r:id="rId20"/>
    <p:sldId id="269" r:id="rId21"/>
    <p:sldId id="270" r:id="rId22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3428" autoAdjust="0"/>
  </p:normalViewPr>
  <p:slideViewPr>
    <p:cSldViewPr>
      <p:cViewPr varScale="1">
        <p:scale>
          <a:sx n="77" d="100"/>
          <a:sy n="77" d="100"/>
        </p:scale>
        <p:origin x="-104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934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24AC5-8E48-4868-8CCC-B2BCDF30779E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D8846-618F-4395-B749-9FD130F5A84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1195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6176841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280634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428130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Tx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5236727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500072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568746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643177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CA" sz="1200" b="1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492569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4142294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C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1489919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299388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9710415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7016067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551043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918983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53594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3457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11056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27780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30826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8846-618F-4395-B749-9FD130F5A84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44253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C66D718-26FB-4B4C-963D-3FDFB61B944D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24221F7-0DDA-47CA-A286-2A96A29C3C81}" type="datetimeFigureOut">
              <a:rPr lang="en-CA" smtClean="0"/>
              <a:pPr/>
              <a:t>05/11/2012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Decision-Making Processes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dirty="0" err="1"/>
              <a:t>Lina</a:t>
            </a:r>
            <a:r>
              <a:rPr lang="en-CA" dirty="0"/>
              <a:t> </a:t>
            </a:r>
            <a:r>
              <a:rPr lang="en-CA" dirty="0" err="1"/>
              <a:t>Hourani</a:t>
            </a:r>
            <a:endParaRPr lang="en-CA" dirty="0"/>
          </a:p>
          <a:p>
            <a:r>
              <a:rPr lang="en-CA" dirty="0" err="1"/>
              <a:t>Neeraja</a:t>
            </a:r>
            <a:r>
              <a:rPr lang="en-CA" dirty="0"/>
              <a:t> </a:t>
            </a:r>
            <a:r>
              <a:rPr lang="en-CA" dirty="0" err="1"/>
              <a:t>Ganeshalingam</a:t>
            </a:r>
            <a:endParaRPr lang="en-CA" dirty="0"/>
          </a:p>
          <a:p>
            <a:r>
              <a:rPr lang="en-CA" dirty="0"/>
              <a:t>Riley </a:t>
            </a:r>
            <a:r>
              <a:rPr lang="en-CA" dirty="0" err="1"/>
              <a:t>Truswell</a:t>
            </a:r>
            <a:endParaRPr lang="en-CA" dirty="0"/>
          </a:p>
        </p:txBody>
      </p:sp>
      <p:pic>
        <p:nvPicPr>
          <p:cNvPr id="5122" name="Picture 2" descr="http://chamonixvue.files.wordpress.com/2012/02/decisionsrigh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0339" y="3789040"/>
            <a:ext cx="3853581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337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/>
          <a:lstStyle/>
          <a:p>
            <a:r>
              <a:rPr lang="en-CA" dirty="0" smtClean="0"/>
              <a:t>Organizational Decision Making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CA" dirty="0" smtClean="0"/>
              <a:t>Organizations are influenced by a number of factors, particularly the organizations own internal structures and the degree of stability or instability of the external environment.</a:t>
            </a:r>
          </a:p>
          <a:p>
            <a:endParaRPr lang="en-CA" dirty="0"/>
          </a:p>
          <a:p>
            <a:r>
              <a:rPr lang="en-CA" dirty="0" smtClean="0"/>
              <a:t>Four </a:t>
            </a:r>
            <a:r>
              <a:rPr lang="en-CA" dirty="0"/>
              <a:t>p</a:t>
            </a:r>
            <a:r>
              <a:rPr lang="en-CA" dirty="0" smtClean="0"/>
              <a:t>rimary decision- making processes:</a:t>
            </a:r>
          </a:p>
          <a:p>
            <a:pPr marL="114300" indent="0">
              <a:buNone/>
            </a:pPr>
            <a:endParaRPr lang="en-CA" dirty="0" smtClean="0"/>
          </a:p>
          <a:p>
            <a:pPr marL="514350" indent="-514350">
              <a:buAutoNum type="arabicPeriod"/>
            </a:pPr>
            <a:r>
              <a:rPr lang="en-CA" dirty="0" smtClean="0"/>
              <a:t>Management Science Approach</a:t>
            </a:r>
          </a:p>
          <a:p>
            <a:pPr marL="514350" indent="-514350">
              <a:buAutoNum type="arabicPeriod"/>
            </a:pPr>
            <a:r>
              <a:rPr lang="en-CA" dirty="0" smtClean="0"/>
              <a:t>The Carnegie Model</a:t>
            </a:r>
          </a:p>
          <a:p>
            <a:pPr marL="514350" indent="-514350">
              <a:buAutoNum type="arabicPeriod"/>
            </a:pPr>
            <a:r>
              <a:rPr lang="en-CA" dirty="0" smtClean="0"/>
              <a:t>Incremental Decision Process</a:t>
            </a:r>
          </a:p>
          <a:p>
            <a:pPr marL="514350" indent="-514350">
              <a:buAutoNum type="arabicPeriod"/>
            </a:pPr>
            <a:r>
              <a:rPr lang="en-CA" dirty="0" smtClean="0"/>
              <a:t>The Garbage Can Model </a:t>
            </a:r>
          </a:p>
        </p:txBody>
      </p:sp>
    </p:spTree>
    <p:extLst>
      <p:ext uri="{BB962C8B-B14F-4D97-AF65-F5344CB8AC3E}">
        <p14:creationId xmlns:p14="http://schemas.microsoft.com/office/powerpoint/2010/main" xmlns="" val="44910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/>
          <a:lstStyle/>
          <a:p>
            <a:r>
              <a:rPr lang="en-CA" dirty="0" smtClean="0"/>
              <a:t>Management Science Approach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800600"/>
          </a:xfrm>
        </p:spPr>
        <p:txBody>
          <a:bodyPr/>
          <a:lstStyle/>
          <a:p>
            <a:r>
              <a:rPr lang="en-CA" dirty="0" smtClean="0"/>
              <a:t>Similar to the rational approach at the individual level </a:t>
            </a:r>
          </a:p>
          <a:p>
            <a:pPr lvl="1"/>
            <a:r>
              <a:rPr lang="en-CA" dirty="0" smtClean="0"/>
              <a:t>Based on the use of statistical and mathematical models to find optimal solutions to a problem </a:t>
            </a:r>
          </a:p>
          <a:p>
            <a:pPr lvl="1"/>
            <a:r>
              <a:rPr lang="en-CA" dirty="0" smtClean="0"/>
              <a:t>Developed during WWII </a:t>
            </a:r>
          </a:p>
          <a:p>
            <a:pPr lvl="1"/>
            <a:endParaRPr lang="en-CA" dirty="0"/>
          </a:p>
          <a:p>
            <a:r>
              <a:rPr lang="en-CA" dirty="0"/>
              <a:t>When do we use it?</a:t>
            </a:r>
          </a:p>
          <a:p>
            <a:pPr marL="800100" lvl="1" indent="-342900"/>
            <a:r>
              <a:rPr lang="en-CA" dirty="0" smtClean="0"/>
              <a:t>Problems that </a:t>
            </a:r>
            <a:r>
              <a:rPr lang="en-CA" dirty="0"/>
              <a:t>are analyzable</a:t>
            </a:r>
          </a:p>
          <a:p>
            <a:pPr marL="800100" lvl="1" indent="-342900"/>
            <a:r>
              <a:rPr lang="en-CA" dirty="0" smtClean="0"/>
              <a:t>When </a:t>
            </a:r>
            <a:r>
              <a:rPr lang="en-CA" dirty="0"/>
              <a:t>variables can be identified &amp; measured</a:t>
            </a:r>
          </a:p>
          <a:p>
            <a:pPr marL="800100" lvl="1" indent="-342900"/>
            <a:r>
              <a:rPr lang="en-CA" dirty="0" smtClean="0"/>
              <a:t>When there are too </a:t>
            </a:r>
            <a:r>
              <a:rPr lang="en-CA" dirty="0"/>
              <a:t>many variables for human processing 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343965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Carnegie Model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280920" cy="4800600"/>
          </a:xfrm>
        </p:spPr>
        <p:txBody>
          <a:bodyPr/>
          <a:lstStyle/>
          <a:p>
            <a:pPr marL="114300" indent="0">
              <a:lnSpc>
                <a:spcPct val="90000"/>
              </a:lnSpc>
              <a:buNone/>
            </a:pPr>
            <a:r>
              <a:rPr lang="en-US" dirty="0" smtClean="0"/>
              <a:t>Coalitions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Why </a:t>
            </a:r>
            <a:r>
              <a:rPr lang="en-US" dirty="0" smtClean="0"/>
              <a:t>are they needed?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 marL="114300" indent="0">
              <a:lnSpc>
                <a:spcPct val="90000"/>
              </a:lnSpc>
              <a:buNone/>
            </a:pPr>
            <a:r>
              <a:rPr lang="en-US" dirty="0" smtClean="0"/>
              <a:t>Implications for organizational decision making: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b="1" dirty="0" smtClean="0"/>
              <a:t>Satisficing</a:t>
            </a:r>
            <a:r>
              <a:rPr lang="en-US" sz="2200" dirty="0" smtClean="0"/>
              <a:t> – </a:t>
            </a:r>
            <a:r>
              <a:rPr lang="en-US" sz="2100" dirty="0" smtClean="0"/>
              <a:t>accepts satisfactory rather than optimal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Short-term </a:t>
            </a:r>
            <a:r>
              <a:rPr lang="en-US" sz="2200" dirty="0" smtClean="0"/>
              <a:t>outlook  - </a:t>
            </a:r>
            <a:r>
              <a:rPr lang="en-US" sz="2100" i="1" dirty="0" smtClean="0"/>
              <a:t>“</a:t>
            </a:r>
            <a:r>
              <a:rPr lang="en-US" sz="2100" i="1" dirty="0" err="1"/>
              <a:t>P</a:t>
            </a:r>
            <a:r>
              <a:rPr lang="en-US" sz="2100" i="1" dirty="0" err="1" smtClean="0"/>
              <a:t>roblemistic</a:t>
            </a:r>
            <a:r>
              <a:rPr lang="en-US" sz="2100" i="1" dirty="0" smtClean="0"/>
              <a:t> Search</a:t>
            </a:r>
            <a:r>
              <a:rPr lang="en-US" sz="2200" i="1" dirty="0" smtClean="0"/>
              <a:t>”</a:t>
            </a:r>
            <a:endParaRPr lang="en-US" sz="2200" i="1" dirty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Discussion </a:t>
            </a:r>
            <a:r>
              <a:rPr lang="en-US" sz="2200" dirty="0"/>
              <a:t>and bargaining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Useful at problem </a:t>
            </a:r>
            <a:r>
              <a:rPr lang="en-US" dirty="0"/>
              <a:t>identification </a:t>
            </a:r>
            <a:r>
              <a:rPr lang="en-US" dirty="0" smtClean="0"/>
              <a:t>stage and for smooth implementation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295051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Carnegie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3074" name="Picture 2" descr="http://www.unc.edu/~nielsen/soci410/nm11/m11003.gi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129"/>
          <a:stretch/>
        </p:blipFill>
        <p:spPr bwMode="auto">
          <a:xfrm>
            <a:off x="827584" y="1343891"/>
            <a:ext cx="7429500" cy="491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3423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Incremental Decision Making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Focuses on sequence of events from problem discovery to solution</a:t>
            </a:r>
          </a:p>
          <a:p>
            <a:endParaRPr lang="en-CA" dirty="0"/>
          </a:p>
        </p:txBody>
      </p:sp>
      <p:pic>
        <p:nvPicPr>
          <p:cNvPr id="6146" name="Picture 2" descr="http://www.unc.edu/~nielsen/soci410/nm11/m11004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1993" y="2309237"/>
            <a:ext cx="6442335" cy="450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3846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Learning Organization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Organizations functioning in a rapidly changing external business environment </a:t>
            </a:r>
            <a:endParaRPr lang="en-US" dirty="0"/>
          </a:p>
          <a:p>
            <a:pPr lvl="1"/>
            <a:r>
              <a:rPr lang="en-US" dirty="0" smtClean="0"/>
              <a:t>Marked by a lot of uncertainty at both the problem identification and problem solution stage 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Two Approaches to </a:t>
            </a:r>
            <a:r>
              <a:rPr lang="en-US" dirty="0" smtClean="0"/>
              <a:t>cope with the uncertainty and complexity: </a:t>
            </a:r>
            <a:endParaRPr lang="en-US" dirty="0"/>
          </a:p>
          <a:p>
            <a:pPr lvl="1"/>
            <a:r>
              <a:rPr lang="en-US" dirty="0" smtClean="0"/>
              <a:t>Combined </a:t>
            </a:r>
            <a:r>
              <a:rPr lang="en-US" dirty="0"/>
              <a:t>Incremental Process &amp; Carnegie </a:t>
            </a:r>
            <a:r>
              <a:rPr lang="en-US" dirty="0" smtClean="0"/>
              <a:t>Model</a:t>
            </a:r>
            <a:endParaRPr lang="en-US" dirty="0"/>
          </a:p>
          <a:p>
            <a:pPr lvl="1"/>
            <a:r>
              <a:rPr lang="en-US" dirty="0"/>
              <a:t>Garbage Can Model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427427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</a:t>
            </a:r>
            <a:r>
              <a:rPr lang="en-CA" dirty="0"/>
              <a:t>G</a:t>
            </a:r>
            <a:r>
              <a:rPr lang="en-CA" dirty="0" smtClean="0"/>
              <a:t>arbage Can Model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Deals with the pattern or flow of multiple decisions within organizations vs. single decisions </a:t>
            </a:r>
          </a:p>
          <a:p>
            <a:pPr marL="114300" indent="0">
              <a:buNone/>
            </a:pPr>
            <a:endParaRPr lang="en-CA" dirty="0" smtClean="0"/>
          </a:p>
          <a:p>
            <a:r>
              <a:rPr lang="en-CA" dirty="0" smtClean="0"/>
              <a:t>Pattern of decision making in organizations characterized by </a:t>
            </a:r>
            <a:r>
              <a:rPr lang="en-CA" i="1" dirty="0" smtClean="0"/>
              <a:t>organized anarchy </a:t>
            </a:r>
            <a:endParaRPr lang="en-CA" dirty="0"/>
          </a:p>
          <a:p>
            <a:pPr marL="114300" indent="0">
              <a:buNone/>
            </a:pPr>
            <a:endParaRPr lang="en-CA" dirty="0"/>
          </a:p>
          <a:p>
            <a:r>
              <a:rPr lang="en-CA" dirty="0" smtClean="0"/>
              <a:t>Three Causes of organized anarchy:</a:t>
            </a:r>
          </a:p>
          <a:p>
            <a:pPr marL="571500" indent="-457200">
              <a:buAutoNum type="arabicPeriod"/>
            </a:pPr>
            <a:r>
              <a:rPr lang="en-CA" dirty="0" smtClean="0"/>
              <a:t>Problematic preferences</a:t>
            </a:r>
          </a:p>
          <a:p>
            <a:pPr marL="571500" indent="-457200">
              <a:buAutoNum type="arabicPeriod"/>
            </a:pPr>
            <a:r>
              <a:rPr lang="en-CA" dirty="0" smtClean="0"/>
              <a:t>Unclear, poorly understood technology</a:t>
            </a:r>
          </a:p>
          <a:p>
            <a:pPr marL="571500" indent="-457200">
              <a:buAutoNum type="arabicPeriod"/>
            </a:pPr>
            <a:r>
              <a:rPr lang="en-CA" dirty="0" smtClean="0"/>
              <a:t>Turnover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1827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Streams of Events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861" y="2361839"/>
            <a:ext cx="4173821" cy="3013513"/>
          </a:xfrm>
        </p:spPr>
        <p:txBody>
          <a:bodyPr/>
          <a:lstStyle/>
          <a:p>
            <a:r>
              <a:rPr lang="en-CA" dirty="0" smtClean="0"/>
              <a:t>Not a sequence of steps that begins with a problem and ends </a:t>
            </a:r>
            <a:r>
              <a:rPr lang="en-CA" dirty="0"/>
              <a:t>with a solution</a:t>
            </a:r>
          </a:p>
          <a:p>
            <a:endParaRPr lang="en-CA" dirty="0"/>
          </a:p>
          <a:p>
            <a:r>
              <a:rPr lang="en-US" dirty="0"/>
              <a:t>Problems </a:t>
            </a:r>
            <a:r>
              <a:rPr lang="en-US" dirty="0" smtClean="0"/>
              <a:t>randomly </a:t>
            </a:r>
            <a:r>
              <a:rPr lang="en-US" dirty="0"/>
              <a:t>a</a:t>
            </a:r>
            <a:r>
              <a:rPr lang="en-US" dirty="0" smtClean="0"/>
              <a:t>ttach </a:t>
            </a:r>
            <a:r>
              <a:rPr lang="en-US" dirty="0"/>
              <a:t>to </a:t>
            </a:r>
            <a:r>
              <a:rPr lang="en-US" dirty="0" smtClean="0"/>
              <a:t>solutions </a:t>
            </a:r>
            <a:r>
              <a:rPr lang="en-US" dirty="0"/>
              <a:t>in the “Garbage Can”</a:t>
            </a:r>
            <a:endParaRPr lang="en-CA" dirty="0"/>
          </a:p>
          <a:p>
            <a:pPr marL="114300" indent="0">
              <a:buNone/>
            </a:pPr>
            <a:endParaRPr lang="en-CA" dirty="0"/>
          </a:p>
          <a:p>
            <a:endParaRPr lang="en-CA" dirty="0"/>
          </a:p>
          <a:p>
            <a:pPr marL="114300" indent="0">
              <a:buNone/>
            </a:pPr>
            <a:endParaRPr lang="en-CA" dirty="0" smtClean="0"/>
          </a:p>
        </p:txBody>
      </p:sp>
      <p:grpSp>
        <p:nvGrpSpPr>
          <p:cNvPr id="41" name="Group 40"/>
          <p:cNvGrpSpPr/>
          <p:nvPr/>
        </p:nvGrpSpPr>
        <p:grpSpPr>
          <a:xfrm>
            <a:off x="4599682" y="1921883"/>
            <a:ext cx="3629545" cy="4068710"/>
            <a:chOff x="4063621" y="1440657"/>
            <a:chExt cx="4973550" cy="5380039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5601494" y="3204370"/>
              <a:ext cx="2446338" cy="3616326"/>
              <a:chOff x="3888" y="1872"/>
              <a:chExt cx="1541" cy="2278"/>
            </a:xfrm>
          </p:grpSpPr>
          <p:grpSp>
            <p:nvGrpSpPr>
              <p:cNvPr id="14" name="Group 13"/>
              <p:cNvGrpSpPr>
                <a:grpSpLocks/>
              </p:cNvGrpSpPr>
              <p:nvPr/>
            </p:nvGrpSpPr>
            <p:grpSpPr bwMode="auto">
              <a:xfrm>
                <a:off x="3888" y="1872"/>
                <a:ext cx="1541" cy="2278"/>
                <a:chOff x="3888" y="1872"/>
                <a:chExt cx="1541" cy="2278"/>
              </a:xfrm>
            </p:grpSpPr>
            <p:sp>
              <p:nvSpPr>
                <p:cNvPr id="36" name="Freeform 35"/>
                <p:cNvSpPr>
                  <a:spLocks/>
                </p:cNvSpPr>
                <p:nvPr/>
              </p:nvSpPr>
              <p:spPr bwMode="auto">
                <a:xfrm>
                  <a:off x="3888" y="3888"/>
                  <a:ext cx="1541" cy="262"/>
                </a:xfrm>
                <a:custGeom>
                  <a:avLst/>
                  <a:gdLst>
                    <a:gd name="T0" fmla="*/ 1 w 1541"/>
                    <a:gd name="T1" fmla="*/ 77 h 262"/>
                    <a:gd name="T2" fmla="*/ 15 w 1541"/>
                    <a:gd name="T3" fmla="*/ 103 h 262"/>
                    <a:gd name="T4" fmla="*/ 36 w 1541"/>
                    <a:gd name="T5" fmla="*/ 124 h 262"/>
                    <a:gd name="T6" fmla="*/ 63 w 1541"/>
                    <a:gd name="T7" fmla="*/ 144 h 262"/>
                    <a:gd name="T8" fmla="*/ 92 w 1541"/>
                    <a:gd name="T9" fmla="*/ 160 h 262"/>
                    <a:gd name="T10" fmla="*/ 125 w 1541"/>
                    <a:gd name="T11" fmla="*/ 173 h 262"/>
                    <a:gd name="T12" fmla="*/ 166 w 1541"/>
                    <a:gd name="T13" fmla="*/ 188 h 262"/>
                    <a:gd name="T14" fmla="*/ 209 w 1541"/>
                    <a:gd name="T15" fmla="*/ 201 h 262"/>
                    <a:gd name="T16" fmla="*/ 253 w 1541"/>
                    <a:gd name="T17" fmla="*/ 211 h 262"/>
                    <a:gd name="T18" fmla="*/ 305 w 1541"/>
                    <a:gd name="T19" fmla="*/ 222 h 262"/>
                    <a:gd name="T20" fmla="*/ 370 w 1541"/>
                    <a:gd name="T21" fmla="*/ 233 h 262"/>
                    <a:gd name="T22" fmla="*/ 424 w 1541"/>
                    <a:gd name="T23" fmla="*/ 240 h 262"/>
                    <a:gd name="T24" fmla="*/ 515 w 1541"/>
                    <a:gd name="T25" fmla="*/ 250 h 262"/>
                    <a:gd name="T26" fmla="*/ 603 w 1541"/>
                    <a:gd name="T27" fmla="*/ 256 h 262"/>
                    <a:gd name="T28" fmla="*/ 680 w 1541"/>
                    <a:gd name="T29" fmla="*/ 260 h 262"/>
                    <a:gd name="T30" fmla="*/ 748 w 1541"/>
                    <a:gd name="T31" fmla="*/ 261 h 262"/>
                    <a:gd name="T32" fmla="*/ 795 w 1541"/>
                    <a:gd name="T33" fmla="*/ 261 h 262"/>
                    <a:gd name="T34" fmla="*/ 856 w 1541"/>
                    <a:gd name="T35" fmla="*/ 260 h 262"/>
                    <a:gd name="T36" fmla="*/ 950 w 1541"/>
                    <a:gd name="T37" fmla="*/ 257 h 262"/>
                    <a:gd name="T38" fmla="*/ 1017 w 1541"/>
                    <a:gd name="T39" fmla="*/ 252 h 262"/>
                    <a:gd name="T40" fmla="*/ 1085 w 1541"/>
                    <a:gd name="T41" fmla="*/ 244 h 262"/>
                    <a:gd name="T42" fmla="*/ 1168 w 1541"/>
                    <a:gd name="T43" fmla="*/ 233 h 262"/>
                    <a:gd name="T44" fmla="*/ 1231 w 1541"/>
                    <a:gd name="T45" fmla="*/ 223 h 262"/>
                    <a:gd name="T46" fmla="*/ 1286 w 1541"/>
                    <a:gd name="T47" fmla="*/ 212 h 262"/>
                    <a:gd name="T48" fmla="*/ 1350 w 1541"/>
                    <a:gd name="T49" fmla="*/ 196 h 262"/>
                    <a:gd name="T50" fmla="*/ 1414 w 1541"/>
                    <a:gd name="T51" fmla="*/ 174 h 262"/>
                    <a:gd name="T52" fmla="*/ 1460 w 1541"/>
                    <a:gd name="T53" fmla="*/ 154 h 262"/>
                    <a:gd name="T54" fmla="*/ 1494 w 1541"/>
                    <a:gd name="T55" fmla="*/ 135 h 262"/>
                    <a:gd name="T56" fmla="*/ 1518 w 1541"/>
                    <a:gd name="T57" fmla="*/ 113 h 262"/>
                    <a:gd name="T58" fmla="*/ 1534 w 1541"/>
                    <a:gd name="T59" fmla="*/ 91 h 262"/>
                    <a:gd name="T60" fmla="*/ 1540 w 1541"/>
                    <a:gd name="T61" fmla="*/ 73 h 262"/>
                    <a:gd name="T62" fmla="*/ 0 w 1541"/>
                    <a:gd name="T63" fmla="*/ 0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41" h="262">
                      <a:moveTo>
                        <a:pt x="0" y="0"/>
                      </a:moveTo>
                      <a:lnTo>
                        <a:pt x="1" y="77"/>
                      </a:lnTo>
                      <a:lnTo>
                        <a:pt x="6" y="91"/>
                      </a:lnTo>
                      <a:lnTo>
                        <a:pt x="15" y="103"/>
                      </a:lnTo>
                      <a:lnTo>
                        <a:pt x="24" y="114"/>
                      </a:lnTo>
                      <a:lnTo>
                        <a:pt x="36" y="124"/>
                      </a:lnTo>
                      <a:lnTo>
                        <a:pt x="51" y="136"/>
                      </a:lnTo>
                      <a:lnTo>
                        <a:pt x="63" y="144"/>
                      </a:lnTo>
                      <a:lnTo>
                        <a:pt x="76" y="151"/>
                      </a:lnTo>
                      <a:lnTo>
                        <a:pt x="92" y="160"/>
                      </a:lnTo>
                      <a:lnTo>
                        <a:pt x="106" y="167"/>
                      </a:lnTo>
                      <a:lnTo>
                        <a:pt x="125" y="173"/>
                      </a:lnTo>
                      <a:lnTo>
                        <a:pt x="143" y="180"/>
                      </a:lnTo>
                      <a:lnTo>
                        <a:pt x="166" y="188"/>
                      </a:lnTo>
                      <a:lnTo>
                        <a:pt x="189" y="195"/>
                      </a:lnTo>
                      <a:lnTo>
                        <a:pt x="209" y="201"/>
                      </a:lnTo>
                      <a:lnTo>
                        <a:pt x="232" y="207"/>
                      </a:lnTo>
                      <a:lnTo>
                        <a:pt x="253" y="211"/>
                      </a:lnTo>
                      <a:lnTo>
                        <a:pt x="276" y="216"/>
                      </a:lnTo>
                      <a:lnTo>
                        <a:pt x="305" y="222"/>
                      </a:lnTo>
                      <a:lnTo>
                        <a:pt x="339" y="228"/>
                      </a:lnTo>
                      <a:lnTo>
                        <a:pt x="370" y="233"/>
                      </a:lnTo>
                      <a:lnTo>
                        <a:pt x="399" y="237"/>
                      </a:lnTo>
                      <a:lnTo>
                        <a:pt x="424" y="240"/>
                      </a:lnTo>
                      <a:lnTo>
                        <a:pt x="466" y="246"/>
                      </a:lnTo>
                      <a:lnTo>
                        <a:pt x="515" y="250"/>
                      </a:lnTo>
                      <a:lnTo>
                        <a:pt x="558" y="253"/>
                      </a:lnTo>
                      <a:lnTo>
                        <a:pt x="603" y="256"/>
                      </a:lnTo>
                      <a:lnTo>
                        <a:pt x="645" y="258"/>
                      </a:lnTo>
                      <a:lnTo>
                        <a:pt x="680" y="260"/>
                      </a:lnTo>
                      <a:lnTo>
                        <a:pt x="719" y="261"/>
                      </a:lnTo>
                      <a:lnTo>
                        <a:pt x="748" y="261"/>
                      </a:lnTo>
                      <a:lnTo>
                        <a:pt x="771" y="261"/>
                      </a:lnTo>
                      <a:lnTo>
                        <a:pt x="795" y="261"/>
                      </a:lnTo>
                      <a:lnTo>
                        <a:pt x="820" y="261"/>
                      </a:lnTo>
                      <a:lnTo>
                        <a:pt x="856" y="260"/>
                      </a:lnTo>
                      <a:lnTo>
                        <a:pt x="907" y="258"/>
                      </a:lnTo>
                      <a:lnTo>
                        <a:pt x="950" y="257"/>
                      </a:lnTo>
                      <a:lnTo>
                        <a:pt x="984" y="255"/>
                      </a:lnTo>
                      <a:lnTo>
                        <a:pt x="1017" y="252"/>
                      </a:lnTo>
                      <a:lnTo>
                        <a:pt x="1049" y="248"/>
                      </a:lnTo>
                      <a:lnTo>
                        <a:pt x="1085" y="244"/>
                      </a:lnTo>
                      <a:lnTo>
                        <a:pt x="1125" y="240"/>
                      </a:lnTo>
                      <a:lnTo>
                        <a:pt x="1168" y="233"/>
                      </a:lnTo>
                      <a:lnTo>
                        <a:pt x="1202" y="228"/>
                      </a:lnTo>
                      <a:lnTo>
                        <a:pt x="1231" y="223"/>
                      </a:lnTo>
                      <a:lnTo>
                        <a:pt x="1258" y="218"/>
                      </a:lnTo>
                      <a:lnTo>
                        <a:pt x="1286" y="212"/>
                      </a:lnTo>
                      <a:lnTo>
                        <a:pt x="1316" y="205"/>
                      </a:lnTo>
                      <a:lnTo>
                        <a:pt x="1350" y="196"/>
                      </a:lnTo>
                      <a:lnTo>
                        <a:pt x="1382" y="186"/>
                      </a:lnTo>
                      <a:lnTo>
                        <a:pt x="1414" y="174"/>
                      </a:lnTo>
                      <a:lnTo>
                        <a:pt x="1437" y="165"/>
                      </a:lnTo>
                      <a:lnTo>
                        <a:pt x="1460" y="154"/>
                      </a:lnTo>
                      <a:lnTo>
                        <a:pt x="1477" y="145"/>
                      </a:lnTo>
                      <a:lnTo>
                        <a:pt x="1494" y="135"/>
                      </a:lnTo>
                      <a:lnTo>
                        <a:pt x="1507" y="124"/>
                      </a:lnTo>
                      <a:lnTo>
                        <a:pt x="1518" y="113"/>
                      </a:lnTo>
                      <a:lnTo>
                        <a:pt x="1529" y="100"/>
                      </a:lnTo>
                      <a:lnTo>
                        <a:pt x="1534" y="91"/>
                      </a:lnTo>
                      <a:lnTo>
                        <a:pt x="1538" y="82"/>
                      </a:lnTo>
                      <a:lnTo>
                        <a:pt x="1540" y="73"/>
                      </a:lnTo>
                      <a:lnTo>
                        <a:pt x="153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40404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37" name="Freeform 36"/>
                <p:cNvSpPr>
                  <a:spLocks/>
                </p:cNvSpPr>
                <p:nvPr/>
              </p:nvSpPr>
              <p:spPr bwMode="auto">
                <a:xfrm>
                  <a:off x="3888" y="2033"/>
                  <a:ext cx="1541" cy="2068"/>
                </a:xfrm>
                <a:custGeom>
                  <a:avLst/>
                  <a:gdLst>
                    <a:gd name="T0" fmla="*/ 1 w 1541"/>
                    <a:gd name="T1" fmla="*/ 1883 h 2068"/>
                    <a:gd name="T2" fmla="*/ 15 w 1541"/>
                    <a:gd name="T3" fmla="*/ 1909 h 2068"/>
                    <a:gd name="T4" fmla="*/ 36 w 1541"/>
                    <a:gd name="T5" fmla="*/ 1930 h 2068"/>
                    <a:gd name="T6" fmla="*/ 63 w 1541"/>
                    <a:gd name="T7" fmla="*/ 1950 h 2068"/>
                    <a:gd name="T8" fmla="*/ 92 w 1541"/>
                    <a:gd name="T9" fmla="*/ 1966 h 2068"/>
                    <a:gd name="T10" fmla="*/ 125 w 1541"/>
                    <a:gd name="T11" fmla="*/ 1979 h 2068"/>
                    <a:gd name="T12" fmla="*/ 166 w 1541"/>
                    <a:gd name="T13" fmla="*/ 1994 h 2068"/>
                    <a:gd name="T14" fmla="*/ 209 w 1541"/>
                    <a:gd name="T15" fmla="*/ 2007 h 2068"/>
                    <a:gd name="T16" fmla="*/ 253 w 1541"/>
                    <a:gd name="T17" fmla="*/ 2017 h 2068"/>
                    <a:gd name="T18" fmla="*/ 305 w 1541"/>
                    <a:gd name="T19" fmla="*/ 2028 h 2068"/>
                    <a:gd name="T20" fmla="*/ 370 w 1541"/>
                    <a:gd name="T21" fmla="*/ 2039 h 2068"/>
                    <a:gd name="T22" fmla="*/ 424 w 1541"/>
                    <a:gd name="T23" fmla="*/ 2046 h 2068"/>
                    <a:gd name="T24" fmla="*/ 515 w 1541"/>
                    <a:gd name="T25" fmla="*/ 2056 h 2068"/>
                    <a:gd name="T26" fmla="*/ 603 w 1541"/>
                    <a:gd name="T27" fmla="*/ 2062 h 2068"/>
                    <a:gd name="T28" fmla="*/ 680 w 1541"/>
                    <a:gd name="T29" fmla="*/ 2066 h 2068"/>
                    <a:gd name="T30" fmla="*/ 748 w 1541"/>
                    <a:gd name="T31" fmla="*/ 2067 h 2068"/>
                    <a:gd name="T32" fmla="*/ 795 w 1541"/>
                    <a:gd name="T33" fmla="*/ 2067 h 2068"/>
                    <a:gd name="T34" fmla="*/ 856 w 1541"/>
                    <a:gd name="T35" fmla="*/ 2066 h 2068"/>
                    <a:gd name="T36" fmla="*/ 950 w 1541"/>
                    <a:gd name="T37" fmla="*/ 2063 h 2068"/>
                    <a:gd name="T38" fmla="*/ 1017 w 1541"/>
                    <a:gd name="T39" fmla="*/ 2058 h 2068"/>
                    <a:gd name="T40" fmla="*/ 1085 w 1541"/>
                    <a:gd name="T41" fmla="*/ 2050 h 2068"/>
                    <a:gd name="T42" fmla="*/ 1168 w 1541"/>
                    <a:gd name="T43" fmla="*/ 2039 h 2068"/>
                    <a:gd name="T44" fmla="*/ 1231 w 1541"/>
                    <a:gd name="T45" fmla="*/ 2029 h 2068"/>
                    <a:gd name="T46" fmla="*/ 1286 w 1541"/>
                    <a:gd name="T47" fmla="*/ 2018 h 2068"/>
                    <a:gd name="T48" fmla="*/ 1350 w 1541"/>
                    <a:gd name="T49" fmla="*/ 2002 h 2068"/>
                    <a:gd name="T50" fmla="*/ 1414 w 1541"/>
                    <a:gd name="T51" fmla="*/ 1980 h 2068"/>
                    <a:gd name="T52" fmla="*/ 1460 w 1541"/>
                    <a:gd name="T53" fmla="*/ 1960 h 2068"/>
                    <a:gd name="T54" fmla="*/ 1494 w 1541"/>
                    <a:gd name="T55" fmla="*/ 1941 h 2068"/>
                    <a:gd name="T56" fmla="*/ 1518 w 1541"/>
                    <a:gd name="T57" fmla="*/ 1919 h 2068"/>
                    <a:gd name="T58" fmla="*/ 1534 w 1541"/>
                    <a:gd name="T59" fmla="*/ 1897 h 2068"/>
                    <a:gd name="T60" fmla="*/ 1540 w 1541"/>
                    <a:gd name="T61" fmla="*/ 1879 h 2068"/>
                    <a:gd name="T62" fmla="*/ 0 w 1541"/>
                    <a:gd name="T63" fmla="*/ 0 h 20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41" h="2068">
                      <a:moveTo>
                        <a:pt x="0" y="0"/>
                      </a:moveTo>
                      <a:lnTo>
                        <a:pt x="1" y="1883"/>
                      </a:lnTo>
                      <a:lnTo>
                        <a:pt x="6" y="1897"/>
                      </a:lnTo>
                      <a:lnTo>
                        <a:pt x="15" y="1909"/>
                      </a:lnTo>
                      <a:lnTo>
                        <a:pt x="24" y="1920"/>
                      </a:lnTo>
                      <a:lnTo>
                        <a:pt x="36" y="1930"/>
                      </a:lnTo>
                      <a:lnTo>
                        <a:pt x="51" y="1942"/>
                      </a:lnTo>
                      <a:lnTo>
                        <a:pt x="63" y="1950"/>
                      </a:lnTo>
                      <a:lnTo>
                        <a:pt x="76" y="1957"/>
                      </a:lnTo>
                      <a:lnTo>
                        <a:pt x="92" y="1966"/>
                      </a:lnTo>
                      <a:lnTo>
                        <a:pt x="106" y="1973"/>
                      </a:lnTo>
                      <a:lnTo>
                        <a:pt x="125" y="1979"/>
                      </a:lnTo>
                      <a:lnTo>
                        <a:pt x="143" y="1986"/>
                      </a:lnTo>
                      <a:lnTo>
                        <a:pt x="166" y="1994"/>
                      </a:lnTo>
                      <a:lnTo>
                        <a:pt x="189" y="2001"/>
                      </a:lnTo>
                      <a:lnTo>
                        <a:pt x="209" y="2007"/>
                      </a:lnTo>
                      <a:lnTo>
                        <a:pt x="232" y="2013"/>
                      </a:lnTo>
                      <a:lnTo>
                        <a:pt x="253" y="2017"/>
                      </a:lnTo>
                      <a:lnTo>
                        <a:pt x="276" y="2022"/>
                      </a:lnTo>
                      <a:lnTo>
                        <a:pt x="305" y="2028"/>
                      </a:lnTo>
                      <a:lnTo>
                        <a:pt x="339" y="2034"/>
                      </a:lnTo>
                      <a:lnTo>
                        <a:pt x="370" y="2039"/>
                      </a:lnTo>
                      <a:lnTo>
                        <a:pt x="399" y="2043"/>
                      </a:lnTo>
                      <a:lnTo>
                        <a:pt x="424" y="2046"/>
                      </a:lnTo>
                      <a:lnTo>
                        <a:pt x="466" y="2052"/>
                      </a:lnTo>
                      <a:lnTo>
                        <a:pt x="515" y="2056"/>
                      </a:lnTo>
                      <a:lnTo>
                        <a:pt x="558" y="2059"/>
                      </a:lnTo>
                      <a:lnTo>
                        <a:pt x="603" y="2062"/>
                      </a:lnTo>
                      <a:lnTo>
                        <a:pt x="645" y="2064"/>
                      </a:lnTo>
                      <a:lnTo>
                        <a:pt x="680" y="2066"/>
                      </a:lnTo>
                      <a:lnTo>
                        <a:pt x="719" y="2067"/>
                      </a:lnTo>
                      <a:lnTo>
                        <a:pt x="748" y="2067"/>
                      </a:lnTo>
                      <a:lnTo>
                        <a:pt x="771" y="2067"/>
                      </a:lnTo>
                      <a:lnTo>
                        <a:pt x="795" y="2067"/>
                      </a:lnTo>
                      <a:lnTo>
                        <a:pt x="820" y="2067"/>
                      </a:lnTo>
                      <a:lnTo>
                        <a:pt x="856" y="2066"/>
                      </a:lnTo>
                      <a:lnTo>
                        <a:pt x="907" y="2064"/>
                      </a:lnTo>
                      <a:lnTo>
                        <a:pt x="950" y="2063"/>
                      </a:lnTo>
                      <a:lnTo>
                        <a:pt x="984" y="2061"/>
                      </a:lnTo>
                      <a:lnTo>
                        <a:pt x="1017" y="2058"/>
                      </a:lnTo>
                      <a:lnTo>
                        <a:pt x="1049" y="2054"/>
                      </a:lnTo>
                      <a:lnTo>
                        <a:pt x="1085" y="2050"/>
                      </a:lnTo>
                      <a:lnTo>
                        <a:pt x="1125" y="2046"/>
                      </a:lnTo>
                      <a:lnTo>
                        <a:pt x="1168" y="2039"/>
                      </a:lnTo>
                      <a:lnTo>
                        <a:pt x="1202" y="2034"/>
                      </a:lnTo>
                      <a:lnTo>
                        <a:pt x="1231" y="2029"/>
                      </a:lnTo>
                      <a:lnTo>
                        <a:pt x="1258" y="2024"/>
                      </a:lnTo>
                      <a:lnTo>
                        <a:pt x="1286" y="2018"/>
                      </a:lnTo>
                      <a:lnTo>
                        <a:pt x="1316" y="2011"/>
                      </a:lnTo>
                      <a:lnTo>
                        <a:pt x="1350" y="2002"/>
                      </a:lnTo>
                      <a:lnTo>
                        <a:pt x="1382" y="1992"/>
                      </a:lnTo>
                      <a:lnTo>
                        <a:pt x="1414" y="1980"/>
                      </a:lnTo>
                      <a:lnTo>
                        <a:pt x="1437" y="1971"/>
                      </a:lnTo>
                      <a:lnTo>
                        <a:pt x="1460" y="1960"/>
                      </a:lnTo>
                      <a:lnTo>
                        <a:pt x="1477" y="1951"/>
                      </a:lnTo>
                      <a:lnTo>
                        <a:pt x="1494" y="1941"/>
                      </a:lnTo>
                      <a:lnTo>
                        <a:pt x="1507" y="1930"/>
                      </a:lnTo>
                      <a:lnTo>
                        <a:pt x="1518" y="1919"/>
                      </a:lnTo>
                      <a:lnTo>
                        <a:pt x="1529" y="1906"/>
                      </a:lnTo>
                      <a:lnTo>
                        <a:pt x="1534" y="1897"/>
                      </a:lnTo>
                      <a:lnTo>
                        <a:pt x="1538" y="1888"/>
                      </a:lnTo>
                      <a:lnTo>
                        <a:pt x="1540" y="1879"/>
                      </a:lnTo>
                      <a:lnTo>
                        <a:pt x="153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A0A0A0"/>
                </a:solidFill>
                <a:ln w="12700" cap="rnd" cmpd="sng">
                  <a:solidFill>
                    <a:srgbClr val="40404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grpSp>
              <p:nvGrpSpPr>
                <p:cNvPr id="38" name="Group 37"/>
                <p:cNvGrpSpPr>
                  <a:grpSpLocks/>
                </p:cNvGrpSpPr>
                <p:nvPr/>
              </p:nvGrpSpPr>
              <p:grpSpPr bwMode="auto">
                <a:xfrm>
                  <a:off x="3888" y="1872"/>
                  <a:ext cx="1541" cy="442"/>
                  <a:chOff x="3888" y="1872"/>
                  <a:chExt cx="1541" cy="442"/>
                </a:xfrm>
              </p:grpSpPr>
              <p:sp>
                <p:nvSpPr>
                  <p:cNvPr id="39" name="Freeform 38"/>
                  <p:cNvSpPr>
                    <a:spLocks/>
                  </p:cNvSpPr>
                  <p:nvPr/>
                </p:nvSpPr>
                <p:spPr bwMode="auto">
                  <a:xfrm>
                    <a:off x="3888" y="2052"/>
                    <a:ext cx="1541" cy="262"/>
                  </a:xfrm>
                  <a:custGeom>
                    <a:avLst/>
                    <a:gdLst>
                      <a:gd name="T0" fmla="*/ 1 w 1541"/>
                      <a:gd name="T1" fmla="*/ 77 h 262"/>
                      <a:gd name="T2" fmla="*/ 15 w 1541"/>
                      <a:gd name="T3" fmla="*/ 103 h 262"/>
                      <a:gd name="T4" fmla="*/ 36 w 1541"/>
                      <a:gd name="T5" fmla="*/ 124 h 262"/>
                      <a:gd name="T6" fmla="*/ 63 w 1541"/>
                      <a:gd name="T7" fmla="*/ 144 h 262"/>
                      <a:gd name="T8" fmla="*/ 92 w 1541"/>
                      <a:gd name="T9" fmla="*/ 160 h 262"/>
                      <a:gd name="T10" fmla="*/ 125 w 1541"/>
                      <a:gd name="T11" fmla="*/ 173 h 262"/>
                      <a:gd name="T12" fmla="*/ 166 w 1541"/>
                      <a:gd name="T13" fmla="*/ 188 h 262"/>
                      <a:gd name="T14" fmla="*/ 209 w 1541"/>
                      <a:gd name="T15" fmla="*/ 201 h 262"/>
                      <a:gd name="T16" fmla="*/ 253 w 1541"/>
                      <a:gd name="T17" fmla="*/ 211 h 262"/>
                      <a:gd name="T18" fmla="*/ 305 w 1541"/>
                      <a:gd name="T19" fmla="*/ 222 h 262"/>
                      <a:gd name="T20" fmla="*/ 370 w 1541"/>
                      <a:gd name="T21" fmla="*/ 233 h 262"/>
                      <a:gd name="T22" fmla="*/ 424 w 1541"/>
                      <a:gd name="T23" fmla="*/ 240 h 262"/>
                      <a:gd name="T24" fmla="*/ 515 w 1541"/>
                      <a:gd name="T25" fmla="*/ 250 h 262"/>
                      <a:gd name="T26" fmla="*/ 603 w 1541"/>
                      <a:gd name="T27" fmla="*/ 256 h 262"/>
                      <a:gd name="T28" fmla="*/ 680 w 1541"/>
                      <a:gd name="T29" fmla="*/ 260 h 262"/>
                      <a:gd name="T30" fmla="*/ 748 w 1541"/>
                      <a:gd name="T31" fmla="*/ 261 h 262"/>
                      <a:gd name="T32" fmla="*/ 795 w 1541"/>
                      <a:gd name="T33" fmla="*/ 261 h 262"/>
                      <a:gd name="T34" fmla="*/ 856 w 1541"/>
                      <a:gd name="T35" fmla="*/ 260 h 262"/>
                      <a:gd name="T36" fmla="*/ 950 w 1541"/>
                      <a:gd name="T37" fmla="*/ 257 h 262"/>
                      <a:gd name="T38" fmla="*/ 1017 w 1541"/>
                      <a:gd name="T39" fmla="*/ 252 h 262"/>
                      <a:gd name="T40" fmla="*/ 1085 w 1541"/>
                      <a:gd name="T41" fmla="*/ 244 h 262"/>
                      <a:gd name="T42" fmla="*/ 1168 w 1541"/>
                      <a:gd name="T43" fmla="*/ 233 h 262"/>
                      <a:gd name="T44" fmla="*/ 1231 w 1541"/>
                      <a:gd name="T45" fmla="*/ 223 h 262"/>
                      <a:gd name="T46" fmla="*/ 1286 w 1541"/>
                      <a:gd name="T47" fmla="*/ 212 h 262"/>
                      <a:gd name="T48" fmla="*/ 1350 w 1541"/>
                      <a:gd name="T49" fmla="*/ 196 h 262"/>
                      <a:gd name="T50" fmla="*/ 1414 w 1541"/>
                      <a:gd name="T51" fmla="*/ 174 h 262"/>
                      <a:gd name="T52" fmla="*/ 1460 w 1541"/>
                      <a:gd name="T53" fmla="*/ 154 h 262"/>
                      <a:gd name="T54" fmla="*/ 1494 w 1541"/>
                      <a:gd name="T55" fmla="*/ 135 h 262"/>
                      <a:gd name="T56" fmla="*/ 1518 w 1541"/>
                      <a:gd name="T57" fmla="*/ 113 h 262"/>
                      <a:gd name="T58" fmla="*/ 1534 w 1541"/>
                      <a:gd name="T59" fmla="*/ 91 h 262"/>
                      <a:gd name="T60" fmla="*/ 1540 w 1541"/>
                      <a:gd name="T61" fmla="*/ 73 h 262"/>
                      <a:gd name="T62" fmla="*/ 0 w 1541"/>
                      <a:gd name="T63" fmla="*/ 0 h 2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41" h="262">
                        <a:moveTo>
                          <a:pt x="0" y="0"/>
                        </a:moveTo>
                        <a:lnTo>
                          <a:pt x="1" y="77"/>
                        </a:lnTo>
                        <a:lnTo>
                          <a:pt x="6" y="91"/>
                        </a:lnTo>
                        <a:lnTo>
                          <a:pt x="15" y="103"/>
                        </a:lnTo>
                        <a:lnTo>
                          <a:pt x="24" y="114"/>
                        </a:lnTo>
                        <a:lnTo>
                          <a:pt x="36" y="124"/>
                        </a:lnTo>
                        <a:lnTo>
                          <a:pt x="51" y="136"/>
                        </a:lnTo>
                        <a:lnTo>
                          <a:pt x="63" y="144"/>
                        </a:lnTo>
                        <a:lnTo>
                          <a:pt x="76" y="151"/>
                        </a:lnTo>
                        <a:lnTo>
                          <a:pt x="92" y="160"/>
                        </a:lnTo>
                        <a:lnTo>
                          <a:pt x="106" y="167"/>
                        </a:lnTo>
                        <a:lnTo>
                          <a:pt x="125" y="173"/>
                        </a:lnTo>
                        <a:lnTo>
                          <a:pt x="143" y="180"/>
                        </a:lnTo>
                        <a:lnTo>
                          <a:pt x="166" y="188"/>
                        </a:lnTo>
                        <a:lnTo>
                          <a:pt x="189" y="195"/>
                        </a:lnTo>
                        <a:lnTo>
                          <a:pt x="209" y="201"/>
                        </a:lnTo>
                        <a:lnTo>
                          <a:pt x="232" y="207"/>
                        </a:lnTo>
                        <a:lnTo>
                          <a:pt x="253" y="211"/>
                        </a:lnTo>
                        <a:lnTo>
                          <a:pt x="276" y="216"/>
                        </a:lnTo>
                        <a:lnTo>
                          <a:pt x="305" y="222"/>
                        </a:lnTo>
                        <a:lnTo>
                          <a:pt x="339" y="228"/>
                        </a:lnTo>
                        <a:lnTo>
                          <a:pt x="370" y="233"/>
                        </a:lnTo>
                        <a:lnTo>
                          <a:pt x="399" y="237"/>
                        </a:lnTo>
                        <a:lnTo>
                          <a:pt x="424" y="240"/>
                        </a:lnTo>
                        <a:lnTo>
                          <a:pt x="466" y="246"/>
                        </a:lnTo>
                        <a:lnTo>
                          <a:pt x="515" y="250"/>
                        </a:lnTo>
                        <a:lnTo>
                          <a:pt x="558" y="253"/>
                        </a:lnTo>
                        <a:lnTo>
                          <a:pt x="603" y="256"/>
                        </a:lnTo>
                        <a:lnTo>
                          <a:pt x="645" y="258"/>
                        </a:lnTo>
                        <a:lnTo>
                          <a:pt x="680" y="260"/>
                        </a:lnTo>
                        <a:lnTo>
                          <a:pt x="719" y="261"/>
                        </a:lnTo>
                        <a:lnTo>
                          <a:pt x="748" y="261"/>
                        </a:lnTo>
                        <a:lnTo>
                          <a:pt x="771" y="261"/>
                        </a:lnTo>
                        <a:lnTo>
                          <a:pt x="795" y="261"/>
                        </a:lnTo>
                        <a:lnTo>
                          <a:pt x="820" y="261"/>
                        </a:lnTo>
                        <a:lnTo>
                          <a:pt x="856" y="260"/>
                        </a:lnTo>
                        <a:lnTo>
                          <a:pt x="907" y="258"/>
                        </a:lnTo>
                        <a:lnTo>
                          <a:pt x="950" y="257"/>
                        </a:lnTo>
                        <a:lnTo>
                          <a:pt x="984" y="255"/>
                        </a:lnTo>
                        <a:lnTo>
                          <a:pt x="1017" y="252"/>
                        </a:lnTo>
                        <a:lnTo>
                          <a:pt x="1049" y="248"/>
                        </a:lnTo>
                        <a:lnTo>
                          <a:pt x="1085" y="244"/>
                        </a:lnTo>
                        <a:lnTo>
                          <a:pt x="1125" y="240"/>
                        </a:lnTo>
                        <a:lnTo>
                          <a:pt x="1168" y="233"/>
                        </a:lnTo>
                        <a:lnTo>
                          <a:pt x="1202" y="228"/>
                        </a:lnTo>
                        <a:lnTo>
                          <a:pt x="1231" y="223"/>
                        </a:lnTo>
                        <a:lnTo>
                          <a:pt x="1258" y="218"/>
                        </a:lnTo>
                        <a:lnTo>
                          <a:pt x="1286" y="212"/>
                        </a:lnTo>
                        <a:lnTo>
                          <a:pt x="1316" y="205"/>
                        </a:lnTo>
                        <a:lnTo>
                          <a:pt x="1350" y="196"/>
                        </a:lnTo>
                        <a:lnTo>
                          <a:pt x="1382" y="186"/>
                        </a:lnTo>
                        <a:lnTo>
                          <a:pt x="1414" y="174"/>
                        </a:lnTo>
                        <a:lnTo>
                          <a:pt x="1437" y="165"/>
                        </a:lnTo>
                        <a:lnTo>
                          <a:pt x="1460" y="154"/>
                        </a:lnTo>
                        <a:lnTo>
                          <a:pt x="1477" y="145"/>
                        </a:lnTo>
                        <a:lnTo>
                          <a:pt x="1494" y="135"/>
                        </a:lnTo>
                        <a:lnTo>
                          <a:pt x="1507" y="124"/>
                        </a:lnTo>
                        <a:lnTo>
                          <a:pt x="1518" y="113"/>
                        </a:lnTo>
                        <a:lnTo>
                          <a:pt x="1529" y="100"/>
                        </a:lnTo>
                        <a:lnTo>
                          <a:pt x="1534" y="91"/>
                        </a:lnTo>
                        <a:lnTo>
                          <a:pt x="1538" y="82"/>
                        </a:lnTo>
                        <a:lnTo>
                          <a:pt x="1540" y="73"/>
                        </a:lnTo>
                        <a:lnTo>
                          <a:pt x="1536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4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40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3890" y="1872"/>
                    <a:ext cx="1536" cy="383"/>
                  </a:xfrm>
                  <a:prstGeom prst="ellipse">
                    <a:avLst/>
                  </a:prstGeom>
                  <a:solidFill>
                    <a:srgbClr val="202020"/>
                  </a:solidFill>
                  <a:ln w="12700">
                    <a:solidFill>
                      <a:srgbClr val="40404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</p:grpSp>
          </p:grpSp>
          <p:grpSp>
            <p:nvGrpSpPr>
              <p:cNvPr id="15" name="Group 14"/>
              <p:cNvGrpSpPr>
                <a:grpSpLocks/>
              </p:cNvGrpSpPr>
              <p:nvPr/>
            </p:nvGrpSpPr>
            <p:grpSpPr bwMode="auto">
              <a:xfrm>
                <a:off x="3972" y="2286"/>
                <a:ext cx="1379" cy="1736"/>
                <a:chOff x="3972" y="2286"/>
                <a:chExt cx="1379" cy="1736"/>
              </a:xfrm>
            </p:grpSpPr>
            <p:grpSp>
              <p:nvGrpSpPr>
                <p:cNvPr id="16" name="Group 15"/>
                <p:cNvGrpSpPr>
                  <a:grpSpLocks/>
                </p:cNvGrpSpPr>
                <p:nvPr/>
              </p:nvGrpSpPr>
              <p:grpSpPr bwMode="auto">
                <a:xfrm>
                  <a:off x="3972" y="2289"/>
                  <a:ext cx="196" cy="1665"/>
                  <a:chOff x="3972" y="2289"/>
                  <a:chExt cx="196" cy="1665"/>
                </a:xfrm>
              </p:grpSpPr>
              <p:sp>
                <p:nvSpPr>
                  <p:cNvPr id="33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3974" y="2289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34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972" y="2373"/>
                    <a:ext cx="196" cy="1495"/>
                  </a:xfrm>
                  <a:prstGeom prst="rect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35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3974" y="3767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</p:grpSp>
            <p:grpSp>
              <p:nvGrpSpPr>
                <p:cNvPr id="17" name="Group 16"/>
                <p:cNvGrpSpPr>
                  <a:grpSpLocks/>
                </p:cNvGrpSpPr>
                <p:nvPr/>
              </p:nvGrpSpPr>
              <p:grpSpPr bwMode="auto">
                <a:xfrm>
                  <a:off x="5155" y="2286"/>
                  <a:ext cx="196" cy="1665"/>
                  <a:chOff x="5155" y="2286"/>
                  <a:chExt cx="196" cy="1665"/>
                </a:xfrm>
              </p:grpSpPr>
              <p:sp>
                <p:nvSpPr>
                  <p:cNvPr id="30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5157" y="2286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31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5155" y="2370"/>
                    <a:ext cx="196" cy="1495"/>
                  </a:xfrm>
                  <a:prstGeom prst="rect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32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5157" y="3764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</p:grpSp>
            <p:grpSp>
              <p:nvGrpSpPr>
                <p:cNvPr id="18" name="Group 17"/>
                <p:cNvGrpSpPr>
                  <a:grpSpLocks/>
                </p:cNvGrpSpPr>
                <p:nvPr/>
              </p:nvGrpSpPr>
              <p:grpSpPr bwMode="auto">
                <a:xfrm>
                  <a:off x="4856" y="2334"/>
                  <a:ext cx="196" cy="1665"/>
                  <a:chOff x="4856" y="2334"/>
                  <a:chExt cx="196" cy="1665"/>
                </a:xfrm>
              </p:grpSpPr>
              <p:sp>
                <p:nvSpPr>
                  <p:cNvPr id="27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4858" y="2334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28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4856" y="2418"/>
                    <a:ext cx="196" cy="1495"/>
                  </a:xfrm>
                  <a:prstGeom prst="rect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29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4858" y="3812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</p:grpSp>
            <p:grpSp>
              <p:nvGrpSpPr>
                <p:cNvPr id="19" name="Group 18"/>
                <p:cNvGrpSpPr>
                  <a:grpSpLocks/>
                </p:cNvGrpSpPr>
                <p:nvPr/>
              </p:nvGrpSpPr>
              <p:grpSpPr bwMode="auto">
                <a:xfrm>
                  <a:off x="4264" y="2334"/>
                  <a:ext cx="196" cy="1664"/>
                  <a:chOff x="4264" y="2334"/>
                  <a:chExt cx="196" cy="1664"/>
                </a:xfrm>
              </p:grpSpPr>
              <p:sp>
                <p:nvSpPr>
                  <p:cNvPr id="24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4266" y="2334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2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4264" y="2417"/>
                    <a:ext cx="196" cy="1496"/>
                  </a:xfrm>
                  <a:prstGeom prst="rect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26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4266" y="3811"/>
                    <a:ext cx="192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</p:grpSp>
            <p:grpSp>
              <p:nvGrpSpPr>
                <p:cNvPr id="20" name="Group 19"/>
                <p:cNvGrpSpPr>
                  <a:grpSpLocks/>
                </p:cNvGrpSpPr>
                <p:nvPr/>
              </p:nvGrpSpPr>
              <p:grpSpPr bwMode="auto">
                <a:xfrm>
                  <a:off x="4560" y="2358"/>
                  <a:ext cx="197" cy="1664"/>
                  <a:chOff x="4560" y="2358"/>
                  <a:chExt cx="197" cy="1664"/>
                </a:xfrm>
              </p:grpSpPr>
              <p:sp>
                <p:nvSpPr>
                  <p:cNvPr id="21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4562" y="2358"/>
                    <a:ext cx="193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22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4560" y="2441"/>
                    <a:ext cx="197" cy="1496"/>
                  </a:xfrm>
                  <a:prstGeom prst="rect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23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4562" y="3835"/>
                    <a:ext cx="193" cy="187"/>
                  </a:xfrm>
                  <a:prstGeom prst="ellipse">
                    <a:avLst/>
                  </a:prstGeom>
                  <a:solidFill>
                    <a:srgbClr val="606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</p:grpSp>
          </p:grpSp>
        </p:grp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4367385" y="2218596"/>
              <a:ext cx="1523034" cy="444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800" dirty="0"/>
                <a:t>Problems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6509544" y="1440657"/>
              <a:ext cx="1489282" cy="444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800" dirty="0"/>
                <a:t>Solutions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058493" y="2184073"/>
              <a:ext cx="1978678" cy="7808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800" dirty="0"/>
                <a:t>Choice</a:t>
              </a:r>
            </a:p>
            <a:p>
              <a:pPr eaLnBrk="0" hangingPunct="0"/>
              <a:r>
                <a:rPr lang="en-US" sz="1800" dirty="0"/>
                <a:t>opportunities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063621" y="2780725"/>
              <a:ext cx="1826797" cy="444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800" dirty="0"/>
                <a:t>Participants</a:t>
              </a:r>
            </a:p>
          </p:txBody>
        </p: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5825329" y="1680369"/>
              <a:ext cx="1709736" cy="1908175"/>
              <a:chOff x="4029" y="912"/>
              <a:chExt cx="1077" cy="1202"/>
            </a:xfrm>
          </p:grpSpPr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4029" y="1356"/>
                <a:ext cx="485" cy="758"/>
              </a:xfrm>
              <a:custGeom>
                <a:avLst/>
                <a:gdLst>
                  <a:gd name="T0" fmla="*/ 0 w 485"/>
                  <a:gd name="T1" fmla="*/ 37 h 758"/>
                  <a:gd name="T2" fmla="*/ 29 w 485"/>
                  <a:gd name="T3" fmla="*/ 23 h 758"/>
                  <a:gd name="T4" fmla="*/ 58 w 485"/>
                  <a:gd name="T5" fmla="*/ 13 h 758"/>
                  <a:gd name="T6" fmla="*/ 94 w 485"/>
                  <a:gd name="T7" fmla="*/ 3 h 758"/>
                  <a:gd name="T8" fmla="*/ 123 w 485"/>
                  <a:gd name="T9" fmla="*/ 0 h 758"/>
                  <a:gd name="T10" fmla="*/ 152 w 485"/>
                  <a:gd name="T11" fmla="*/ 6 h 758"/>
                  <a:gd name="T12" fmla="*/ 188 w 485"/>
                  <a:gd name="T13" fmla="*/ 20 h 758"/>
                  <a:gd name="T14" fmla="*/ 217 w 485"/>
                  <a:gd name="T15" fmla="*/ 47 h 758"/>
                  <a:gd name="T16" fmla="*/ 231 w 485"/>
                  <a:gd name="T17" fmla="*/ 64 h 758"/>
                  <a:gd name="T18" fmla="*/ 246 w 485"/>
                  <a:gd name="T19" fmla="*/ 84 h 758"/>
                  <a:gd name="T20" fmla="*/ 260 w 485"/>
                  <a:gd name="T21" fmla="*/ 111 h 758"/>
                  <a:gd name="T22" fmla="*/ 275 w 485"/>
                  <a:gd name="T23" fmla="*/ 142 h 758"/>
                  <a:gd name="T24" fmla="*/ 296 w 485"/>
                  <a:gd name="T25" fmla="*/ 182 h 758"/>
                  <a:gd name="T26" fmla="*/ 311 w 485"/>
                  <a:gd name="T27" fmla="*/ 223 h 758"/>
                  <a:gd name="T28" fmla="*/ 325 w 485"/>
                  <a:gd name="T29" fmla="*/ 270 h 758"/>
                  <a:gd name="T30" fmla="*/ 347 w 485"/>
                  <a:gd name="T31" fmla="*/ 321 h 758"/>
                  <a:gd name="T32" fmla="*/ 376 w 485"/>
                  <a:gd name="T33" fmla="*/ 422 h 758"/>
                  <a:gd name="T34" fmla="*/ 412 w 485"/>
                  <a:gd name="T35" fmla="*/ 527 h 758"/>
                  <a:gd name="T36" fmla="*/ 426 w 485"/>
                  <a:gd name="T37" fmla="*/ 574 h 758"/>
                  <a:gd name="T38" fmla="*/ 441 w 485"/>
                  <a:gd name="T39" fmla="*/ 622 h 758"/>
                  <a:gd name="T40" fmla="*/ 455 w 485"/>
                  <a:gd name="T41" fmla="*/ 662 h 758"/>
                  <a:gd name="T42" fmla="*/ 462 w 485"/>
                  <a:gd name="T43" fmla="*/ 700 h 758"/>
                  <a:gd name="T44" fmla="*/ 477 w 485"/>
                  <a:gd name="T45" fmla="*/ 733 h 758"/>
                  <a:gd name="T46" fmla="*/ 484 w 485"/>
                  <a:gd name="T47" fmla="*/ 757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85" h="758">
                    <a:moveTo>
                      <a:pt x="0" y="37"/>
                    </a:moveTo>
                    <a:lnTo>
                      <a:pt x="29" y="23"/>
                    </a:lnTo>
                    <a:lnTo>
                      <a:pt x="58" y="13"/>
                    </a:lnTo>
                    <a:lnTo>
                      <a:pt x="94" y="3"/>
                    </a:lnTo>
                    <a:lnTo>
                      <a:pt x="123" y="0"/>
                    </a:lnTo>
                    <a:lnTo>
                      <a:pt x="152" y="6"/>
                    </a:lnTo>
                    <a:lnTo>
                      <a:pt x="188" y="20"/>
                    </a:lnTo>
                    <a:lnTo>
                      <a:pt x="217" y="47"/>
                    </a:lnTo>
                    <a:lnTo>
                      <a:pt x="231" y="64"/>
                    </a:lnTo>
                    <a:lnTo>
                      <a:pt x="246" y="84"/>
                    </a:lnTo>
                    <a:lnTo>
                      <a:pt x="260" y="111"/>
                    </a:lnTo>
                    <a:lnTo>
                      <a:pt x="275" y="142"/>
                    </a:lnTo>
                    <a:lnTo>
                      <a:pt x="296" y="182"/>
                    </a:lnTo>
                    <a:lnTo>
                      <a:pt x="311" y="223"/>
                    </a:lnTo>
                    <a:lnTo>
                      <a:pt x="325" y="270"/>
                    </a:lnTo>
                    <a:lnTo>
                      <a:pt x="347" y="321"/>
                    </a:lnTo>
                    <a:lnTo>
                      <a:pt x="376" y="422"/>
                    </a:lnTo>
                    <a:lnTo>
                      <a:pt x="412" y="527"/>
                    </a:lnTo>
                    <a:lnTo>
                      <a:pt x="426" y="574"/>
                    </a:lnTo>
                    <a:lnTo>
                      <a:pt x="441" y="622"/>
                    </a:lnTo>
                    <a:lnTo>
                      <a:pt x="455" y="662"/>
                    </a:lnTo>
                    <a:lnTo>
                      <a:pt x="462" y="700"/>
                    </a:lnTo>
                    <a:lnTo>
                      <a:pt x="477" y="733"/>
                    </a:lnTo>
                    <a:lnTo>
                      <a:pt x="484" y="757"/>
                    </a:lnTo>
                  </a:path>
                </a:pathLst>
              </a:custGeom>
              <a:noFill/>
              <a:ln w="25400" cap="rnd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CA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4031" y="1704"/>
                <a:ext cx="291" cy="410"/>
              </a:xfrm>
              <a:custGeom>
                <a:avLst/>
                <a:gdLst>
                  <a:gd name="T0" fmla="*/ 0 w 291"/>
                  <a:gd name="T1" fmla="*/ 71 h 410"/>
                  <a:gd name="T2" fmla="*/ 69 w 291"/>
                  <a:gd name="T3" fmla="*/ 34 h 410"/>
                  <a:gd name="T4" fmla="*/ 103 w 291"/>
                  <a:gd name="T5" fmla="*/ 20 h 410"/>
                  <a:gd name="T6" fmla="*/ 138 w 291"/>
                  <a:gd name="T7" fmla="*/ 7 h 410"/>
                  <a:gd name="T8" fmla="*/ 172 w 291"/>
                  <a:gd name="T9" fmla="*/ 0 h 410"/>
                  <a:gd name="T10" fmla="*/ 200 w 291"/>
                  <a:gd name="T11" fmla="*/ 0 h 410"/>
                  <a:gd name="T12" fmla="*/ 221 w 291"/>
                  <a:gd name="T13" fmla="*/ 7 h 410"/>
                  <a:gd name="T14" fmla="*/ 242 w 291"/>
                  <a:gd name="T15" fmla="*/ 24 h 410"/>
                  <a:gd name="T16" fmla="*/ 249 w 291"/>
                  <a:gd name="T17" fmla="*/ 37 h 410"/>
                  <a:gd name="T18" fmla="*/ 255 w 291"/>
                  <a:gd name="T19" fmla="*/ 54 h 410"/>
                  <a:gd name="T20" fmla="*/ 262 w 291"/>
                  <a:gd name="T21" fmla="*/ 74 h 410"/>
                  <a:gd name="T22" fmla="*/ 269 w 291"/>
                  <a:gd name="T23" fmla="*/ 101 h 410"/>
                  <a:gd name="T24" fmla="*/ 276 w 291"/>
                  <a:gd name="T25" fmla="*/ 155 h 410"/>
                  <a:gd name="T26" fmla="*/ 283 w 291"/>
                  <a:gd name="T27" fmla="*/ 216 h 410"/>
                  <a:gd name="T28" fmla="*/ 283 w 291"/>
                  <a:gd name="T29" fmla="*/ 277 h 410"/>
                  <a:gd name="T30" fmla="*/ 290 w 291"/>
                  <a:gd name="T31" fmla="*/ 331 h 410"/>
                  <a:gd name="T32" fmla="*/ 290 w 291"/>
                  <a:gd name="T33" fmla="*/ 358 h 410"/>
                  <a:gd name="T34" fmla="*/ 290 w 291"/>
                  <a:gd name="T35" fmla="*/ 379 h 410"/>
                  <a:gd name="T36" fmla="*/ 290 w 291"/>
                  <a:gd name="T37" fmla="*/ 395 h 410"/>
                  <a:gd name="T38" fmla="*/ 290 w 291"/>
                  <a:gd name="T39" fmla="*/ 409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91" h="410">
                    <a:moveTo>
                      <a:pt x="0" y="71"/>
                    </a:moveTo>
                    <a:lnTo>
                      <a:pt x="69" y="34"/>
                    </a:lnTo>
                    <a:lnTo>
                      <a:pt x="103" y="20"/>
                    </a:lnTo>
                    <a:lnTo>
                      <a:pt x="138" y="7"/>
                    </a:lnTo>
                    <a:lnTo>
                      <a:pt x="172" y="0"/>
                    </a:lnTo>
                    <a:lnTo>
                      <a:pt x="200" y="0"/>
                    </a:lnTo>
                    <a:lnTo>
                      <a:pt x="221" y="7"/>
                    </a:lnTo>
                    <a:lnTo>
                      <a:pt x="242" y="24"/>
                    </a:lnTo>
                    <a:lnTo>
                      <a:pt x="249" y="37"/>
                    </a:lnTo>
                    <a:lnTo>
                      <a:pt x="255" y="54"/>
                    </a:lnTo>
                    <a:lnTo>
                      <a:pt x="262" y="74"/>
                    </a:lnTo>
                    <a:lnTo>
                      <a:pt x="269" y="101"/>
                    </a:lnTo>
                    <a:lnTo>
                      <a:pt x="276" y="155"/>
                    </a:lnTo>
                    <a:lnTo>
                      <a:pt x="283" y="216"/>
                    </a:lnTo>
                    <a:lnTo>
                      <a:pt x="283" y="277"/>
                    </a:lnTo>
                    <a:lnTo>
                      <a:pt x="290" y="331"/>
                    </a:lnTo>
                    <a:lnTo>
                      <a:pt x="290" y="358"/>
                    </a:lnTo>
                    <a:lnTo>
                      <a:pt x="290" y="379"/>
                    </a:lnTo>
                    <a:lnTo>
                      <a:pt x="290" y="395"/>
                    </a:lnTo>
                    <a:lnTo>
                      <a:pt x="290" y="409"/>
                    </a:lnTo>
                  </a:path>
                </a:pathLst>
              </a:custGeom>
              <a:noFill/>
              <a:ln w="25400" cap="rnd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CA"/>
              </a:p>
            </p:txBody>
          </p:sp>
          <p:sp>
            <p:nvSpPr>
              <p:cNvPr id="12" name="Line 45"/>
              <p:cNvSpPr>
                <a:spLocks noChangeShapeType="1"/>
              </p:cNvSpPr>
              <p:nvPr/>
            </p:nvSpPr>
            <p:spPr bwMode="auto">
              <a:xfrm rot="19486929" flipH="1">
                <a:off x="4704" y="1806"/>
                <a:ext cx="402" cy="9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CA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4262" y="912"/>
                <a:ext cx="396" cy="1154"/>
              </a:xfrm>
              <a:custGeom>
                <a:avLst/>
                <a:gdLst>
                  <a:gd name="T0" fmla="*/ 201 w 396"/>
                  <a:gd name="T1" fmla="*/ 0 h 1154"/>
                  <a:gd name="T2" fmla="*/ 157 w 396"/>
                  <a:gd name="T3" fmla="*/ 0 h 1154"/>
                  <a:gd name="T4" fmla="*/ 119 w 396"/>
                  <a:gd name="T5" fmla="*/ 3 h 1154"/>
                  <a:gd name="T6" fmla="*/ 82 w 396"/>
                  <a:gd name="T7" fmla="*/ 10 h 1154"/>
                  <a:gd name="T8" fmla="*/ 52 w 396"/>
                  <a:gd name="T9" fmla="*/ 23 h 1154"/>
                  <a:gd name="T10" fmla="*/ 30 w 396"/>
                  <a:gd name="T11" fmla="*/ 46 h 1154"/>
                  <a:gd name="T12" fmla="*/ 15 w 396"/>
                  <a:gd name="T13" fmla="*/ 63 h 1154"/>
                  <a:gd name="T14" fmla="*/ 8 w 396"/>
                  <a:gd name="T15" fmla="*/ 83 h 1154"/>
                  <a:gd name="T16" fmla="*/ 8 w 396"/>
                  <a:gd name="T17" fmla="*/ 102 h 1154"/>
                  <a:gd name="T18" fmla="*/ 0 w 396"/>
                  <a:gd name="T19" fmla="*/ 129 h 1154"/>
                  <a:gd name="T20" fmla="*/ 0 w 396"/>
                  <a:gd name="T21" fmla="*/ 158 h 1154"/>
                  <a:gd name="T22" fmla="*/ 8 w 396"/>
                  <a:gd name="T23" fmla="*/ 192 h 1154"/>
                  <a:gd name="T24" fmla="*/ 15 w 396"/>
                  <a:gd name="T25" fmla="*/ 231 h 1154"/>
                  <a:gd name="T26" fmla="*/ 30 w 396"/>
                  <a:gd name="T27" fmla="*/ 281 h 1154"/>
                  <a:gd name="T28" fmla="*/ 52 w 396"/>
                  <a:gd name="T29" fmla="*/ 337 h 1154"/>
                  <a:gd name="T30" fmla="*/ 75 w 396"/>
                  <a:gd name="T31" fmla="*/ 400 h 1154"/>
                  <a:gd name="T32" fmla="*/ 97 w 396"/>
                  <a:gd name="T33" fmla="*/ 466 h 1154"/>
                  <a:gd name="T34" fmla="*/ 127 w 396"/>
                  <a:gd name="T35" fmla="*/ 538 h 1154"/>
                  <a:gd name="T36" fmla="*/ 194 w 396"/>
                  <a:gd name="T37" fmla="*/ 684 h 1154"/>
                  <a:gd name="T38" fmla="*/ 253 w 396"/>
                  <a:gd name="T39" fmla="*/ 829 h 1154"/>
                  <a:gd name="T40" fmla="*/ 283 w 396"/>
                  <a:gd name="T41" fmla="*/ 899 h 1154"/>
                  <a:gd name="T42" fmla="*/ 313 w 396"/>
                  <a:gd name="T43" fmla="*/ 961 h 1154"/>
                  <a:gd name="T44" fmla="*/ 335 w 396"/>
                  <a:gd name="T45" fmla="*/ 1021 h 1154"/>
                  <a:gd name="T46" fmla="*/ 358 w 396"/>
                  <a:gd name="T47" fmla="*/ 1074 h 1154"/>
                  <a:gd name="T48" fmla="*/ 380 w 396"/>
                  <a:gd name="T49" fmla="*/ 1117 h 1154"/>
                  <a:gd name="T50" fmla="*/ 395 w 396"/>
                  <a:gd name="T51" fmla="*/ 1153 h 1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96" h="1154">
                    <a:moveTo>
                      <a:pt x="201" y="0"/>
                    </a:moveTo>
                    <a:lnTo>
                      <a:pt x="157" y="0"/>
                    </a:lnTo>
                    <a:lnTo>
                      <a:pt x="119" y="3"/>
                    </a:lnTo>
                    <a:lnTo>
                      <a:pt x="82" y="10"/>
                    </a:lnTo>
                    <a:lnTo>
                      <a:pt x="52" y="23"/>
                    </a:lnTo>
                    <a:lnTo>
                      <a:pt x="30" y="46"/>
                    </a:lnTo>
                    <a:lnTo>
                      <a:pt x="15" y="63"/>
                    </a:lnTo>
                    <a:lnTo>
                      <a:pt x="8" y="83"/>
                    </a:lnTo>
                    <a:lnTo>
                      <a:pt x="8" y="102"/>
                    </a:lnTo>
                    <a:lnTo>
                      <a:pt x="0" y="129"/>
                    </a:lnTo>
                    <a:lnTo>
                      <a:pt x="0" y="158"/>
                    </a:lnTo>
                    <a:lnTo>
                      <a:pt x="8" y="192"/>
                    </a:lnTo>
                    <a:lnTo>
                      <a:pt x="15" y="231"/>
                    </a:lnTo>
                    <a:lnTo>
                      <a:pt x="30" y="281"/>
                    </a:lnTo>
                    <a:lnTo>
                      <a:pt x="52" y="337"/>
                    </a:lnTo>
                    <a:lnTo>
                      <a:pt x="75" y="400"/>
                    </a:lnTo>
                    <a:lnTo>
                      <a:pt x="97" y="466"/>
                    </a:lnTo>
                    <a:lnTo>
                      <a:pt x="127" y="538"/>
                    </a:lnTo>
                    <a:lnTo>
                      <a:pt x="194" y="684"/>
                    </a:lnTo>
                    <a:lnTo>
                      <a:pt x="253" y="829"/>
                    </a:lnTo>
                    <a:lnTo>
                      <a:pt x="283" y="899"/>
                    </a:lnTo>
                    <a:lnTo>
                      <a:pt x="313" y="961"/>
                    </a:lnTo>
                    <a:lnTo>
                      <a:pt x="335" y="1021"/>
                    </a:lnTo>
                    <a:lnTo>
                      <a:pt x="358" y="1074"/>
                    </a:lnTo>
                    <a:lnTo>
                      <a:pt x="380" y="1117"/>
                    </a:lnTo>
                    <a:lnTo>
                      <a:pt x="395" y="1153"/>
                    </a:lnTo>
                  </a:path>
                </a:pathLst>
              </a:custGeom>
              <a:noFill/>
              <a:ln w="25400" cap="rnd" cmpd="sng">
                <a:solidFill>
                  <a:schemeClr val="folHlink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CA"/>
              </a:p>
            </p:txBody>
          </p:sp>
        </p:grpSp>
      </p:grpSp>
      <p:sp>
        <p:nvSpPr>
          <p:cNvPr id="42" name="TextBox 41"/>
          <p:cNvSpPr txBox="1"/>
          <p:nvPr/>
        </p:nvSpPr>
        <p:spPr>
          <a:xfrm>
            <a:off x="5780457" y="4613713"/>
            <a:ext cx="175525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300" b="1" dirty="0" smtClean="0">
                <a:solidFill>
                  <a:schemeClr val="bg1"/>
                </a:solidFill>
              </a:rPr>
              <a:t>Organization</a:t>
            </a:r>
            <a:endParaRPr lang="en-CA" sz="2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052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18" y="147"/>
            <a:ext cx="8654037" cy="1143000"/>
          </a:xfrm>
        </p:spPr>
        <p:txBody>
          <a:bodyPr/>
          <a:lstStyle/>
          <a:p>
            <a:r>
              <a:rPr lang="en-CA" dirty="0" smtClean="0"/>
              <a:t>The Red Cross: Garbage Can Model</a:t>
            </a:r>
            <a:endParaRPr lang="en-CA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436096" y="2766405"/>
            <a:ext cx="2939709" cy="4038942"/>
            <a:chOff x="3888" y="1872"/>
            <a:chExt cx="1541" cy="2278"/>
          </a:xfrm>
        </p:grpSpPr>
        <p:grpSp>
          <p:nvGrpSpPr>
            <p:cNvPr id="15" name="Group 14"/>
            <p:cNvGrpSpPr>
              <a:grpSpLocks/>
            </p:cNvGrpSpPr>
            <p:nvPr/>
          </p:nvGrpSpPr>
          <p:grpSpPr bwMode="auto">
            <a:xfrm>
              <a:off x="3888" y="1872"/>
              <a:ext cx="1541" cy="2278"/>
              <a:chOff x="3888" y="1872"/>
              <a:chExt cx="1541" cy="2278"/>
            </a:xfrm>
          </p:grpSpPr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3888" y="3888"/>
                <a:ext cx="1541" cy="262"/>
              </a:xfrm>
              <a:custGeom>
                <a:avLst/>
                <a:gdLst>
                  <a:gd name="T0" fmla="*/ 1 w 1541"/>
                  <a:gd name="T1" fmla="*/ 77 h 262"/>
                  <a:gd name="T2" fmla="*/ 15 w 1541"/>
                  <a:gd name="T3" fmla="*/ 103 h 262"/>
                  <a:gd name="T4" fmla="*/ 36 w 1541"/>
                  <a:gd name="T5" fmla="*/ 124 h 262"/>
                  <a:gd name="T6" fmla="*/ 63 w 1541"/>
                  <a:gd name="T7" fmla="*/ 144 h 262"/>
                  <a:gd name="T8" fmla="*/ 92 w 1541"/>
                  <a:gd name="T9" fmla="*/ 160 h 262"/>
                  <a:gd name="T10" fmla="*/ 125 w 1541"/>
                  <a:gd name="T11" fmla="*/ 173 h 262"/>
                  <a:gd name="T12" fmla="*/ 166 w 1541"/>
                  <a:gd name="T13" fmla="*/ 188 h 262"/>
                  <a:gd name="T14" fmla="*/ 209 w 1541"/>
                  <a:gd name="T15" fmla="*/ 201 h 262"/>
                  <a:gd name="T16" fmla="*/ 253 w 1541"/>
                  <a:gd name="T17" fmla="*/ 211 h 262"/>
                  <a:gd name="T18" fmla="*/ 305 w 1541"/>
                  <a:gd name="T19" fmla="*/ 222 h 262"/>
                  <a:gd name="T20" fmla="*/ 370 w 1541"/>
                  <a:gd name="T21" fmla="*/ 233 h 262"/>
                  <a:gd name="T22" fmla="*/ 424 w 1541"/>
                  <a:gd name="T23" fmla="*/ 240 h 262"/>
                  <a:gd name="T24" fmla="*/ 515 w 1541"/>
                  <a:gd name="T25" fmla="*/ 250 h 262"/>
                  <a:gd name="T26" fmla="*/ 603 w 1541"/>
                  <a:gd name="T27" fmla="*/ 256 h 262"/>
                  <a:gd name="T28" fmla="*/ 680 w 1541"/>
                  <a:gd name="T29" fmla="*/ 260 h 262"/>
                  <a:gd name="T30" fmla="*/ 748 w 1541"/>
                  <a:gd name="T31" fmla="*/ 261 h 262"/>
                  <a:gd name="T32" fmla="*/ 795 w 1541"/>
                  <a:gd name="T33" fmla="*/ 261 h 262"/>
                  <a:gd name="T34" fmla="*/ 856 w 1541"/>
                  <a:gd name="T35" fmla="*/ 260 h 262"/>
                  <a:gd name="T36" fmla="*/ 950 w 1541"/>
                  <a:gd name="T37" fmla="*/ 257 h 262"/>
                  <a:gd name="T38" fmla="*/ 1017 w 1541"/>
                  <a:gd name="T39" fmla="*/ 252 h 262"/>
                  <a:gd name="T40" fmla="*/ 1085 w 1541"/>
                  <a:gd name="T41" fmla="*/ 244 h 262"/>
                  <a:gd name="T42" fmla="*/ 1168 w 1541"/>
                  <a:gd name="T43" fmla="*/ 233 h 262"/>
                  <a:gd name="T44" fmla="*/ 1231 w 1541"/>
                  <a:gd name="T45" fmla="*/ 223 h 262"/>
                  <a:gd name="T46" fmla="*/ 1286 w 1541"/>
                  <a:gd name="T47" fmla="*/ 212 h 262"/>
                  <a:gd name="T48" fmla="*/ 1350 w 1541"/>
                  <a:gd name="T49" fmla="*/ 196 h 262"/>
                  <a:gd name="T50" fmla="*/ 1414 w 1541"/>
                  <a:gd name="T51" fmla="*/ 174 h 262"/>
                  <a:gd name="T52" fmla="*/ 1460 w 1541"/>
                  <a:gd name="T53" fmla="*/ 154 h 262"/>
                  <a:gd name="T54" fmla="*/ 1494 w 1541"/>
                  <a:gd name="T55" fmla="*/ 135 h 262"/>
                  <a:gd name="T56" fmla="*/ 1518 w 1541"/>
                  <a:gd name="T57" fmla="*/ 113 h 262"/>
                  <a:gd name="T58" fmla="*/ 1534 w 1541"/>
                  <a:gd name="T59" fmla="*/ 91 h 262"/>
                  <a:gd name="T60" fmla="*/ 1540 w 1541"/>
                  <a:gd name="T61" fmla="*/ 73 h 262"/>
                  <a:gd name="T62" fmla="*/ 0 w 1541"/>
                  <a:gd name="T63" fmla="*/ 0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41" h="262">
                    <a:moveTo>
                      <a:pt x="0" y="0"/>
                    </a:moveTo>
                    <a:lnTo>
                      <a:pt x="1" y="77"/>
                    </a:lnTo>
                    <a:lnTo>
                      <a:pt x="6" y="91"/>
                    </a:lnTo>
                    <a:lnTo>
                      <a:pt x="15" y="103"/>
                    </a:lnTo>
                    <a:lnTo>
                      <a:pt x="24" y="114"/>
                    </a:lnTo>
                    <a:lnTo>
                      <a:pt x="36" y="124"/>
                    </a:lnTo>
                    <a:lnTo>
                      <a:pt x="51" y="136"/>
                    </a:lnTo>
                    <a:lnTo>
                      <a:pt x="63" y="144"/>
                    </a:lnTo>
                    <a:lnTo>
                      <a:pt x="76" y="151"/>
                    </a:lnTo>
                    <a:lnTo>
                      <a:pt x="92" y="160"/>
                    </a:lnTo>
                    <a:lnTo>
                      <a:pt x="106" y="167"/>
                    </a:lnTo>
                    <a:lnTo>
                      <a:pt x="125" y="173"/>
                    </a:lnTo>
                    <a:lnTo>
                      <a:pt x="143" y="180"/>
                    </a:lnTo>
                    <a:lnTo>
                      <a:pt x="166" y="188"/>
                    </a:lnTo>
                    <a:lnTo>
                      <a:pt x="189" y="195"/>
                    </a:lnTo>
                    <a:lnTo>
                      <a:pt x="209" y="201"/>
                    </a:lnTo>
                    <a:lnTo>
                      <a:pt x="232" y="207"/>
                    </a:lnTo>
                    <a:lnTo>
                      <a:pt x="253" y="211"/>
                    </a:lnTo>
                    <a:lnTo>
                      <a:pt x="276" y="216"/>
                    </a:lnTo>
                    <a:lnTo>
                      <a:pt x="305" y="222"/>
                    </a:lnTo>
                    <a:lnTo>
                      <a:pt x="339" y="228"/>
                    </a:lnTo>
                    <a:lnTo>
                      <a:pt x="370" y="233"/>
                    </a:lnTo>
                    <a:lnTo>
                      <a:pt x="399" y="237"/>
                    </a:lnTo>
                    <a:lnTo>
                      <a:pt x="424" y="240"/>
                    </a:lnTo>
                    <a:lnTo>
                      <a:pt x="466" y="246"/>
                    </a:lnTo>
                    <a:lnTo>
                      <a:pt x="515" y="250"/>
                    </a:lnTo>
                    <a:lnTo>
                      <a:pt x="558" y="253"/>
                    </a:lnTo>
                    <a:lnTo>
                      <a:pt x="603" y="256"/>
                    </a:lnTo>
                    <a:lnTo>
                      <a:pt x="645" y="258"/>
                    </a:lnTo>
                    <a:lnTo>
                      <a:pt x="680" y="260"/>
                    </a:lnTo>
                    <a:lnTo>
                      <a:pt x="719" y="261"/>
                    </a:lnTo>
                    <a:lnTo>
                      <a:pt x="748" y="261"/>
                    </a:lnTo>
                    <a:lnTo>
                      <a:pt x="771" y="261"/>
                    </a:lnTo>
                    <a:lnTo>
                      <a:pt x="795" y="261"/>
                    </a:lnTo>
                    <a:lnTo>
                      <a:pt x="820" y="261"/>
                    </a:lnTo>
                    <a:lnTo>
                      <a:pt x="856" y="260"/>
                    </a:lnTo>
                    <a:lnTo>
                      <a:pt x="907" y="258"/>
                    </a:lnTo>
                    <a:lnTo>
                      <a:pt x="950" y="257"/>
                    </a:lnTo>
                    <a:lnTo>
                      <a:pt x="984" y="255"/>
                    </a:lnTo>
                    <a:lnTo>
                      <a:pt x="1017" y="252"/>
                    </a:lnTo>
                    <a:lnTo>
                      <a:pt x="1049" y="248"/>
                    </a:lnTo>
                    <a:lnTo>
                      <a:pt x="1085" y="244"/>
                    </a:lnTo>
                    <a:lnTo>
                      <a:pt x="1125" y="240"/>
                    </a:lnTo>
                    <a:lnTo>
                      <a:pt x="1168" y="233"/>
                    </a:lnTo>
                    <a:lnTo>
                      <a:pt x="1202" y="228"/>
                    </a:lnTo>
                    <a:lnTo>
                      <a:pt x="1231" y="223"/>
                    </a:lnTo>
                    <a:lnTo>
                      <a:pt x="1258" y="218"/>
                    </a:lnTo>
                    <a:lnTo>
                      <a:pt x="1286" y="212"/>
                    </a:lnTo>
                    <a:lnTo>
                      <a:pt x="1316" y="205"/>
                    </a:lnTo>
                    <a:lnTo>
                      <a:pt x="1350" y="196"/>
                    </a:lnTo>
                    <a:lnTo>
                      <a:pt x="1382" y="186"/>
                    </a:lnTo>
                    <a:lnTo>
                      <a:pt x="1414" y="174"/>
                    </a:lnTo>
                    <a:lnTo>
                      <a:pt x="1437" y="165"/>
                    </a:lnTo>
                    <a:lnTo>
                      <a:pt x="1460" y="154"/>
                    </a:lnTo>
                    <a:lnTo>
                      <a:pt x="1477" y="145"/>
                    </a:lnTo>
                    <a:lnTo>
                      <a:pt x="1494" y="135"/>
                    </a:lnTo>
                    <a:lnTo>
                      <a:pt x="1507" y="124"/>
                    </a:lnTo>
                    <a:lnTo>
                      <a:pt x="1518" y="113"/>
                    </a:lnTo>
                    <a:lnTo>
                      <a:pt x="1529" y="100"/>
                    </a:lnTo>
                    <a:lnTo>
                      <a:pt x="1534" y="91"/>
                    </a:lnTo>
                    <a:lnTo>
                      <a:pt x="1538" y="82"/>
                    </a:lnTo>
                    <a:lnTo>
                      <a:pt x="1540" y="73"/>
                    </a:lnTo>
                    <a:lnTo>
                      <a:pt x="153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CA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3888" y="2033"/>
                <a:ext cx="1541" cy="2068"/>
              </a:xfrm>
              <a:custGeom>
                <a:avLst/>
                <a:gdLst>
                  <a:gd name="T0" fmla="*/ 1 w 1541"/>
                  <a:gd name="T1" fmla="*/ 1883 h 2068"/>
                  <a:gd name="T2" fmla="*/ 15 w 1541"/>
                  <a:gd name="T3" fmla="*/ 1909 h 2068"/>
                  <a:gd name="T4" fmla="*/ 36 w 1541"/>
                  <a:gd name="T5" fmla="*/ 1930 h 2068"/>
                  <a:gd name="T6" fmla="*/ 63 w 1541"/>
                  <a:gd name="T7" fmla="*/ 1950 h 2068"/>
                  <a:gd name="T8" fmla="*/ 92 w 1541"/>
                  <a:gd name="T9" fmla="*/ 1966 h 2068"/>
                  <a:gd name="T10" fmla="*/ 125 w 1541"/>
                  <a:gd name="T11" fmla="*/ 1979 h 2068"/>
                  <a:gd name="T12" fmla="*/ 166 w 1541"/>
                  <a:gd name="T13" fmla="*/ 1994 h 2068"/>
                  <a:gd name="T14" fmla="*/ 209 w 1541"/>
                  <a:gd name="T15" fmla="*/ 2007 h 2068"/>
                  <a:gd name="T16" fmla="*/ 253 w 1541"/>
                  <a:gd name="T17" fmla="*/ 2017 h 2068"/>
                  <a:gd name="T18" fmla="*/ 305 w 1541"/>
                  <a:gd name="T19" fmla="*/ 2028 h 2068"/>
                  <a:gd name="T20" fmla="*/ 370 w 1541"/>
                  <a:gd name="T21" fmla="*/ 2039 h 2068"/>
                  <a:gd name="T22" fmla="*/ 424 w 1541"/>
                  <a:gd name="T23" fmla="*/ 2046 h 2068"/>
                  <a:gd name="T24" fmla="*/ 515 w 1541"/>
                  <a:gd name="T25" fmla="*/ 2056 h 2068"/>
                  <a:gd name="T26" fmla="*/ 603 w 1541"/>
                  <a:gd name="T27" fmla="*/ 2062 h 2068"/>
                  <a:gd name="T28" fmla="*/ 680 w 1541"/>
                  <a:gd name="T29" fmla="*/ 2066 h 2068"/>
                  <a:gd name="T30" fmla="*/ 748 w 1541"/>
                  <a:gd name="T31" fmla="*/ 2067 h 2068"/>
                  <a:gd name="T32" fmla="*/ 795 w 1541"/>
                  <a:gd name="T33" fmla="*/ 2067 h 2068"/>
                  <a:gd name="T34" fmla="*/ 856 w 1541"/>
                  <a:gd name="T35" fmla="*/ 2066 h 2068"/>
                  <a:gd name="T36" fmla="*/ 950 w 1541"/>
                  <a:gd name="T37" fmla="*/ 2063 h 2068"/>
                  <a:gd name="T38" fmla="*/ 1017 w 1541"/>
                  <a:gd name="T39" fmla="*/ 2058 h 2068"/>
                  <a:gd name="T40" fmla="*/ 1085 w 1541"/>
                  <a:gd name="T41" fmla="*/ 2050 h 2068"/>
                  <a:gd name="T42" fmla="*/ 1168 w 1541"/>
                  <a:gd name="T43" fmla="*/ 2039 h 2068"/>
                  <a:gd name="T44" fmla="*/ 1231 w 1541"/>
                  <a:gd name="T45" fmla="*/ 2029 h 2068"/>
                  <a:gd name="T46" fmla="*/ 1286 w 1541"/>
                  <a:gd name="T47" fmla="*/ 2018 h 2068"/>
                  <a:gd name="T48" fmla="*/ 1350 w 1541"/>
                  <a:gd name="T49" fmla="*/ 2002 h 2068"/>
                  <a:gd name="T50" fmla="*/ 1414 w 1541"/>
                  <a:gd name="T51" fmla="*/ 1980 h 2068"/>
                  <a:gd name="T52" fmla="*/ 1460 w 1541"/>
                  <a:gd name="T53" fmla="*/ 1960 h 2068"/>
                  <a:gd name="T54" fmla="*/ 1494 w 1541"/>
                  <a:gd name="T55" fmla="*/ 1941 h 2068"/>
                  <a:gd name="T56" fmla="*/ 1518 w 1541"/>
                  <a:gd name="T57" fmla="*/ 1919 h 2068"/>
                  <a:gd name="T58" fmla="*/ 1534 w 1541"/>
                  <a:gd name="T59" fmla="*/ 1897 h 2068"/>
                  <a:gd name="T60" fmla="*/ 1540 w 1541"/>
                  <a:gd name="T61" fmla="*/ 1879 h 2068"/>
                  <a:gd name="T62" fmla="*/ 0 w 1541"/>
                  <a:gd name="T63" fmla="*/ 0 h 20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41" h="2068">
                    <a:moveTo>
                      <a:pt x="0" y="0"/>
                    </a:moveTo>
                    <a:lnTo>
                      <a:pt x="1" y="1883"/>
                    </a:lnTo>
                    <a:lnTo>
                      <a:pt x="6" y="1897"/>
                    </a:lnTo>
                    <a:lnTo>
                      <a:pt x="15" y="1909"/>
                    </a:lnTo>
                    <a:lnTo>
                      <a:pt x="24" y="1920"/>
                    </a:lnTo>
                    <a:lnTo>
                      <a:pt x="36" y="1930"/>
                    </a:lnTo>
                    <a:lnTo>
                      <a:pt x="51" y="1942"/>
                    </a:lnTo>
                    <a:lnTo>
                      <a:pt x="63" y="1950"/>
                    </a:lnTo>
                    <a:lnTo>
                      <a:pt x="76" y="1957"/>
                    </a:lnTo>
                    <a:lnTo>
                      <a:pt x="92" y="1966"/>
                    </a:lnTo>
                    <a:lnTo>
                      <a:pt x="106" y="1973"/>
                    </a:lnTo>
                    <a:lnTo>
                      <a:pt x="125" y="1979"/>
                    </a:lnTo>
                    <a:lnTo>
                      <a:pt x="143" y="1986"/>
                    </a:lnTo>
                    <a:lnTo>
                      <a:pt x="166" y="1994"/>
                    </a:lnTo>
                    <a:lnTo>
                      <a:pt x="189" y="2001"/>
                    </a:lnTo>
                    <a:lnTo>
                      <a:pt x="209" y="2007"/>
                    </a:lnTo>
                    <a:lnTo>
                      <a:pt x="232" y="2013"/>
                    </a:lnTo>
                    <a:lnTo>
                      <a:pt x="253" y="2017"/>
                    </a:lnTo>
                    <a:lnTo>
                      <a:pt x="276" y="2022"/>
                    </a:lnTo>
                    <a:lnTo>
                      <a:pt x="305" y="2028"/>
                    </a:lnTo>
                    <a:lnTo>
                      <a:pt x="339" y="2034"/>
                    </a:lnTo>
                    <a:lnTo>
                      <a:pt x="370" y="2039"/>
                    </a:lnTo>
                    <a:lnTo>
                      <a:pt x="399" y="2043"/>
                    </a:lnTo>
                    <a:lnTo>
                      <a:pt x="424" y="2046"/>
                    </a:lnTo>
                    <a:lnTo>
                      <a:pt x="466" y="2052"/>
                    </a:lnTo>
                    <a:lnTo>
                      <a:pt x="515" y="2056"/>
                    </a:lnTo>
                    <a:lnTo>
                      <a:pt x="558" y="2059"/>
                    </a:lnTo>
                    <a:lnTo>
                      <a:pt x="603" y="2062"/>
                    </a:lnTo>
                    <a:lnTo>
                      <a:pt x="645" y="2064"/>
                    </a:lnTo>
                    <a:lnTo>
                      <a:pt x="680" y="2066"/>
                    </a:lnTo>
                    <a:lnTo>
                      <a:pt x="719" y="2067"/>
                    </a:lnTo>
                    <a:lnTo>
                      <a:pt x="748" y="2067"/>
                    </a:lnTo>
                    <a:lnTo>
                      <a:pt x="771" y="2067"/>
                    </a:lnTo>
                    <a:lnTo>
                      <a:pt x="795" y="2067"/>
                    </a:lnTo>
                    <a:lnTo>
                      <a:pt x="820" y="2067"/>
                    </a:lnTo>
                    <a:lnTo>
                      <a:pt x="856" y="2066"/>
                    </a:lnTo>
                    <a:lnTo>
                      <a:pt x="907" y="2064"/>
                    </a:lnTo>
                    <a:lnTo>
                      <a:pt x="950" y="2063"/>
                    </a:lnTo>
                    <a:lnTo>
                      <a:pt x="984" y="2061"/>
                    </a:lnTo>
                    <a:lnTo>
                      <a:pt x="1017" y="2058"/>
                    </a:lnTo>
                    <a:lnTo>
                      <a:pt x="1049" y="2054"/>
                    </a:lnTo>
                    <a:lnTo>
                      <a:pt x="1085" y="2050"/>
                    </a:lnTo>
                    <a:lnTo>
                      <a:pt x="1125" y="2046"/>
                    </a:lnTo>
                    <a:lnTo>
                      <a:pt x="1168" y="2039"/>
                    </a:lnTo>
                    <a:lnTo>
                      <a:pt x="1202" y="2034"/>
                    </a:lnTo>
                    <a:lnTo>
                      <a:pt x="1231" y="2029"/>
                    </a:lnTo>
                    <a:lnTo>
                      <a:pt x="1258" y="2024"/>
                    </a:lnTo>
                    <a:lnTo>
                      <a:pt x="1286" y="2018"/>
                    </a:lnTo>
                    <a:lnTo>
                      <a:pt x="1316" y="2011"/>
                    </a:lnTo>
                    <a:lnTo>
                      <a:pt x="1350" y="2002"/>
                    </a:lnTo>
                    <a:lnTo>
                      <a:pt x="1382" y="1992"/>
                    </a:lnTo>
                    <a:lnTo>
                      <a:pt x="1414" y="1980"/>
                    </a:lnTo>
                    <a:lnTo>
                      <a:pt x="1437" y="1971"/>
                    </a:lnTo>
                    <a:lnTo>
                      <a:pt x="1460" y="1960"/>
                    </a:lnTo>
                    <a:lnTo>
                      <a:pt x="1477" y="1951"/>
                    </a:lnTo>
                    <a:lnTo>
                      <a:pt x="1494" y="1941"/>
                    </a:lnTo>
                    <a:lnTo>
                      <a:pt x="1507" y="1930"/>
                    </a:lnTo>
                    <a:lnTo>
                      <a:pt x="1518" y="1919"/>
                    </a:lnTo>
                    <a:lnTo>
                      <a:pt x="1529" y="1906"/>
                    </a:lnTo>
                    <a:lnTo>
                      <a:pt x="1534" y="1897"/>
                    </a:lnTo>
                    <a:lnTo>
                      <a:pt x="1538" y="1888"/>
                    </a:lnTo>
                    <a:lnTo>
                      <a:pt x="1540" y="1879"/>
                    </a:lnTo>
                    <a:lnTo>
                      <a:pt x="153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0A0A0"/>
              </a:solidFill>
              <a:ln w="12700" cap="rnd" cmpd="sng">
                <a:solidFill>
                  <a:srgbClr val="40404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CA"/>
              </a:p>
            </p:txBody>
          </p:sp>
          <p:grpSp>
            <p:nvGrpSpPr>
              <p:cNvPr id="39" name="Group 38"/>
              <p:cNvGrpSpPr>
                <a:grpSpLocks/>
              </p:cNvGrpSpPr>
              <p:nvPr/>
            </p:nvGrpSpPr>
            <p:grpSpPr bwMode="auto">
              <a:xfrm>
                <a:off x="3888" y="1872"/>
                <a:ext cx="1541" cy="442"/>
                <a:chOff x="3888" y="1872"/>
                <a:chExt cx="1541" cy="442"/>
              </a:xfrm>
            </p:grpSpPr>
            <p:sp>
              <p:nvSpPr>
                <p:cNvPr id="40" name="Freeform 39"/>
                <p:cNvSpPr>
                  <a:spLocks/>
                </p:cNvSpPr>
                <p:nvPr/>
              </p:nvSpPr>
              <p:spPr bwMode="auto">
                <a:xfrm>
                  <a:off x="3888" y="2052"/>
                  <a:ext cx="1541" cy="262"/>
                </a:xfrm>
                <a:custGeom>
                  <a:avLst/>
                  <a:gdLst>
                    <a:gd name="T0" fmla="*/ 1 w 1541"/>
                    <a:gd name="T1" fmla="*/ 77 h 262"/>
                    <a:gd name="T2" fmla="*/ 15 w 1541"/>
                    <a:gd name="T3" fmla="*/ 103 h 262"/>
                    <a:gd name="T4" fmla="*/ 36 w 1541"/>
                    <a:gd name="T5" fmla="*/ 124 h 262"/>
                    <a:gd name="T6" fmla="*/ 63 w 1541"/>
                    <a:gd name="T7" fmla="*/ 144 h 262"/>
                    <a:gd name="T8" fmla="*/ 92 w 1541"/>
                    <a:gd name="T9" fmla="*/ 160 h 262"/>
                    <a:gd name="T10" fmla="*/ 125 w 1541"/>
                    <a:gd name="T11" fmla="*/ 173 h 262"/>
                    <a:gd name="T12" fmla="*/ 166 w 1541"/>
                    <a:gd name="T13" fmla="*/ 188 h 262"/>
                    <a:gd name="T14" fmla="*/ 209 w 1541"/>
                    <a:gd name="T15" fmla="*/ 201 h 262"/>
                    <a:gd name="T16" fmla="*/ 253 w 1541"/>
                    <a:gd name="T17" fmla="*/ 211 h 262"/>
                    <a:gd name="T18" fmla="*/ 305 w 1541"/>
                    <a:gd name="T19" fmla="*/ 222 h 262"/>
                    <a:gd name="T20" fmla="*/ 370 w 1541"/>
                    <a:gd name="T21" fmla="*/ 233 h 262"/>
                    <a:gd name="T22" fmla="*/ 424 w 1541"/>
                    <a:gd name="T23" fmla="*/ 240 h 262"/>
                    <a:gd name="T24" fmla="*/ 515 w 1541"/>
                    <a:gd name="T25" fmla="*/ 250 h 262"/>
                    <a:gd name="T26" fmla="*/ 603 w 1541"/>
                    <a:gd name="T27" fmla="*/ 256 h 262"/>
                    <a:gd name="T28" fmla="*/ 680 w 1541"/>
                    <a:gd name="T29" fmla="*/ 260 h 262"/>
                    <a:gd name="T30" fmla="*/ 748 w 1541"/>
                    <a:gd name="T31" fmla="*/ 261 h 262"/>
                    <a:gd name="T32" fmla="*/ 795 w 1541"/>
                    <a:gd name="T33" fmla="*/ 261 h 262"/>
                    <a:gd name="T34" fmla="*/ 856 w 1541"/>
                    <a:gd name="T35" fmla="*/ 260 h 262"/>
                    <a:gd name="T36" fmla="*/ 950 w 1541"/>
                    <a:gd name="T37" fmla="*/ 257 h 262"/>
                    <a:gd name="T38" fmla="*/ 1017 w 1541"/>
                    <a:gd name="T39" fmla="*/ 252 h 262"/>
                    <a:gd name="T40" fmla="*/ 1085 w 1541"/>
                    <a:gd name="T41" fmla="*/ 244 h 262"/>
                    <a:gd name="T42" fmla="*/ 1168 w 1541"/>
                    <a:gd name="T43" fmla="*/ 233 h 262"/>
                    <a:gd name="T44" fmla="*/ 1231 w 1541"/>
                    <a:gd name="T45" fmla="*/ 223 h 262"/>
                    <a:gd name="T46" fmla="*/ 1286 w 1541"/>
                    <a:gd name="T47" fmla="*/ 212 h 262"/>
                    <a:gd name="T48" fmla="*/ 1350 w 1541"/>
                    <a:gd name="T49" fmla="*/ 196 h 262"/>
                    <a:gd name="T50" fmla="*/ 1414 w 1541"/>
                    <a:gd name="T51" fmla="*/ 174 h 262"/>
                    <a:gd name="T52" fmla="*/ 1460 w 1541"/>
                    <a:gd name="T53" fmla="*/ 154 h 262"/>
                    <a:gd name="T54" fmla="*/ 1494 w 1541"/>
                    <a:gd name="T55" fmla="*/ 135 h 262"/>
                    <a:gd name="T56" fmla="*/ 1518 w 1541"/>
                    <a:gd name="T57" fmla="*/ 113 h 262"/>
                    <a:gd name="T58" fmla="*/ 1534 w 1541"/>
                    <a:gd name="T59" fmla="*/ 91 h 262"/>
                    <a:gd name="T60" fmla="*/ 1540 w 1541"/>
                    <a:gd name="T61" fmla="*/ 73 h 262"/>
                    <a:gd name="T62" fmla="*/ 0 w 1541"/>
                    <a:gd name="T63" fmla="*/ 0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41" h="262">
                      <a:moveTo>
                        <a:pt x="0" y="0"/>
                      </a:moveTo>
                      <a:lnTo>
                        <a:pt x="1" y="77"/>
                      </a:lnTo>
                      <a:lnTo>
                        <a:pt x="6" y="91"/>
                      </a:lnTo>
                      <a:lnTo>
                        <a:pt x="15" y="103"/>
                      </a:lnTo>
                      <a:lnTo>
                        <a:pt x="24" y="114"/>
                      </a:lnTo>
                      <a:lnTo>
                        <a:pt x="36" y="124"/>
                      </a:lnTo>
                      <a:lnTo>
                        <a:pt x="51" y="136"/>
                      </a:lnTo>
                      <a:lnTo>
                        <a:pt x="63" y="144"/>
                      </a:lnTo>
                      <a:lnTo>
                        <a:pt x="76" y="151"/>
                      </a:lnTo>
                      <a:lnTo>
                        <a:pt x="92" y="160"/>
                      </a:lnTo>
                      <a:lnTo>
                        <a:pt x="106" y="167"/>
                      </a:lnTo>
                      <a:lnTo>
                        <a:pt x="125" y="173"/>
                      </a:lnTo>
                      <a:lnTo>
                        <a:pt x="143" y="180"/>
                      </a:lnTo>
                      <a:lnTo>
                        <a:pt x="166" y="188"/>
                      </a:lnTo>
                      <a:lnTo>
                        <a:pt x="189" y="195"/>
                      </a:lnTo>
                      <a:lnTo>
                        <a:pt x="209" y="201"/>
                      </a:lnTo>
                      <a:lnTo>
                        <a:pt x="232" y="207"/>
                      </a:lnTo>
                      <a:lnTo>
                        <a:pt x="253" y="211"/>
                      </a:lnTo>
                      <a:lnTo>
                        <a:pt x="276" y="216"/>
                      </a:lnTo>
                      <a:lnTo>
                        <a:pt x="305" y="222"/>
                      </a:lnTo>
                      <a:lnTo>
                        <a:pt x="339" y="228"/>
                      </a:lnTo>
                      <a:lnTo>
                        <a:pt x="370" y="233"/>
                      </a:lnTo>
                      <a:lnTo>
                        <a:pt x="399" y="237"/>
                      </a:lnTo>
                      <a:lnTo>
                        <a:pt x="424" y="240"/>
                      </a:lnTo>
                      <a:lnTo>
                        <a:pt x="466" y="246"/>
                      </a:lnTo>
                      <a:lnTo>
                        <a:pt x="515" y="250"/>
                      </a:lnTo>
                      <a:lnTo>
                        <a:pt x="558" y="253"/>
                      </a:lnTo>
                      <a:lnTo>
                        <a:pt x="603" y="256"/>
                      </a:lnTo>
                      <a:lnTo>
                        <a:pt x="645" y="258"/>
                      </a:lnTo>
                      <a:lnTo>
                        <a:pt x="680" y="260"/>
                      </a:lnTo>
                      <a:lnTo>
                        <a:pt x="719" y="261"/>
                      </a:lnTo>
                      <a:lnTo>
                        <a:pt x="748" y="261"/>
                      </a:lnTo>
                      <a:lnTo>
                        <a:pt x="771" y="261"/>
                      </a:lnTo>
                      <a:lnTo>
                        <a:pt x="795" y="261"/>
                      </a:lnTo>
                      <a:lnTo>
                        <a:pt x="820" y="261"/>
                      </a:lnTo>
                      <a:lnTo>
                        <a:pt x="856" y="260"/>
                      </a:lnTo>
                      <a:lnTo>
                        <a:pt x="907" y="258"/>
                      </a:lnTo>
                      <a:lnTo>
                        <a:pt x="950" y="257"/>
                      </a:lnTo>
                      <a:lnTo>
                        <a:pt x="984" y="255"/>
                      </a:lnTo>
                      <a:lnTo>
                        <a:pt x="1017" y="252"/>
                      </a:lnTo>
                      <a:lnTo>
                        <a:pt x="1049" y="248"/>
                      </a:lnTo>
                      <a:lnTo>
                        <a:pt x="1085" y="244"/>
                      </a:lnTo>
                      <a:lnTo>
                        <a:pt x="1125" y="240"/>
                      </a:lnTo>
                      <a:lnTo>
                        <a:pt x="1168" y="233"/>
                      </a:lnTo>
                      <a:lnTo>
                        <a:pt x="1202" y="228"/>
                      </a:lnTo>
                      <a:lnTo>
                        <a:pt x="1231" y="223"/>
                      </a:lnTo>
                      <a:lnTo>
                        <a:pt x="1258" y="218"/>
                      </a:lnTo>
                      <a:lnTo>
                        <a:pt x="1286" y="212"/>
                      </a:lnTo>
                      <a:lnTo>
                        <a:pt x="1316" y="205"/>
                      </a:lnTo>
                      <a:lnTo>
                        <a:pt x="1350" y="196"/>
                      </a:lnTo>
                      <a:lnTo>
                        <a:pt x="1382" y="186"/>
                      </a:lnTo>
                      <a:lnTo>
                        <a:pt x="1414" y="174"/>
                      </a:lnTo>
                      <a:lnTo>
                        <a:pt x="1437" y="165"/>
                      </a:lnTo>
                      <a:lnTo>
                        <a:pt x="1460" y="154"/>
                      </a:lnTo>
                      <a:lnTo>
                        <a:pt x="1477" y="145"/>
                      </a:lnTo>
                      <a:lnTo>
                        <a:pt x="1494" y="135"/>
                      </a:lnTo>
                      <a:lnTo>
                        <a:pt x="1507" y="124"/>
                      </a:lnTo>
                      <a:lnTo>
                        <a:pt x="1518" y="113"/>
                      </a:lnTo>
                      <a:lnTo>
                        <a:pt x="1529" y="100"/>
                      </a:lnTo>
                      <a:lnTo>
                        <a:pt x="1534" y="91"/>
                      </a:lnTo>
                      <a:lnTo>
                        <a:pt x="1538" y="82"/>
                      </a:lnTo>
                      <a:lnTo>
                        <a:pt x="1540" y="73"/>
                      </a:lnTo>
                      <a:lnTo>
                        <a:pt x="153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40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41" name="Oval 40"/>
                <p:cNvSpPr>
                  <a:spLocks noChangeArrowheads="1"/>
                </p:cNvSpPr>
                <p:nvPr/>
              </p:nvSpPr>
              <p:spPr bwMode="auto">
                <a:xfrm>
                  <a:off x="3890" y="1872"/>
                  <a:ext cx="1536" cy="383"/>
                </a:xfrm>
                <a:prstGeom prst="ellipse">
                  <a:avLst/>
                </a:prstGeom>
                <a:solidFill>
                  <a:srgbClr val="202020"/>
                </a:solidFill>
                <a:ln w="12700">
                  <a:solidFill>
                    <a:srgbClr val="40404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</p:grpSp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3972" y="2286"/>
              <a:ext cx="1379" cy="1736"/>
              <a:chOff x="3972" y="2286"/>
              <a:chExt cx="1379" cy="1736"/>
            </a:xfrm>
          </p:grpSpPr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3972" y="2289"/>
                <a:ext cx="196" cy="1665"/>
                <a:chOff x="3972" y="2289"/>
                <a:chExt cx="196" cy="1665"/>
              </a:xfrm>
            </p:grpSpPr>
            <p:sp>
              <p:nvSpPr>
                <p:cNvPr id="34" name="Oval 33"/>
                <p:cNvSpPr>
                  <a:spLocks noChangeArrowheads="1"/>
                </p:cNvSpPr>
                <p:nvPr/>
              </p:nvSpPr>
              <p:spPr bwMode="auto">
                <a:xfrm>
                  <a:off x="3974" y="2289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35" name="Rectangle 34"/>
                <p:cNvSpPr>
                  <a:spLocks noChangeArrowheads="1"/>
                </p:cNvSpPr>
                <p:nvPr/>
              </p:nvSpPr>
              <p:spPr bwMode="auto">
                <a:xfrm>
                  <a:off x="3972" y="2373"/>
                  <a:ext cx="196" cy="1495"/>
                </a:xfrm>
                <a:prstGeom prst="rect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36" name="Oval 35"/>
                <p:cNvSpPr>
                  <a:spLocks noChangeArrowheads="1"/>
                </p:cNvSpPr>
                <p:nvPr/>
              </p:nvSpPr>
              <p:spPr bwMode="auto">
                <a:xfrm>
                  <a:off x="3974" y="3767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  <p:grpSp>
            <p:nvGrpSpPr>
              <p:cNvPr id="18" name="Group 17"/>
              <p:cNvGrpSpPr>
                <a:grpSpLocks/>
              </p:cNvGrpSpPr>
              <p:nvPr/>
            </p:nvGrpSpPr>
            <p:grpSpPr bwMode="auto">
              <a:xfrm>
                <a:off x="5155" y="2286"/>
                <a:ext cx="196" cy="1665"/>
                <a:chOff x="5155" y="2286"/>
                <a:chExt cx="196" cy="1665"/>
              </a:xfrm>
            </p:grpSpPr>
            <p:sp>
              <p:nvSpPr>
                <p:cNvPr id="31" name="Oval 30"/>
                <p:cNvSpPr>
                  <a:spLocks noChangeArrowheads="1"/>
                </p:cNvSpPr>
                <p:nvPr/>
              </p:nvSpPr>
              <p:spPr bwMode="auto">
                <a:xfrm>
                  <a:off x="5157" y="2286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32" name="Rectangle 31"/>
                <p:cNvSpPr>
                  <a:spLocks noChangeArrowheads="1"/>
                </p:cNvSpPr>
                <p:nvPr/>
              </p:nvSpPr>
              <p:spPr bwMode="auto">
                <a:xfrm>
                  <a:off x="5155" y="2370"/>
                  <a:ext cx="196" cy="1495"/>
                </a:xfrm>
                <a:prstGeom prst="rect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33" name="Oval 32"/>
                <p:cNvSpPr>
                  <a:spLocks noChangeArrowheads="1"/>
                </p:cNvSpPr>
                <p:nvPr/>
              </p:nvSpPr>
              <p:spPr bwMode="auto">
                <a:xfrm>
                  <a:off x="5157" y="3764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  <p:grpSp>
            <p:nvGrpSpPr>
              <p:cNvPr id="19" name="Group 18"/>
              <p:cNvGrpSpPr>
                <a:grpSpLocks/>
              </p:cNvGrpSpPr>
              <p:nvPr/>
            </p:nvGrpSpPr>
            <p:grpSpPr bwMode="auto">
              <a:xfrm>
                <a:off x="4856" y="2334"/>
                <a:ext cx="196" cy="1665"/>
                <a:chOff x="4856" y="2334"/>
                <a:chExt cx="196" cy="1665"/>
              </a:xfrm>
            </p:grpSpPr>
            <p:sp>
              <p:nvSpPr>
                <p:cNvPr id="28" name="Oval 27"/>
                <p:cNvSpPr>
                  <a:spLocks noChangeArrowheads="1"/>
                </p:cNvSpPr>
                <p:nvPr/>
              </p:nvSpPr>
              <p:spPr bwMode="auto">
                <a:xfrm>
                  <a:off x="4858" y="2334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29" name="Rectangle 28"/>
                <p:cNvSpPr>
                  <a:spLocks noChangeArrowheads="1"/>
                </p:cNvSpPr>
                <p:nvPr/>
              </p:nvSpPr>
              <p:spPr bwMode="auto">
                <a:xfrm>
                  <a:off x="4856" y="2418"/>
                  <a:ext cx="196" cy="1495"/>
                </a:xfrm>
                <a:prstGeom prst="rect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30" name="Oval 29"/>
                <p:cNvSpPr>
                  <a:spLocks noChangeArrowheads="1"/>
                </p:cNvSpPr>
                <p:nvPr/>
              </p:nvSpPr>
              <p:spPr bwMode="auto">
                <a:xfrm>
                  <a:off x="4858" y="3812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  <p:grpSp>
            <p:nvGrpSpPr>
              <p:cNvPr id="20" name="Group 19"/>
              <p:cNvGrpSpPr>
                <a:grpSpLocks/>
              </p:cNvGrpSpPr>
              <p:nvPr/>
            </p:nvGrpSpPr>
            <p:grpSpPr bwMode="auto">
              <a:xfrm>
                <a:off x="4264" y="2334"/>
                <a:ext cx="196" cy="1664"/>
                <a:chOff x="4264" y="2334"/>
                <a:chExt cx="196" cy="1664"/>
              </a:xfrm>
            </p:grpSpPr>
            <p:sp>
              <p:nvSpPr>
                <p:cNvPr id="25" name="Oval 24"/>
                <p:cNvSpPr>
                  <a:spLocks noChangeArrowheads="1"/>
                </p:cNvSpPr>
                <p:nvPr/>
              </p:nvSpPr>
              <p:spPr bwMode="auto">
                <a:xfrm>
                  <a:off x="4266" y="2334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26" name="Rectangle 25"/>
                <p:cNvSpPr>
                  <a:spLocks noChangeArrowheads="1"/>
                </p:cNvSpPr>
                <p:nvPr/>
              </p:nvSpPr>
              <p:spPr bwMode="auto">
                <a:xfrm>
                  <a:off x="4264" y="2417"/>
                  <a:ext cx="196" cy="1496"/>
                </a:xfrm>
                <a:prstGeom prst="rect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27" name="Oval 26"/>
                <p:cNvSpPr>
                  <a:spLocks noChangeArrowheads="1"/>
                </p:cNvSpPr>
                <p:nvPr/>
              </p:nvSpPr>
              <p:spPr bwMode="auto">
                <a:xfrm>
                  <a:off x="4266" y="3811"/>
                  <a:ext cx="192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  <p:grpSp>
            <p:nvGrpSpPr>
              <p:cNvPr id="21" name="Group 20"/>
              <p:cNvGrpSpPr>
                <a:grpSpLocks/>
              </p:cNvGrpSpPr>
              <p:nvPr/>
            </p:nvGrpSpPr>
            <p:grpSpPr bwMode="auto">
              <a:xfrm>
                <a:off x="4560" y="2358"/>
                <a:ext cx="197" cy="1664"/>
                <a:chOff x="4560" y="2358"/>
                <a:chExt cx="197" cy="1664"/>
              </a:xfrm>
            </p:grpSpPr>
            <p:sp>
              <p:nvSpPr>
                <p:cNvPr id="22" name="Oval 21"/>
                <p:cNvSpPr>
                  <a:spLocks noChangeArrowheads="1"/>
                </p:cNvSpPr>
                <p:nvPr/>
              </p:nvSpPr>
              <p:spPr bwMode="auto">
                <a:xfrm>
                  <a:off x="4562" y="2358"/>
                  <a:ext cx="193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23" name="Rectangle 22"/>
                <p:cNvSpPr>
                  <a:spLocks noChangeArrowheads="1"/>
                </p:cNvSpPr>
                <p:nvPr/>
              </p:nvSpPr>
              <p:spPr bwMode="auto">
                <a:xfrm>
                  <a:off x="4560" y="2441"/>
                  <a:ext cx="197" cy="1496"/>
                </a:xfrm>
                <a:prstGeom prst="rect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  <p:sp>
              <p:nvSpPr>
                <p:cNvPr id="24" name="Oval 23"/>
                <p:cNvSpPr>
                  <a:spLocks noChangeArrowheads="1"/>
                </p:cNvSpPr>
                <p:nvPr/>
              </p:nvSpPr>
              <p:spPr bwMode="auto">
                <a:xfrm>
                  <a:off x="4562" y="3835"/>
                  <a:ext cx="193" cy="187"/>
                </a:xfrm>
                <a:prstGeom prst="ellipse">
                  <a:avLst/>
                </a:prstGeom>
                <a:solidFill>
                  <a:srgbClr val="60606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</p:grp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56954" y="2996951"/>
            <a:ext cx="2774886" cy="132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2000" b="1" dirty="0" smtClean="0">
                <a:latin typeface="+mn-lt"/>
              </a:rPr>
              <a:t>Donations are collected over the year for the 2012 Red Cross Hurricane Fund.</a:t>
            </a:r>
            <a:endParaRPr lang="en-US" sz="2000" b="1" dirty="0"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22347" y="4913261"/>
            <a:ext cx="3317491" cy="132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2000" b="1" dirty="0" smtClean="0">
                <a:latin typeface="+mn-lt"/>
              </a:rPr>
              <a:t>Hurricane Sandy hits the Eastern seaboard and millions of individuals are in need of aid.</a:t>
            </a:r>
            <a:endParaRPr lang="en-US" sz="2000" b="1" dirty="0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15273" y="1795469"/>
            <a:ext cx="3324565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2000" b="1" dirty="0" smtClean="0">
                <a:latin typeface="+mn-lt"/>
              </a:rPr>
              <a:t>Volunteers, fundraisers, employees</a:t>
            </a:r>
            <a:endParaRPr lang="en-US" sz="2000" b="1" dirty="0">
              <a:latin typeface="+mn-lt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2418" y="1412776"/>
            <a:ext cx="2173318" cy="1628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2000" b="1" dirty="0" smtClean="0">
                <a:latin typeface="+mn-lt"/>
              </a:rPr>
              <a:t>The Red Cross uses the donations to assist all of the people affected by hurricane Sandy</a:t>
            </a:r>
            <a:endParaRPr lang="en-US" sz="2000" b="1" dirty="0">
              <a:latin typeface="+mn-lt"/>
            </a:endParaRPr>
          </a:p>
        </p:txBody>
      </p:sp>
      <p:sp>
        <p:nvSpPr>
          <p:cNvPr id="43" name="Plus 42"/>
          <p:cNvSpPr/>
          <p:nvPr/>
        </p:nvSpPr>
        <p:spPr>
          <a:xfrm>
            <a:off x="5724128" y="1643559"/>
            <a:ext cx="653399" cy="705321"/>
          </a:xfrm>
          <a:prstGeom prst="mathPlu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44" name="Equal 43"/>
          <p:cNvSpPr/>
          <p:nvPr/>
        </p:nvSpPr>
        <p:spPr>
          <a:xfrm>
            <a:off x="2069965" y="1844824"/>
            <a:ext cx="701835" cy="511182"/>
          </a:xfrm>
          <a:prstGeom prst="mathEqual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449167" y="5478950"/>
            <a:ext cx="3317491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3600" b="1" dirty="0" smtClean="0">
                <a:latin typeface="+mn-lt"/>
              </a:rPr>
              <a:t>Consequences?</a:t>
            </a:r>
            <a:endParaRPr lang="en-US" sz="3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979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31439E-6 C 0.00816 0.00185 0.01857 0.0067 0.03264 0.01248 C 0.03975 0.01525 0.04444 0.0164 0.05121 0.01894 C 0.08993 0.0335 0.05781 0.02102 0.16458 0.07023 C 0.16753 0.07138 0.171 0.07277 0.17343 0.07369 C 0.18021 0.07669 0.18541 0.0797 0.19149 0.08293 C 0.19878 0.08686 0.20746 0.09055 0.2151 0.09448 C 0.23663 0.10534 0.26111 0.11643 0.2835 0.12728 C 0.29236 0.1319 0.30191 0.13675 0.31007 0.14137 C 0.31423 0.14322 0.31788 0.14576 0.3217 0.14761 C 0.32864 0.15084 0.33576 0.15454 0.34288 0.15777 C 0.34809 0.16078 0.35364 0.16424 0.36024 0.16748 C 0.37743 0.17672 0.39531 0.18573 0.41337 0.19473 C 0.4184 0.19728 0.42257 0.19982 0.42795 0.20282 C 0.43333 0.20536 0.4401 0.20859 0.44566 0.2116 C 0.45642 0.21783 0.45087 0.21483 0.46284 0.22084 C 0.4717 0.22638 0.47864 0.23146 0.48906 0.23747 C 0.49496 0.2407 0.50642 0.24694 0.50659 0.24694 C 0.52777 0.26172 0.49357 0.23839 0.52083 0.25641 C 0.53142 0.26311 0.53316 0.26565 0.54652 0.27327 C 0.55382 0.27859 0.55573 0.27974 0.55468 0.28182 " pathEditMode="fixed" rAng="1154886" ptsTypes="ffffffffffffffffffff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47" y="13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6179E-6 C 0.07708 0.00023 0.15469 0.00023 0.23194 0.00185 C 0.25364 0.00254 0.27639 0.01248 0.29757 0.01548 C 0.30764 0.01894 0.31857 0.01918 0.3276 0.02403 C 0.33073 0.02541 0.33298 0.02818 0.33594 0.02934 C 0.33871 0.03073 0.35486 0.03581 0.36059 0.03766 C 0.36128 0.03789 0.37673 0.04297 0.37708 0.04297 C 0.38767 0.05013 0.38229 0.04782 0.39323 0.05128 C 0.40451 0.05868 0.41753 0.06099 0.42899 0.06792 C 0.4408 0.07438 0.45173 0.08247 0.46458 0.08686 C 0.46719 0.08848 0.47014 0.08986 0.47257 0.09194 C 0.47569 0.09471 0.47795 0.09818 0.4809 0.10049 C 0.4842 0.10257 0.48854 0.10395 0.49184 0.10626 C 0.49757 0.10973 0.50833 0.11689 0.50833 0.11712 C 0.5118 0.12266 0.51562 0.12798 0.5191 0.13352 C 0.52361 0.13999 0.53576 0.15015 0.53576 0.15038 C 0.54149 0.16748 0.54583 0.18434 0.55208 0.20167 C 0.55312 0.20444 0.55347 0.20744 0.55486 0.20998 C 0.55798 0.21576 0.5658 0.22615 0.5658 0.22661 C 0.575 0.25503 0.56059 0.21322 0.57396 0.24278 C 0.57621 0.24833 0.5776 0.25364 0.57934 0.25918 C 0.58298 0.2705 0.58489 0.26935 0.57673 0.26196 " pathEditMode="relative" rAng="0" ptsTypes="fffffffffffffffffffff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36" y="13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4 0.02379 C 0.08698 -1.81104E-6 0.09046 -0.02148 0.0948 -0.03465 C 0.10139 -0.08685 0.10868 -0.09933 0.11546 -0.1513 C 0.1198 -0.18295 0.12379 -0.24555 0.12813 -0.2668 C 0.13455 -0.29753 0.14098 -0.33657 0.1474 -0.36429 C 0.16719 -0.45183 0.15209 -0.36867 0.16164 -0.42157 C 0.16233 -0.43497 0.16337 -0.44306 0.16407 -0.46061 C 0.16459 -0.47586 0.16407 -0.51236 0.16493 -0.51836 C 0.16806 -0.541 0.17153 -0.52991 0.175 -0.53846 C 0.18056 -0.5514 0.18612 -0.58004 0.1915 -0.59505 C 0.20678 -0.58166 0.22171 -0.55509 0.23681 -0.53846 C 0.23837 -0.53245 0.24323 -0.49942 0.24549 -0.49942 " pathEditMode="relative" rAng="0" ptsTypes="fffffffffffA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08" y="-30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715 0.36498 L 0.66354 -0.2217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-29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7" grpId="3"/>
      <p:bldP spid="8" grpId="0"/>
      <p:bldP spid="8" grpId="1"/>
      <p:bldP spid="9" grpId="0"/>
      <p:bldP spid="9" grpId="1"/>
      <p:bldP spid="42" grpId="0"/>
      <p:bldP spid="43" grpId="0" animBg="1"/>
      <p:bldP spid="44" grpId="0" animBg="1"/>
      <p:bldP spid="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Contingency Decision Making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Decision-making </a:t>
            </a:r>
            <a:r>
              <a:rPr lang="en-US" dirty="0"/>
              <a:t>approach is contingent on the organization setting</a:t>
            </a:r>
            <a:r>
              <a:rPr lang="en-US" dirty="0" smtClean="0"/>
              <a:t>.</a:t>
            </a:r>
          </a:p>
          <a:p>
            <a:pPr marL="11430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Two characteristics of organizations that determine the use of decision </a:t>
            </a:r>
            <a:r>
              <a:rPr lang="en-US" dirty="0" smtClean="0"/>
              <a:t>approaches: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marL="114300" indent="0">
              <a:lnSpc>
                <a:spcPct val="90000"/>
              </a:lnSpc>
              <a:buNone/>
            </a:pPr>
            <a:r>
              <a:rPr lang="en-US" dirty="0" smtClean="0"/>
              <a:t>1. Problem </a:t>
            </a:r>
            <a:r>
              <a:rPr lang="en-US" dirty="0"/>
              <a:t>Consensus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</a:t>
            </a:r>
            <a:r>
              <a:rPr lang="en-US" dirty="0" smtClean="0"/>
              <a:t>greement </a:t>
            </a:r>
            <a:r>
              <a:rPr lang="en-US" dirty="0"/>
              <a:t>among </a:t>
            </a:r>
            <a:r>
              <a:rPr lang="en-US" dirty="0" smtClean="0"/>
              <a:t>managers about the nature of a problem or opportunity and about which goals and outcomes to pursue.</a:t>
            </a:r>
          </a:p>
          <a:p>
            <a:pPr marL="411480" lvl="1" indent="0">
              <a:lnSpc>
                <a:spcPct val="90000"/>
              </a:lnSpc>
              <a:buNone/>
            </a:pPr>
            <a:endParaRPr lang="en-US" dirty="0" smtClean="0"/>
          </a:p>
          <a:p>
            <a:pPr marL="114300" indent="0">
              <a:lnSpc>
                <a:spcPct val="90000"/>
              </a:lnSpc>
              <a:buNone/>
            </a:pPr>
            <a:r>
              <a:rPr lang="en-US" dirty="0" smtClean="0"/>
              <a:t>2. Technical Knowledge about Solutions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Understanding </a:t>
            </a:r>
            <a:r>
              <a:rPr lang="en-US" dirty="0"/>
              <a:t>and agreement about how to solve problems and reach organizational goals.</a:t>
            </a:r>
          </a:p>
        </p:txBody>
      </p:sp>
    </p:spTree>
    <p:extLst>
      <p:ext uri="{BB962C8B-B14F-4D97-AF65-F5344CB8AC3E}">
        <p14:creationId xmlns:p14="http://schemas.microsoft.com/office/powerpoint/2010/main" xmlns="" val="228621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Examples?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7620000" cy="4411960"/>
          </a:xfrm>
        </p:spPr>
        <p:txBody>
          <a:bodyPr/>
          <a:lstStyle/>
          <a:p>
            <a:r>
              <a:rPr lang="en-CA" dirty="0" smtClean="0"/>
              <a:t>Can anyone provide an example of an organization that has made a decision that was either successful or failed?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08639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48" y="228600"/>
            <a:ext cx="7620000" cy="1143000"/>
          </a:xfrm>
        </p:spPr>
        <p:txBody>
          <a:bodyPr/>
          <a:lstStyle/>
          <a:p>
            <a:r>
              <a:rPr lang="en-CA" dirty="0" smtClean="0"/>
              <a:t>Contingency Framework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grpSp>
        <p:nvGrpSpPr>
          <p:cNvPr id="22" name="Group 21"/>
          <p:cNvGrpSpPr/>
          <p:nvPr/>
        </p:nvGrpSpPr>
        <p:grpSpPr>
          <a:xfrm>
            <a:off x="416235" y="2038353"/>
            <a:ext cx="7614741" cy="4115035"/>
            <a:chOff x="770434" y="1371603"/>
            <a:chExt cx="7614741" cy="4115035"/>
          </a:xfrm>
        </p:grpSpPr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2212975" y="1371603"/>
              <a:ext cx="6172200" cy="369888"/>
              <a:chOff x="1584" y="1296"/>
              <a:chExt cx="3888" cy="233"/>
            </a:xfrm>
          </p:grpSpPr>
          <p:sp>
            <p:nvSpPr>
              <p:cNvPr id="40" name="Rectangle 39"/>
              <p:cNvSpPr>
                <a:spLocks noChangeArrowheads="1"/>
              </p:cNvSpPr>
              <p:nvPr/>
            </p:nvSpPr>
            <p:spPr bwMode="auto">
              <a:xfrm>
                <a:off x="1584" y="1296"/>
                <a:ext cx="3888" cy="192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1" name="Text Box 5"/>
              <p:cNvSpPr txBox="1">
                <a:spLocks noChangeArrowheads="1"/>
              </p:cNvSpPr>
              <p:nvPr/>
            </p:nvSpPr>
            <p:spPr bwMode="auto">
              <a:xfrm>
                <a:off x="1590" y="1296"/>
                <a:ext cx="551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algn="ctr" eaLnBrk="1" hangingPunct="1"/>
                <a:r>
                  <a:rPr lang="en-US" b="1" dirty="0">
                    <a:solidFill>
                      <a:schemeClr val="bg1"/>
                    </a:solidFill>
                    <a:latin typeface="+mn-lt"/>
                  </a:rPr>
                  <a:t>Certain</a:t>
                </a:r>
              </a:p>
            </p:txBody>
          </p:sp>
          <p:sp>
            <p:nvSpPr>
              <p:cNvPr id="42" name="Text Box 6"/>
              <p:cNvSpPr txBox="1">
                <a:spLocks noChangeArrowheads="1"/>
              </p:cNvSpPr>
              <p:nvPr/>
            </p:nvSpPr>
            <p:spPr bwMode="auto">
              <a:xfrm>
                <a:off x="4759" y="1296"/>
                <a:ext cx="708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algn="ctr" eaLnBrk="1" hangingPunct="1"/>
                <a:r>
                  <a:rPr lang="en-US" b="1">
                    <a:solidFill>
                      <a:schemeClr val="bg1"/>
                    </a:solidFill>
                    <a:latin typeface="+mn-lt"/>
                  </a:rPr>
                  <a:t>Uncertain</a:t>
                </a:r>
              </a:p>
            </p:txBody>
          </p:sp>
        </p:grp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 rot="16200000">
              <a:off x="-272256" y="3171031"/>
              <a:ext cx="3276600" cy="104933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2212975" y="1905000"/>
              <a:ext cx="2998788" cy="17192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310188" y="3767138"/>
              <a:ext cx="2998787" cy="17192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en-US" sz="1400">
                <a:solidFill>
                  <a:schemeClr val="bg2"/>
                </a:solidFill>
                <a:latin typeface="Arial Black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5310188" y="1905000"/>
              <a:ext cx="2998787" cy="17192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212975" y="3767138"/>
              <a:ext cx="2998788" cy="17192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9" name="Text Box 13"/>
            <p:cNvSpPr txBox="1">
              <a:spLocks noChangeArrowheads="1"/>
            </p:cNvSpPr>
            <p:nvPr/>
          </p:nvSpPr>
          <p:spPr bwMode="auto">
            <a:xfrm>
              <a:off x="2517775" y="2184359"/>
              <a:ext cx="183422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400" b="1" dirty="0">
                  <a:latin typeface="+mn-lt"/>
                </a:rPr>
                <a:t>Individual: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Rational Approach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Computation</a:t>
              </a:r>
            </a:p>
            <a:p>
              <a:pPr eaLnBrk="1" hangingPunct="1"/>
              <a:endParaRPr lang="en-US" sz="1400" b="1" dirty="0">
                <a:latin typeface="+mn-lt"/>
              </a:endParaRPr>
            </a:p>
            <a:p>
              <a:pPr eaLnBrk="1" hangingPunct="1"/>
              <a:r>
                <a:rPr lang="en-US" sz="1400" b="1" dirty="0">
                  <a:latin typeface="+mn-lt"/>
                </a:rPr>
                <a:t>Organization: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Management Science</a:t>
              </a:r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5565775" y="2177635"/>
              <a:ext cx="1774268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400" b="1" dirty="0">
                  <a:latin typeface="+mn-lt"/>
                </a:rPr>
                <a:t>Individual: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Bargaining, Coalition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Formation</a:t>
              </a:r>
            </a:p>
            <a:p>
              <a:pPr eaLnBrk="1" hangingPunct="1"/>
              <a:endParaRPr lang="en-US" sz="1400" dirty="0">
                <a:latin typeface="+mn-lt"/>
              </a:endParaRPr>
            </a:p>
            <a:p>
              <a:pPr eaLnBrk="1" hangingPunct="1"/>
              <a:r>
                <a:rPr lang="en-US" sz="1400" b="1" dirty="0">
                  <a:latin typeface="+mn-lt"/>
                </a:rPr>
                <a:t>Organization:</a:t>
              </a:r>
            </a:p>
            <a:p>
              <a:pPr eaLnBrk="1" hangingPunct="1"/>
              <a:r>
                <a:rPr lang="en-US" sz="1400" dirty="0">
                  <a:solidFill>
                    <a:schemeClr val="bg2"/>
                  </a:solidFill>
                  <a:latin typeface="+mn-lt"/>
                </a:rPr>
                <a:t>  </a:t>
              </a:r>
              <a:r>
                <a:rPr lang="en-US" sz="1400" dirty="0">
                  <a:latin typeface="+mn-lt"/>
                </a:rPr>
                <a:t>Carnegie Model</a:t>
              </a:r>
            </a:p>
          </p:txBody>
        </p:sp>
        <p:sp>
          <p:nvSpPr>
            <p:cNvPr id="31" name="Text Box 15"/>
            <p:cNvSpPr txBox="1">
              <a:spLocks noChangeArrowheads="1"/>
            </p:cNvSpPr>
            <p:nvPr/>
          </p:nvSpPr>
          <p:spPr bwMode="auto">
            <a:xfrm>
              <a:off x="2517775" y="3886200"/>
              <a:ext cx="2336416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400" b="1" dirty="0">
                  <a:latin typeface="+mn-lt"/>
                </a:rPr>
                <a:t>Individual: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</a:t>
              </a:r>
              <a:r>
                <a:rPr lang="en-US" sz="1400" dirty="0" smtClean="0">
                  <a:latin typeface="+mn-lt"/>
                </a:rPr>
                <a:t>Judgment, Trial-and-error</a:t>
              </a:r>
              <a:endParaRPr lang="en-US" sz="1400" dirty="0">
                <a:latin typeface="+mn-lt"/>
              </a:endParaRPr>
            </a:p>
            <a:p>
              <a:pPr eaLnBrk="1" hangingPunct="1"/>
              <a:endParaRPr lang="en-US" sz="1400" b="1" dirty="0">
                <a:latin typeface="+mn-lt"/>
              </a:endParaRPr>
            </a:p>
            <a:p>
              <a:pPr eaLnBrk="1" hangingPunct="1"/>
              <a:r>
                <a:rPr lang="en-US" sz="1400" b="1" dirty="0">
                  <a:latin typeface="+mn-lt"/>
                </a:rPr>
                <a:t>Organization: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Incremental Decision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Process Model</a:t>
              </a:r>
            </a:p>
          </p:txBody>
        </p:sp>
        <p:sp>
          <p:nvSpPr>
            <p:cNvPr id="32" name="Text Box 16"/>
            <p:cNvSpPr txBox="1">
              <a:spLocks noChangeArrowheads="1"/>
            </p:cNvSpPr>
            <p:nvPr/>
          </p:nvSpPr>
          <p:spPr bwMode="auto">
            <a:xfrm>
              <a:off x="5565775" y="3886200"/>
              <a:ext cx="2143728" cy="1600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400" b="1" dirty="0">
                  <a:latin typeface="+mn-lt"/>
                </a:rPr>
                <a:t>Individual: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Bargaining and Judgment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Inspiration and Imitation</a:t>
              </a:r>
            </a:p>
            <a:p>
              <a:pPr eaLnBrk="1" hangingPunct="1"/>
              <a:r>
                <a:rPr lang="en-US" sz="1400" b="1" dirty="0">
                  <a:latin typeface="+mn-lt"/>
                </a:rPr>
                <a:t>Learning Organization: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Carnegie and Incremental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Decision Process Models,</a:t>
              </a:r>
            </a:p>
            <a:p>
              <a:pPr eaLnBrk="1" hangingPunct="1"/>
              <a:r>
                <a:rPr lang="en-US" sz="1400" dirty="0">
                  <a:latin typeface="+mn-lt"/>
                </a:rPr>
                <a:t>  Evolving to Garbage Can</a:t>
              </a:r>
            </a:p>
          </p:txBody>
        </p:sp>
        <p:sp>
          <p:nvSpPr>
            <p:cNvPr id="33" name="Text Box 17"/>
            <p:cNvSpPr txBox="1">
              <a:spLocks noChangeArrowheads="1"/>
            </p:cNvSpPr>
            <p:nvPr/>
          </p:nvSpPr>
          <p:spPr bwMode="auto">
            <a:xfrm>
              <a:off x="770434" y="3429000"/>
              <a:ext cx="1243610" cy="64633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b="1" dirty="0">
                  <a:latin typeface="+mn-lt"/>
                </a:rPr>
                <a:t>Solution</a:t>
              </a:r>
            </a:p>
            <a:p>
              <a:pPr algn="ctr" eaLnBrk="1" hangingPunct="1"/>
              <a:r>
                <a:rPr lang="en-US" b="1" dirty="0">
                  <a:latin typeface="+mn-lt"/>
                </a:rPr>
                <a:t>Knowledge</a:t>
              </a:r>
            </a:p>
          </p:txBody>
        </p:sp>
        <p:sp>
          <p:nvSpPr>
            <p:cNvPr id="34" name="Text Box 18"/>
            <p:cNvSpPr txBox="1">
              <a:spLocks noChangeArrowheads="1"/>
            </p:cNvSpPr>
            <p:nvPr/>
          </p:nvSpPr>
          <p:spPr bwMode="auto">
            <a:xfrm>
              <a:off x="953984" y="2057400"/>
              <a:ext cx="8749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b="1" dirty="0">
                  <a:solidFill>
                    <a:schemeClr val="bg1"/>
                  </a:solidFill>
                  <a:latin typeface="+mn-lt"/>
                </a:rPr>
                <a:t>Certain</a:t>
              </a:r>
            </a:p>
          </p:txBody>
        </p:sp>
        <p:sp>
          <p:nvSpPr>
            <p:cNvPr id="35" name="Text Box 19"/>
            <p:cNvSpPr txBox="1">
              <a:spLocks noChangeArrowheads="1"/>
            </p:cNvSpPr>
            <p:nvPr/>
          </p:nvSpPr>
          <p:spPr bwMode="auto">
            <a:xfrm>
              <a:off x="831339" y="5029200"/>
              <a:ext cx="11233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b="1" dirty="0">
                  <a:solidFill>
                    <a:schemeClr val="bg1"/>
                  </a:solidFill>
                  <a:latin typeface="+mn-lt"/>
                </a:rPr>
                <a:t>Uncertain</a:t>
              </a:r>
            </a:p>
          </p:txBody>
        </p:sp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5337175" y="3886200"/>
              <a:ext cx="228600" cy="3048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>
                  <a:latin typeface="Arial Black" pitchFamily="34" charset="0"/>
                </a:rPr>
                <a:t>4</a:t>
              </a:r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5337175" y="1981200"/>
              <a:ext cx="228600" cy="3048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>
                  <a:latin typeface="Arial Black" pitchFamily="34" charset="0"/>
                </a:rPr>
                <a:t>2</a:t>
              </a:r>
            </a:p>
          </p:txBody>
        </p:sp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2289175" y="1981200"/>
              <a:ext cx="228600" cy="3048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>
                  <a:latin typeface="Arial Black" pitchFamily="34" charset="0"/>
                </a:rPr>
                <a:t>1</a:t>
              </a:r>
            </a:p>
          </p:txBody>
        </p:sp>
        <p:sp>
          <p:nvSpPr>
            <p:cNvPr id="39" name="Oval 38"/>
            <p:cNvSpPr>
              <a:spLocks noChangeArrowheads="1"/>
            </p:cNvSpPr>
            <p:nvPr/>
          </p:nvSpPr>
          <p:spPr bwMode="auto">
            <a:xfrm>
              <a:off x="2289175" y="3886200"/>
              <a:ext cx="228600" cy="3048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>
                  <a:latin typeface="Arial Black" pitchFamily="34" charset="0"/>
                </a:rPr>
                <a:t>3</a:t>
              </a:r>
            </a:p>
          </p:txBody>
        </p:sp>
      </p:grp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4318252" y="1862978"/>
            <a:ext cx="1189749" cy="646331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1" dirty="0">
                <a:latin typeface="+mn-lt"/>
              </a:rPr>
              <a:t>Problem</a:t>
            </a:r>
          </a:p>
          <a:p>
            <a:pPr algn="ctr" eaLnBrk="1" hangingPunct="1"/>
            <a:r>
              <a:rPr lang="en-US" b="1" dirty="0">
                <a:latin typeface="+mn-lt"/>
              </a:rPr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xmlns="" val="356049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Special Decision Circumstances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High Velocity Environments</a:t>
            </a:r>
          </a:p>
          <a:p>
            <a:r>
              <a:rPr lang="en-US" dirty="0"/>
              <a:t>Characteristics</a:t>
            </a:r>
          </a:p>
          <a:p>
            <a:r>
              <a:rPr lang="en-US" dirty="0"/>
              <a:t>How to overcome </a:t>
            </a:r>
            <a:r>
              <a:rPr lang="en-US" dirty="0" smtClean="0"/>
              <a:t>them</a:t>
            </a:r>
          </a:p>
          <a:p>
            <a:r>
              <a:rPr lang="en-US" dirty="0" smtClean="0"/>
              <a:t>“A slow decision is as ineffective as the wrong decision”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Decision Mistakes </a:t>
            </a:r>
            <a:r>
              <a:rPr lang="en-US" dirty="0"/>
              <a:t>&amp; </a:t>
            </a:r>
            <a:r>
              <a:rPr lang="en-US" dirty="0" smtClean="0"/>
              <a:t>Learning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Escalating Commitment</a:t>
            </a:r>
          </a:p>
          <a:p>
            <a:r>
              <a:rPr lang="en-US" dirty="0"/>
              <a:t>Why does it happen?</a:t>
            </a:r>
          </a:p>
          <a:p>
            <a:pPr marL="411480" lvl="1" indent="0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577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09656" cy="1143000"/>
          </a:xfrm>
        </p:spPr>
        <p:txBody>
          <a:bodyPr/>
          <a:lstStyle/>
          <a:p>
            <a:r>
              <a:rPr lang="en-CA" dirty="0" smtClean="0"/>
              <a:t>Key Terms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Organizational Decision Making:</a:t>
            </a:r>
          </a:p>
          <a:p>
            <a:pPr marL="114300" indent="0">
              <a:buNone/>
            </a:pPr>
            <a:r>
              <a:rPr lang="en-CA" i="1" dirty="0" smtClean="0"/>
              <a:t>“The process of identifying and solving problems.”</a:t>
            </a:r>
          </a:p>
          <a:p>
            <a:pPr marL="114300" indent="0">
              <a:buNone/>
            </a:pPr>
            <a:endParaRPr lang="en-CA" i="1" dirty="0"/>
          </a:p>
          <a:p>
            <a:r>
              <a:rPr lang="en-CA" dirty="0" smtClean="0"/>
              <a:t>Problem Identification </a:t>
            </a:r>
          </a:p>
          <a:p>
            <a:pPr marL="114300" indent="0">
              <a:buNone/>
            </a:pPr>
            <a:r>
              <a:rPr lang="en-CA" i="1" dirty="0" smtClean="0"/>
              <a:t>Information about environmental and organizational conditions is monitored to determine if performance is satisfactory and to diagnose the cause of shortcomings.</a:t>
            </a:r>
          </a:p>
          <a:p>
            <a:pPr marL="114300" indent="0">
              <a:buNone/>
            </a:pPr>
            <a:r>
              <a:rPr lang="en-CA" i="1" dirty="0" smtClean="0"/>
              <a:t> </a:t>
            </a:r>
          </a:p>
          <a:p>
            <a:r>
              <a:rPr lang="en-CA" dirty="0" smtClean="0"/>
              <a:t>Problem Solution </a:t>
            </a:r>
          </a:p>
          <a:p>
            <a:pPr marL="114300" indent="0">
              <a:buNone/>
            </a:pPr>
            <a:r>
              <a:rPr lang="en-CA" i="1" dirty="0" smtClean="0"/>
              <a:t>When alternative courses of action are considered and one alternative is selected and implemented. </a:t>
            </a:r>
          </a:p>
        </p:txBody>
      </p:sp>
    </p:spTree>
    <p:extLst>
      <p:ext uri="{BB962C8B-B14F-4D97-AF65-F5344CB8AC3E}">
        <p14:creationId xmlns:p14="http://schemas.microsoft.com/office/powerpoint/2010/main" xmlns="" val="182832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Decisions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800600"/>
          </a:xfrm>
        </p:spPr>
        <p:txBody>
          <a:bodyPr/>
          <a:lstStyle/>
          <a:p>
            <a:pPr marL="114300" indent="0">
              <a:buNone/>
            </a:pPr>
            <a:r>
              <a:rPr lang="en-CA" dirty="0" smtClean="0"/>
              <a:t>Organizational decisions can be categorized based on their complexity…</a:t>
            </a:r>
          </a:p>
          <a:p>
            <a:pPr marL="114300" indent="0">
              <a:buNone/>
            </a:pPr>
            <a:endParaRPr lang="en-CA" dirty="0" smtClean="0"/>
          </a:p>
          <a:p>
            <a:r>
              <a:rPr lang="en-CA" dirty="0" smtClean="0"/>
              <a:t>Programmed Decisions </a:t>
            </a:r>
          </a:p>
          <a:p>
            <a:pPr marL="114300" indent="0">
              <a:buNone/>
            </a:pPr>
            <a:r>
              <a:rPr lang="en-CA" i="1" dirty="0" smtClean="0"/>
              <a:t>Repetitive and well defined, and procedures exist for resolving the problem. </a:t>
            </a:r>
            <a:endParaRPr lang="en-CA" i="1" dirty="0"/>
          </a:p>
          <a:p>
            <a:endParaRPr lang="en-CA" dirty="0" smtClean="0"/>
          </a:p>
          <a:p>
            <a:pPr marL="114300" indent="0">
              <a:buNone/>
            </a:pPr>
            <a:endParaRPr lang="en-CA" dirty="0"/>
          </a:p>
          <a:p>
            <a:r>
              <a:rPr lang="en-CA" dirty="0"/>
              <a:t>Non-Programmed Decisions </a:t>
            </a:r>
          </a:p>
          <a:p>
            <a:pPr marL="114300" indent="0">
              <a:buNone/>
            </a:pPr>
            <a:r>
              <a:rPr lang="en-CA" i="1" dirty="0" smtClean="0"/>
              <a:t>Novel, ill structured, and poorly defined, and no procedure exists for solving the problem. </a:t>
            </a:r>
            <a:endParaRPr lang="en-CA" i="1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27078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Individual Decision Making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7620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Described in two ways…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sz="3200" dirty="0" smtClean="0"/>
              <a:t>First: Rational Decision Making</a:t>
            </a:r>
          </a:p>
          <a:p>
            <a:pPr indent="-342900"/>
            <a:r>
              <a:rPr lang="en-CA" dirty="0"/>
              <a:t>S</a:t>
            </a:r>
            <a:r>
              <a:rPr lang="en-CA" dirty="0" smtClean="0"/>
              <a:t>ystematic analysis of a problem</a:t>
            </a:r>
          </a:p>
          <a:p>
            <a:pPr indent="-342900"/>
            <a:r>
              <a:rPr lang="en-CA" dirty="0" smtClean="0"/>
              <a:t>Suggests how managers should </a:t>
            </a:r>
            <a:r>
              <a:rPr lang="en-CA" b="1" i="1" dirty="0" smtClean="0"/>
              <a:t>try</a:t>
            </a:r>
            <a:r>
              <a:rPr lang="en-CA" dirty="0" smtClean="0"/>
              <a:t> to make decisions in order to reach the optimal solution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429481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CA" dirty="0" smtClean="0"/>
              <a:t>Individual Decision Making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CA" dirty="0" smtClean="0"/>
              <a:t>Consists of 8 steps:</a:t>
            </a:r>
            <a:endParaRPr lang="en-CA" dirty="0"/>
          </a:p>
        </p:txBody>
      </p:sp>
      <p:pic>
        <p:nvPicPr>
          <p:cNvPr id="4" name="Picture 5" descr="msotw9_temp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475656" y="1980613"/>
            <a:ext cx="5492607" cy="46442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228184" y="119675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+mj-lt"/>
              </a:rPr>
              <a:t>Rational Approach</a:t>
            </a:r>
            <a:endParaRPr lang="en-C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575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Individual 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When is it used?</a:t>
            </a:r>
          </a:p>
          <a:p>
            <a:pPr indent="-342900"/>
            <a:r>
              <a:rPr lang="en-CA" dirty="0"/>
              <a:t>Sufficient time </a:t>
            </a:r>
          </a:p>
          <a:p>
            <a:pPr indent="-342900"/>
            <a:r>
              <a:rPr lang="en-CA" dirty="0"/>
              <a:t>Sufficient </a:t>
            </a:r>
            <a:r>
              <a:rPr lang="en-CA" dirty="0" smtClean="0"/>
              <a:t>information</a:t>
            </a:r>
          </a:p>
          <a:p>
            <a:pPr indent="-342900"/>
            <a:r>
              <a:rPr lang="en-CA" dirty="0" smtClean="0"/>
              <a:t>Dealing with well-understood issues </a:t>
            </a:r>
          </a:p>
          <a:p>
            <a:pPr indent="-342900"/>
            <a:r>
              <a:rPr lang="en-CA" dirty="0" smtClean="0"/>
              <a:t>Facing little competition</a:t>
            </a:r>
          </a:p>
          <a:p>
            <a:pPr indent="-342900">
              <a:buFontTx/>
              <a:buChar char="-"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Is this approach realistic?</a:t>
            </a:r>
            <a:endParaRPr lang="en-CA" dirty="0"/>
          </a:p>
          <a:p>
            <a:pPr indent="-342900">
              <a:buFontTx/>
              <a:buChar char="-"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6228184" y="119675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+mj-lt"/>
              </a:rPr>
              <a:t>Rational Approach</a:t>
            </a:r>
            <a:endParaRPr lang="en-C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82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Individual Decision Making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 smtClean="0"/>
              <a:t>Second: Bounded Rationality Perspective </a:t>
            </a:r>
          </a:p>
          <a:p>
            <a:pPr indent="-342900"/>
            <a:r>
              <a:rPr lang="en-CA" dirty="0"/>
              <a:t> </a:t>
            </a:r>
            <a:r>
              <a:rPr lang="en-CA" dirty="0" smtClean="0"/>
              <a:t>Recognizes </a:t>
            </a:r>
            <a:r>
              <a:rPr lang="en-CA" dirty="0"/>
              <a:t>the limitations of our </a:t>
            </a:r>
            <a:r>
              <a:rPr lang="en-CA" dirty="0" smtClean="0"/>
              <a:t>decision-making ability</a:t>
            </a:r>
          </a:p>
          <a:p>
            <a:pPr lvl="1" indent="-342900"/>
            <a:r>
              <a:rPr lang="en-CA" dirty="0" smtClean="0"/>
              <a:t>Limited time, information, uncertainty </a:t>
            </a:r>
          </a:p>
          <a:p>
            <a:pPr indent="-342900"/>
            <a:r>
              <a:rPr lang="en-CA" dirty="0" smtClean="0"/>
              <a:t>We are  </a:t>
            </a:r>
            <a:r>
              <a:rPr lang="en-CA" i="1" dirty="0" smtClean="0"/>
              <a:t>bounded </a:t>
            </a:r>
            <a:r>
              <a:rPr lang="en-CA" dirty="0" smtClean="0"/>
              <a:t>by the enormous complexity of many problems:</a:t>
            </a:r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2" descr="http://www.unc.edu/~nielsen/soci410/nm11/m1100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591943" y="3381189"/>
            <a:ext cx="5792316" cy="344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983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Individual Decision Making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When is it used?</a:t>
            </a:r>
          </a:p>
          <a:p>
            <a:pPr indent="-342900"/>
            <a:r>
              <a:rPr lang="en-CA" dirty="0" smtClean="0"/>
              <a:t>Applies mostly to non-programmed decisions </a:t>
            </a:r>
          </a:p>
          <a:p>
            <a:pPr indent="-342900"/>
            <a:r>
              <a:rPr lang="en-CA" dirty="0" smtClean="0"/>
              <a:t>Limited </a:t>
            </a:r>
            <a:r>
              <a:rPr lang="en-CA" dirty="0"/>
              <a:t>time, resources to deal with complex, multidimensional </a:t>
            </a:r>
            <a:r>
              <a:rPr lang="en-CA" dirty="0" smtClean="0"/>
              <a:t>issues</a:t>
            </a:r>
          </a:p>
          <a:p>
            <a:pPr marL="0" indent="0">
              <a:buNone/>
            </a:pPr>
            <a:endParaRPr lang="en-CA" dirty="0"/>
          </a:p>
          <a:p>
            <a:pPr indent="-342900"/>
            <a:r>
              <a:rPr lang="en-CA" dirty="0" smtClean="0"/>
              <a:t>The </a:t>
            </a:r>
            <a:r>
              <a:rPr lang="en-CA" dirty="0"/>
              <a:t>Role of Intuition</a:t>
            </a:r>
          </a:p>
          <a:p>
            <a:pPr marL="114300" indent="0">
              <a:buNone/>
            </a:pPr>
            <a:r>
              <a:rPr lang="en-CA" i="1" dirty="0" smtClean="0"/>
              <a:t>	Making </a:t>
            </a:r>
            <a:r>
              <a:rPr lang="en-CA" i="1" dirty="0"/>
              <a:t>decisions on the basis of experience, feelings, and </a:t>
            </a:r>
            <a:r>
              <a:rPr lang="en-CA" i="1" dirty="0" smtClean="0"/>
              <a:t>	accumulated judgment rather than sequential logic </a:t>
            </a:r>
          </a:p>
          <a:p>
            <a:pPr>
              <a:buFontTx/>
              <a:buChar char="-"/>
            </a:pPr>
            <a:endParaRPr lang="en-US" i="1" dirty="0"/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5076056" y="11967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+mj-lt"/>
              </a:rPr>
              <a:t>Bounded Rationality Perspective</a:t>
            </a:r>
            <a:endParaRPr lang="en-C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57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15623</TotalTime>
  <Words>792</Words>
  <Application>Microsoft Office PowerPoint</Application>
  <PresentationFormat>On-screen Show (4:3)</PresentationFormat>
  <Paragraphs>200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Decision-Making Processes</vt:lpstr>
      <vt:lpstr>Examples?</vt:lpstr>
      <vt:lpstr>Key Terms</vt:lpstr>
      <vt:lpstr>Types of Decisions</vt:lpstr>
      <vt:lpstr>Individual Decision Making</vt:lpstr>
      <vt:lpstr>Individual Decision Making</vt:lpstr>
      <vt:lpstr>Individual Decision Making</vt:lpstr>
      <vt:lpstr>Individual Decision Making</vt:lpstr>
      <vt:lpstr>Individual Decision Making</vt:lpstr>
      <vt:lpstr>Organizational Decision Making </vt:lpstr>
      <vt:lpstr>Management Science Approach </vt:lpstr>
      <vt:lpstr>The Carnegie Model</vt:lpstr>
      <vt:lpstr>The Carnegie Model</vt:lpstr>
      <vt:lpstr>Incremental Decision Making</vt:lpstr>
      <vt:lpstr>The Learning Organization </vt:lpstr>
      <vt:lpstr>The Garbage Can Model</vt:lpstr>
      <vt:lpstr>Streams of Events</vt:lpstr>
      <vt:lpstr>The Red Cross: Garbage Can Model</vt:lpstr>
      <vt:lpstr>Contingency Decision Making</vt:lpstr>
      <vt:lpstr>Contingency Framework</vt:lpstr>
      <vt:lpstr>Special Decision Circumstances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Riley</dc:creator>
  <cp:lastModifiedBy>Trevor Hunter</cp:lastModifiedBy>
  <cp:revision>141</cp:revision>
  <cp:lastPrinted>2012-11-05T15:03:22Z</cp:lastPrinted>
  <dcterms:created xsi:type="dcterms:W3CDTF">2012-10-24T01:37:59Z</dcterms:created>
  <dcterms:modified xsi:type="dcterms:W3CDTF">2012-11-05T16:26:57Z</dcterms:modified>
</cp:coreProperties>
</file>