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5" autoAdjust="0"/>
  </p:normalViewPr>
  <p:slideViewPr>
    <p:cSldViewPr>
      <p:cViewPr>
        <p:scale>
          <a:sx n="60" d="100"/>
          <a:sy n="60" d="100"/>
        </p:scale>
        <p:origin x="-164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6EE58-1979-42C3-BC56-539F3E3A180F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97B12-969A-4041-A271-AD5E24220C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2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30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43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50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74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531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79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612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09667-166E-4C1B-A786-236199F5B90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F043B-BCF0-47E8-BF71-C42FEB1CB5B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3E7E1-1BB2-4408-89A1-765B292806A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820E45-B507-41D0-9992-CA2E94CB183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543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104A2-AEF2-476A-A083-4C97B4D99AF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18E2A3-9C00-4BFA-ACFF-BC18AE99D56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9BF92A-A081-42A2-808C-4A4E16B8FD4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EDF51-B3C1-419D-A710-058344FF6EB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1DAE1-7A07-468F-8A77-340622350F2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E39ECC-8F76-4089-8F43-D261B028C97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5A736-7A5D-40F2-87F0-067EB12162C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A8C24-E13E-4307-96C3-52EA1C4FE0D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1176A-05D4-4E46-9249-10D8921B3B2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69383-4F04-4C5A-9594-FABE2EE4FEA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840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FD2BF-08C9-49B4-8689-59A8F9A3C36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92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1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55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75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396B8-F5C0-412A-9674-CF40981635D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95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97B12-969A-4041-A271-AD5E24220C1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5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D51CC42-A0FB-4C32-9BB4-877192F8604C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D17E107-351E-47D4-BAC3-E53D7D50A8E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260648"/>
            <a:ext cx="5649888" cy="3342233"/>
          </a:xfrm>
        </p:spPr>
        <p:txBody>
          <a:bodyPr anchor="ctr">
            <a:noAutofit/>
          </a:bodyPr>
          <a:lstStyle/>
          <a:p>
            <a:pPr algn="ctr"/>
            <a:r>
              <a:rPr lang="en-C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Culture and Ethics</a:t>
            </a:r>
            <a:endParaRPr lang="en-C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631953"/>
            <a:ext cx="4953000" cy="1752600"/>
          </a:xfrm>
        </p:spPr>
        <p:txBody>
          <a:bodyPr/>
          <a:lstStyle/>
          <a:p>
            <a:r>
              <a:rPr lang="en-CA" dirty="0" smtClean="0"/>
              <a:t>Pilar Santiago</a:t>
            </a:r>
          </a:p>
          <a:p>
            <a:r>
              <a:rPr lang="en-CA" dirty="0" smtClean="0"/>
              <a:t>Justin Kuiper</a:t>
            </a:r>
          </a:p>
          <a:p>
            <a:r>
              <a:rPr lang="en-CA" dirty="0" smtClean="0"/>
              <a:t>Tao Wang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40858"/>
            <a:ext cx="3491111" cy="229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9" y="260648"/>
            <a:ext cx="2892003" cy="325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3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Organizational Design and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>
                <a:latin typeface="+mj-lt"/>
              </a:rPr>
              <a:t>Adaptability Culture</a:t>
            </a:r>
          </a:p>
          <a:p>
            <a:pPr lvl="1"/>
            <a:r>
              <a:rPr lang="en-CA" dirty="0" smtClean="0">
                <a:latin typeface="+mj-lt"/>
              </a:rPr>
              <a:t>Strategic focus on the external environment through flexibility and change to meet customer needs </a:t>
            </a:r>
          </a:p>
          <a:p>
            <a:r>
              <a:rPr lang="en-CA" dirty="0" smtClean="0">
                <a:latin typeface="+mj-lt"/>
              </a:rPr>
              <a:t>Mission Culture</a:t>
            </a:r>
          </a:p>
          <a:p>
            <a:pPr lvl="1"/>
            <a:r>
              <a:rPr lang="en-CA" dirty="0" smtClean="0">
                <a:latin typeface="+mj-lt"/>
              </a:rPr>
              <a:t>Suited for organizations concerned with serving specific customers in the external environment, but without the need for rapid change </a:t>
            </a:r>
          </a:p>
          <a:p>
            <a:r>
              <a:rPr lang="en-CA" dirty="0" smtClean="0">
                <a:latin typeface="+mj-lt"/>
              </a:rPr>
              <a:t>Clan Culture</a:t>
            </a:r>
          </a:p>
          <a:p>
            <a:pPr lvl="1"/>
            <a:r>
              <a:rPr lang="en-CA" dirty="0" smtClean="0">
                <a:latin typeface="+mj-lt"/>
              </a:rPr>
              <a:t>Primary focus is on the involvement and participation of the organization’s members and on rapidly changing expectations from the external environment</a:t>
            </a:r>
          </a:p>
          <a:p>
            <a:r>
              <a:rPr lang="en-CA" dirty="0" smtClean="0">
                <a:latin typeface="+mj-lt"/>
              </a:rPr>
              <a:t>Bureaucratic Culture</a:t>
            </a:r>
          </a:p>
          <a:p>
            <a:pPr lvl="1"/>
            <a:r>
              <a:rPr lang="en-CA" dirty="0" smtClean="0">
                <a:latin typeface="+mj-lt"/>
              </a:rPr>
              <a:t>Has an internal focus and a consistency orientation for a stable environment; supports a methodological approach to doing business </a:t>
            </a:r>
          </a:p>
        </p:txBody>
      </p:sp>
    </p:spTree>
    <p:extLst>
      <p:ext uri="{BB962C8B-B14F-4D97-AF65-F5344CB8AC3E}">
        <p14:creationId xmlns:p14="http://schemas.microsoft.com/office/powerpoint/2010/main" val="32819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47417"/>
              </p:ext>
            </p:extLst>
          </p:nvPr>
        </p:nvGraphicFramePr>
        <p:xfrm>
          <a:off x="457200" y="1196752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1224136"/>
                <a:gridCol w="3240360"/>
                <a:gridCol w="3106688"/>
              </a:tblGrid>
              <a:tr h="73194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NEEDS</a:t>
                      </a:r>
                      <a:r>
                        <a:rPr lang="en-CA" baseline="0" dirty="0" smtClean="0"/>
                        <a:t> OF THE ENVIRONMENT</a:t>
                      </a:r>
                      <a:endParaRPr lang="en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731941">
                <a:tc rowSpan="3"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STRATEGIC FOCUS</a:t>
                      </a:r>
                      <a:endParaRPr lang="en-CA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i="1" dirty="0" smtClean="0"/>
                        <a:t>Flexibility</a:t>
                      </a:r>
                      <a:endParaRPr lang="en-CA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i="1" dirty="0" smtClean="0"/>
                        <a:t>Stability</a:t>
                      </a:r>
                      <a:endParaRPr lang="en-CA" b="1" i="1" dirty="0"/>
                    </a:p>
                  </a:txBody>
                  <a:tcPr anchor="ctr"/>
                </a:tc>
              </a:tr>
              <a:tr h="1860347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i="1" dirty="0" smtClean="0"/>
                        <a:t>External</a:t>
                      </a:r>
                      <a:endParaRPr lang="en-CA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Adaptability Culture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Mission Culture</a:t>
                      </a:r>
                      <a:endParaRPr lang="en-CA" dirty="0"/>
                    </a:p>
                  </a:txBody>
                  <a:tcPr anchor="ctr"/>
                </a:tc>
              </a:tr>
              <a:tr h="1860347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i="1" dirty="0" smtClean="0"/>
                        <a:t>Internal</a:t>
                      </a:r>
                      <a:endParaRPr lang="en-CA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Clan Culture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Bureaucratic Culture</a:t>
                      </a:r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Culture of Discipline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 dirty="0" smtClean="0">
                <a:latin typeface="+mj-lt"/>
              </a:rPr>
              <a:t>Level 5 leadership</a:t>
            </a:r>
          </a:p>
          <a:p>
            <a:pPr lvl="1"/>
            <a:r>
              <a:rPr lang="en-CA" dirty="0" smtClean="0">
                <a:latin typeface="+mj-lt"/>
              </a:rPr>
              <a:t>Leaders who have a complete lack of ego, coupled with a strong will and ambition for organizational success</a:t>
            </a:r>
          </a:p>
          <a:p>
            <a:r>
              <a:rPr lang="en-CA" b="1" dirty="0" smtClean="0">
                <a:latin typeface="+mj-lt"/>
              </a:rPr>
              <a:t>The right values</a:t>
            </a:r>
          </a:p>
          <a:p>
            <a:pPr lvl="1"/>
            <a:r>
              <a:rPr lang="en-CA" dirty="0" smtClean="0">
                <a:latin typeface="+mj-lt"/>
              </a:rPr>
              <a:t>Leaders build a culture based on values of individual freedom and responsibility, but within a framework of organizational purpose, goals, and systems</a:t>
            </a:r>
          </a:p>
          <a:p>
            <a:r>
              <a:rPr lang="en-CA" b="1" dirty="0" smtClean="0">
                <a:latin typeface="+mj-lt"/>
              </a:rPr>
              <a:t>The right people in the right jobs</a:t>
            </a:r>
          </a:p>
          <a:p>
            <a:pPr lvl="1"/>
            <a:r>
              <a:rPr lang="en-CA" dirty="0" smtClean="0">
                <a:latin typeface="+mj-lt"/>
              </a:rPr>
              <a:t>Self-disciplined employees who embody values that fit the culture</a:t>
            </a:r>
          </a:p>
          <a:p>
            <a:r>
              <a:rPr lang="en-CA" b="1" dirty="0" smtClean="0">
                <a:latin typeface="+mj-lt"/>
              </a:rPr>
              <a:t>Knowing where to go </a:t>
            </a:r>
          </a:p>
          <a:p>
            <a:pPr lvl="1"/>
            <a:r>
              <a:rPr lang="en-CA" dirty="0" smtClean="0">
                <a:latin typeface="+mj-lt"/>
              </a:rPr>
              <a:t>Base their success on a deep understanding of 3 ideas: what they can be best in the world at, what are they deeply passionate about, what makes economic sense for the organization  </a:t>
            </a:r>
          </a:p>
          <a:p>
            <a:pPr lvl="1"/>
            <a:endParaRPr lang="en-C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Culture Strength and Organizational Subcultures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2276872"/>
            <a:ext cx="5050904" cy="4325112"/>
          </a:xfrm>
        </p:spPr>
        <p:txBody>
          <a:bodyPr anchor="ctr">
            <a:normAutofit lnSpcReduction="10000"/>
          </a:bodyPr>
          <a:lstStyle/>
          <a:p>
            <a:r>
              <a:rPr lang="en-CA" b="1" dirty="0" smtClean="0">
                <a:latin typeface="+mj-lt"/>
              </a:rPr>
              <a:t>Culture strength</a:t>
            </a:r>
          </a:p>
          <a:p>
            <a:pPr lvl="1"/>
            <a:r>
              <a:rPr lang="en-CA" dirty="0" smtClean="0">
                <a:latin typeface="+mj-lt"/>
              </a:rPr>
              <a:t>Degree of agreement among members of an organization about the importance of specific values. </a:t>
            </a:r>
            <a:endParaRPr lang="en-CA" dirty="0">
              <a:latin typeface="+mj-lt"/>
            </a:endParaRPr>
          </a:p>
          <a:p>
            <a:pPr lvl="2"/>
            <a:r>
              <a:rPr lang="en-CA" b="1" i="1" dirty="0" smtClean="0">
                <a:latin typeface="+mj-lt"/>
              </a:rPr>
              <a:t>Subculture</a:t>
            </a:r>
            <a:r>
              <a:rPr lang="en-CA" dirty="0" smtClean="0">
                <a:latin typeface="+mj-lt"/>
              </a:rPr>
              <a:t> – developed to reflect the common problems, goals, experiences, that members of a team, department, or other unit, share.</a:t>
            </a:r>
            <a:endParaRPr lang="en-CA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107554" cy="3427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Organizational Culture, Learning, and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>
                <a:latin typeface="+mj-lt"/>
              </a:rPr>
              <a:t>A strong organizational culture is one that encourages adaptation and changes in organizational performance</a:t>
            </a:r>
          </a:p>
          <a:p>
            <a:pPr lvl="1"/>
            <a:r>
              <a:rPr lang="en-CA" dirty="0">
                <a:latin typeface="+mj-lt"/>
              </a:rPr>
              <a:t>Strong positive relationship between culture and performance; companies that intentionally managed cultural values outperformed similar companies that did not </a:t>
            </a: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However, strong cultures that do not encourage adaptation can hurt the organization</a:t>
            </a:r>
          </a:p>
          <a:p>
            <a:pPr lvl="1"/>
            <a:r>
              <a:rPr lang="en-CA" dirty="0" smtClean="0">
                <a:latin typeface="+mj-lt"/>
              </a:rPr>
              <a:t>Culture becomes set and fails to adapt as the environment changes</a:t>
            </a: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pPr lvl="1"/>
            <a:endParaRPr lang="en-CA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8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Strong, Adaptive Cultures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4032448" cy="432511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+mj-lt"/>
              </a:rPr>
              <a:t>Often incorporate the following values:</a:t>
            </a:r>
          </a:p>
          <a:p>
            <a:pPr lvl="1"/>
            <a:r>
              <a:rPr lang="en-CA" dirty="0" smtClean="0">
                <a:latin typeface="+mj-lt"/>
              </a:rPr>
              <a:t>The whole is more important than the parts, and boundaries between parts are minimized.</a:t>
            </a:r>
          </a:p>
          <a:p>
            <a:pPr lvl="1"/>
            <a:r>
              <a:rPr lang="en-CA" dirty="0" smtClean="0">
                <a:latin typeface="+mj-lt"/>
              </a:rPr>
              <a:t>Equality and trust are primary values.</a:t>
            </a:r>
          </a:p>
          <a:p>
            <a:pPr lvl="1"/>
            <a:r>
              <a:rPr lang="en-CA" dirty="0" smtClean="0">
                <a:latin typeface="+mj-lt"/>
              </a:rPr>
              <a:t>The culture encourages risk taking, change, and improvement. </a:t>
            </a:r>
            <a:endParaRPr lang="en-CA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1"/>
            <a:ext cx="4098032" cy="275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1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24936" cy="10668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Adaptive VS. Maladaptive Cultures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149455"/>
              </p:ext>
            </p:extLst>
          </p:nvPr>
        </p:nvGraphicFramePr>
        <p:xfrm>
          <a:off x="323529" y="1772816"/>
          <a:ext cx="8424936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503719">
                <a:tc>
                  <a:txBody>
                    <a:bodyPr/>
                    <a:lstStyle/>
                    <a:p>
                      <a:endParaRPr lang="en-CA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+mj-lt"/>
                        </a:rPr>
                        <a:t>Adaptive</a:t>
                      </a:r>
                      <a:r>
                        <a:rPr lang="en-CA" sz="2000" baseline="0" dirty="0" smtClean="0">
                          <a:latin typeface="+mj-lt"/>
                        </a:rPr>
                        <a:t> Cultures</a:t>
                      </a:r>
                      <a:endParaRPr lang="en-CA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+mj-lt"/>
                        </a:rPr>
                        <a:t>Maladaptive</a:t>
                      </a:r>
                      <a:r>
                        <a:rPr lang="en-CA" sz="2000" baseline="0" dirty="0" smtClean="0">
                          <a:latin typeface="+mj-lt"/>
                        </a:rPr>
                        <a:t> Cultures</a:t>
                      </a:r>
                      <a:endParaRPr lang="en-CA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1863073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latin typeface="+mj-lt"/>
                        </a:rPr>
                        <a:t>Core Values</a:t>
                      </a:r>
                      <a:endParaRPr lang="en-CA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+mj-lt"/>
                        </a:rPr>
                        <a:t>Managers care deeply about customers, stockholders,</a:t>
                      </a:r>
                      <a:r>
                        <a:rPr lang="en-CA" sz="1600" baseline="0" dirty="0" smtClean="0">
                          <a:latin typeface="+mj-lt"/>
                        </a:rPr>
                        <a:t> and employees. They value processes that can create useful change.</a:t>
                      </a:r>
                      <a:endParaRPr lang="en-C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+mj-lt"/>
                        </a:rPr>
                        <a:t>Managers care about themselves and their immediate work group, and value orderly and risk-reducing processes. They value short-term</a:t>
                      </a:r>
                      <a:r>
                        <a:rPr lang="en-CA" sz="1600" baseline="0" dirty="0" smtClean="0">
                          <a:latin typeface="+mj-lt"/>
                        </a:rPr>
                        <a:t> gains.</a:t>
                      </a:r>
                      <a:endParaRPr lang="en-CA" sz="1600" dirty="0">
                        <a:latin typeface="+mj-lt"/>
                      </a:endParaRPr>
                    </a:p>
                  </a:txBody>
                  <a:tcPr/>
                </a:tc>
              </a:tr>
              <a:tr h="2457744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latin typeface="+mj-lt"/>
                        </a:rPr>
                        <a:t>Common Behaviours</a:t>
                      </a:r>
                      <a:endParaRPr lang="en-CA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+mj-lt"/>
                        </a:rPr>
                        <a:t>Managers pay attention to their stakeholders and initiate change to serve their interests.</a:t>
                      </a:r>
                      <a:r>
                        <a:rPr lang="en-CA" sz="1600" baseline="0" dirty="0" smtClean="0">
                          <a:latin typeface="+mj-lt"/>
                        </a:rPr>
                        <a:t> They create an organizational climate that is supportive of employee participation, development, and creativity. </a:t>
                      </a:r>
                      <a:endParaRPr lang="en-C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+mj-lt"/>
                        </a:rPr>
                        <a:t>Managers</a:t>
                      </a:r>
                      <a:r>
                        <a:rPr lang="en-CA" sz="1600" baseline="0" dirty="0" smtClean="0">
                          <a:latin typeface="+mj-lt"/>
                        </a:rPr>
                        <a:t> tend to be somewhat isolated, political, and bureaucratic. They tend to resist change and when they must change, they tend to push ideas down the hierarchy and resist employee creativity. </a:t>
                      </a:r>
                      <a:endParaRPr lang="en-CA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Ethical Values and Social Responsibility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3898776" cy="4325112"/>
          </a:xfrm>
        </p:spPr>
        <p:txBody>
          <a:bodyPr anchor="ctr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Ethical issues: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Accounting scandals, personal use of company money, insider trading, etc.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Ethics and </a:t>
            </a: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economics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become </a:t>
            </a: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reacquainted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  <a:p>
            <a:endParaRPr lang="en-CA" sz="26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284167" cy="4090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0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Sources of Individual Ethical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637" y="2099311"/>
            <a:ext cx="5472608" cy="4325112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+mj-lt"/>
              </a:rPr>
              <a:t>Ethics:	</a:t>
            </a:r>
          </a:p>
          <a:p>
            <a:pPr lvl="1"/>
            <a:r>
              <a:rPr lang="en-US" dirty="0">
                <a:latin typeface="+mj-lt"/>
              </a:rPr>
              <a:t>the code of moral principles  </a:t>
            </a:r>
          </a:p>
          <a:p>
            <a:pPr lvl="1"/>
            <a:r>
              <a:rPr lang="en-US" dirty="0">
                <a:latin typeface="+mj-lt"/>
              </a:rPr>
              <a:t>values that governs the </a:t>
            </a:r>
            <a:r>
              <a:rPr lang="en-CA" dirty="0">
                <a:latin typeface="+mj-lt"/>
              </a:rPr>
              <a:t>behaviours</a:t>
            </a:r>
            <a:r>
              <a:rPr lang="en-US" dirty="0">
                <a:latin typeface="+mj-lt"/>
              </a:rPr>
              <a:t> of a person or group with respect to what is right or wrong?</a:t>
            </a:r>
          </a:p>
          <a:p>
            <a:r>
              <a:rPr lang="en-US" sz="2600" dirty="0">
                <a:latin typeface="+mj-lt"/>
              </a:rPr>
              <a:t>Factors affect individual’s ethical stance: </a:t>
            </a:r>
          </a:p>
          <a:p>
            <a:pPr lvl="1"/>
            <a:r>
              <a:rPr lang="en-US" dirty="0">
                <a:latin typeface="+mj-lt"/>
              </a:rPr>
              <a:t>Peers, subordinates and supervisors </a:t>
            </a:r>
          </a:p>
          <a:p>
            <a:pPr lvl="1"/>
            <a:r>
              <a:rPr lang="en-US" dirty="0">
                <a:latin typeface="+mj-lt"/>
              </a:rPr>
              <a:t>Organizational culture</a:t>
            </a:r>
          </a:p>
          <a:p>
            <a:endParaRPr lang="en-CA" sz="26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9" y="2924944"/>
            <a:ext cx="3240361" cy="2145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4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113" y="2211697"/>
            <a:ext cx="1380696" cy="6455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History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1672166" y="2582333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>
            <a:off x="3941234" y="3496733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86566" y="3159124"/>
            <a:ext cx="1553386" cy="6752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Society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55634" y="3953933"/>
            <a:ext cx="1732590" cy="787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Environment</a:t>
            </a:r>
          </a:p>
        </p:txBody>
      </p:sp>
      <p:cxnSp>
        <p:nvCxnSpPr>
          <p:cNvPr id="9" name="Elbow Connector 8"/>
          <p:cNvCxnSpPr>
            <a:stCxn id="8" idx="3"/>
            <a:endCxn id="10" idx="1"/>
          </p:cNvCxnSpPr>
          <p:nvPr/>
        </p:nvCxnSpPr>
        <p:spPr>
          <a:xfrm>
            <a:off x="6588224" y="4347633"/>
            <a:ext cx="504056" cy="9212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092280" y="4878916"/>
            <a:ext cx="1490803" cy="7799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Individual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Sources of Individual Ethical Principles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25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Opening Case: Birks &amp; Mayors Inc.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04864"/>
            <a:ext cx="4248472" cy="4325112"/>
          </a:xfrm>
        </p:spPr>
        <p:txBody>
          <a:bodyPr anchor="ctr">
            <a:normAutofit fontScale="70000" lnSpcReduction="20000"/>
          </a:bodyPr>
          <a:lstStyle/>
          <a:p>
            <a:r>
              <a:rPr lang="en-CA" dirty="0" smtClean="0">
                <a:latin typeface="+mj-lt"/>
              </a:rPr>
              <a:t>Implemented measures to comply with Kimberley Process Certification Scheme </a:t>
            </a:r>
          </a:p>
          <a:p>
            <a:r>
              <a:rPr lang="en-CA" dirty="0" smtClean="0">
                <a:latin typeface="+mj-lt"/>
              </a:rPr>
              <a:t>Sources diamonds only from cutters who declare that the diamonds have been obtained in compliance with the Kimberley Process</a:t>
            </a:r>
          </a:p>
          <a:p>
            <a:r>
              <a:rPr lang="en-CA" dirty="0" smtClean="0">
                <a:latin typeface="+mj-lt"/>
              </a:rPr>
              <a:t>Birks has gone above and beyond this process</a:t>
            </a:r>
          </a:p>
          <a:p>
            <a:r>
              <a:rPr lang="en-CA" dirty="0" smtClean="0">
                <a:latin typeface="+mj-lt"/>
              </a:rPr>
              <a:t>Birks created a line of jewelry with diamonds from Botswana, where they are cut and polished</a:t>
            </a:r>
          </a:p>
          <a:p>
            <a:r>
              <a:rPr lang="en-CA" dirty="0" smtClean="0">
                <a:latin typeface="+mj-lt"/>
              </a:rPr>
              <a:t>Directly gives back to people of Botswana </a:t>
            </a:r>
            <a:endParaRPr lang="en-CA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2" y="2348880"/>
            <a:ext cx="322897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0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Managerial Ethics and Social Responsibility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5338936" cy="4225656"/>
          </a:xfrm>
        </p:spPr>
        <p:txBody>
          <a:bodyPr>
            <a:normAutofit lnSpcReduction="10000"/>
          </a:bodyPr>
          <a:lstStyle/>
          <a:p>
            <a:r>
              <a:rPr lang="en-US" sz="2600" b="1" i="1" dirty="0">
                <a:latin typeface="+mj-lt"/>
              </a:rPr>
              <a:t>Rule of law</a:t>
            </a:r>
            <a:r>
              <a:rPr lang="en-US" sz="2600" dirty="0">
                <a:latin typeface="+mj-lt"/>
              </a:rPr>
              <a:t>: </a:t>
            </a:r>
          </a:p>
          <a:p>
            <a:pPr lvl="1"/>
            <a:r>
              <a:rPr lang="en-US" dirty="0">
                <a:latin typeface="+mj-lt"/>
              </a:rPr>
              <a:t>Codified principles and regulations</a:t>
            </a:r>
          </a:p>
          <a:p>
            <a:pPr lvl="1"/>
            <a:r>
              <a:rPr lang="en-US" dirty="0">
                <a:latin typeface="+mj-lt"/>
              </a:rPr>
              <a:t>General accepted in society, enforceable in courts</a:t>
            </a:r>
          </a:p>
          <a:p>
            <a:r>
              <a:rPr lang="en-US" sz="2600" dirty="0">
                <a:latin typeface="+mj-lt"/>
              </a:rPr>
              <a:t>Ethical standard: </a:t>
            </a:r>
          </a:p>
          <a:p>
            <a:pPr lvl="1"/>
            <a:r>
              <a:rPr lang="en-US" dirty="0">
                <a:latin typeface="+mj-lt"/>
              </a:rPr>
              <a:t>Apply to </a:t>
            </a:r>
            <a:r>
              <a:rPr lang="en-CA" dirty="0">
                <a:latin typeface="+mj-lt"/>
              </a:rPr>
              <a:t>behaviours</a:t>
            </a:r>
            <a:r>
              <a:rPr lang="en-US" dirty="0">
                <a:latin typeface="+mj-lt"/>
              </a:rPr>
              <a:t> not covered by law by moral judgment. </a:t>
            </a:r>
          </a:p>
          <a:p>
            <a:pPr marL="514350" indent="-457200"/>
            <a:r>
              <a:rPr lang="en-US" sz="2600" dirty="0">
                <a:latin typeface="+mj-lt"/>
              </a:rPr>
              <a:t>Widespread for unethical conduct </a:t>
            </a:r>
          </a:p>
          <a:p>
            <a:endParaRPr lang="en-CA" sz="2600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84" y="1988840"/>
            <a:ext cx="3456384" cy="39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980728"/>
            <a:ext cx="4546848" cy="5593808"/>
          </a:xfrm>
        </p:spPr>
        <p:txBody>
          <a:bodyPr anchor="ctr">
            <a:normAutofit fontScale="92500"/>
          </a:bodyPr>
          <a:lstStyle/>
          <a:p>
            <a:r>
              <a:rPr lang="en-US" sz="2600" dirty="0">
                <a:latin typeface="+mj-lt"/>
              </a:rPr>
              <a:t>Managerial ethics</a:t>
            </a:r>
          </a:p>
          <a:p>
            <a:pPr lvl="1"/>
            <a:r>
              <a:rPr lang="en-US" dirty="0">
                <a:latin typeface="+mj-lt"/>
              </a:rPr>
              <a:t>Principles guides managers with respect to which is right or wrong</a:t>
            </a:r>
          </a:p>
          <a:p>
            <a:pPr marL="514350" indent="-457200"/>
            <a:r>
              <a:rPr lang="en-US" sz="2600" dirty="0">
                <a:latin typeface="+mj-lt"/>
              </a:rPr>
              <a:t>Social Responsibility</a:t>
            </a:r>
          </a:p>
          <a:p>
            <a:pPr marL="914400" lvl="1" indent="-457200"/>
            <a:r>
              <a:rPr lang="en-US" dirty="0">
                <a:latin typeface="+mj-lt"/>
              </a:rPr>
              <a:t>Managers’ obligation to contribute to stakeholders’ welfare and interest</a:t>
            </a:r>
          </a:p>
          <a:p>
            <a:pPr marL="514350" indent="-457200"/>
            <a:r>
              <a:rPr lang="en-US" sz="2600" b="1" i="1" dirty="0">
                <a:latin typeface="+mj-lt"/>
              </a:rPr>
              <a:t>Ethical dilemma</a:t>
            </a:r>
            <a:r>
              <a:rPr lang="en-US" sz="2600" dirty="0">
                <a:latin typeface="+mj-lt"/>
              </a:rPr>
              <a:t>:</a:t>
            </a:r>
          </a:p>
          <a:p>
            <a:pPr marL="914400" lvl="1" indent="-457200"/>
            <a:r>
              <a:rPr lang="en-US" dirty="0">
                <a:latin typeface="+mj-lt"/>
              </a:rPr>
              <a:t>Situations concerning right and wrong in which values are in conflict</a:t>
            </a:r>
          </a:p>
          <a:p>
            <a:endParaRPr lang="en-CA" sz="2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528392" cy="228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1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Does It Pay to Be Good?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064896" cy="4325112"/>
          </a:xfrm>
        </p:spPr>
        <p:txBody>
          <a:bodyPr anchor="ctr">
            <a:normAutofit/>
          </a:bodyPr>
          <a:lstStyle/>
          <a:p>
            <a:r>
              <a:rPr lang="en-US" sz="2600" dirty="0">
                <a:latin typeface="+mj-lt"/>
              </a:rPr>
              <a:t>Small positive relationship betwee</a:t>
            </a:r>
            <a:r>
              <a:rPr lang="en-US" altLang="zh-CN" sz="2600" dirty="0">
                <a:latin typeface="+mj-lt"/>
              </a:rPr>
              <a:t>n ethical behaviors and financial results</a:t>
            </a:r>
          </a:p>
          <a:p>
            <a:pPr lvl="1"/>
            <a:r>
              <a:rPr lang="en-US" altLang="zh-CN" sz="2400" dirty="0">
                <a:latin typeface="+mj-lt"/>
              </a:rPr>
              <a:t>Employees: </a:t>
            </a:r>
            <a:r>
              <a:rPr lang="en-US" sz="2400" dirty="0">
                <a:latin typeface="+mj-lt"/>
              </a:rPr>
              <a:t>long term success relies largely on social capital</a:t>
            </a:r>
          </a:p>
          <a:p>
            <a:pPr lvl="1"/>
            <a:r>
              <a:rPr lang="en-US" sz="2400" dirty="0">
                <a:latin typeface="+mj-lt"/>
              </a:rPr>
              <a:t>Customers: prefer to companies with high commitment to ethics</a:t>
            </a: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endParaRPr lang="en-CA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Sources of Ethical Values in Organizations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5122912" cy="4325112"/>
          </a:xfrm>
        </p:spPr>
        <p:txBody>
          <a:bodyPr anchor="ctr">
            <a:normAutofit/>
          </a:bodyPr>
          <a:lstStyle/>
          <a:p>
            <a:r>
              <a:rPr lang="en-US" sz="2600" dirty="0">
                <a:latin typeface="+mj-lt"/>
              </a:rPr>
              <a:t>Ethics is both an individual and an organizational matter</a:t>
            </a:r>
          </a:p>
          <a:p>
            <a:r>
              <a:rPr lang="en-US" sz="2600" dirty="0">
                <a:latin typeface="+mj-lt"/>
              </a:rPr>
              <a:t>Immediate forces </a:t>
            </a:r>
          </a:p>
          <a:p>
            <a:pPr lvl="1"/>
            <a:r>
              <a:rPr lang="en-US" b="1" i="1" dirty="0">
                <a:latin typeface="+mj-lt"/>
              </a:rPr>
              <a:t>Personal Ethics</a:t>
            </a:r>
          </a:p>
          <a:p>
            <a:pPr lvl="1"/>
            <a:r>
              <a:rPr lang="en-US" b="1" i="1" dirty="0">
                <a:latin typeface="+mj-lt"/>
              </a:rPr>
              <a:t>Organizational Culture</a:t>
            </a:r>
          </a:p>
          <a:p>
            <a:pPr lvl="1"/>
            <a:r>
              <a:rPr lang="en-US" b="1" i="1" dirty="0">
                <a:latin typeface="+mj-lt"/>
              </a:rPr>
              <a:t>Organizational System</a:t>
            </a:r>
          </a:p>
          <a:p>
            <a:pPr lvl="1"/>
            <a:r>
              <a:rPr lang="en-US" b="1" i="1" dirty="0">
                <a:latin typeface="+mj-lt"/>
              </a:rPr>
              <a:t>External Stakeholder</a:t>
            </a:r>
          </a:p>
          <a:p>
            <a:endParaRPr lang="en-CA" sz="26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28" y="2420888"/>
            <a:ext cx="350078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5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Ethics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060848"/>
            <a:ext cx="4752528" cy="4513688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+mj-lt"/>
              </a:rPr>
              <a:t>Moral development</a:t>
            </a:r>
          </a:p>
          <a:p>
            <a:r>
              <a:rPr lang="en-US" sz="2600" dirty="0">
                <a:latin typeface="+mj-lt"/>
              </a:rPr>
              <a:t>Ethical framework</a:t>
            </a:r>
          </a:p>
          <a:p>
            <a:pPr lvl="1"/>
            <a:r>
              <a:rPr lang="en-US" b="1" i="1" dirty="0">
                <a:latin typeface="+mj-lt"/>
              </a:rPr>
              <a:t>Utilitarian theory</a:t>
            </a:r>
            <a:r>
              <a:rPr lang="en-US" dirty="0">
                <a:latin typeface="+mj-lt"/>
              </a:rPr>
              <a:t>: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	generate greatest benefits for most people</a:t>
            </a:r>
          </a:p>
          <a:p>
            <a:pPr lvl="1"/>
            <a:r>
              <a:rPr lang="en-US" b="1" i="1" dirty="0">
                <a:latin typeface="+mj-lt"/>
              </a:rPr>
              <a:t>Personal liberty</a:t>
            </a:r>
            <a:r>
              <a:rPr lang="en-US" dirty="0">
                <a:latin typeface="+mj-lt"/>
              </a:rPr>
              <a:t>: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	ensure greatest individual freedom</a:t>
            </a:r>
          </a:p>
          <a:p>
            <a:pPr lvl="1"/>
            <a:r>
              <a:rPr lang="en-US" b="1" i="1" dirty="0">
                <a:latin typeface="+mj-lt"/>
              </a:rPr>
              <a:t>Distributive justice</a:t>
            </a:r>
            <a:r>
              <a:rPr lang="en-US" dirty="0">
                <a:latin typeface="+mj-lt"/>
              </a:rPr>
              <a:t>: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	promote equity, fairness and impartiality</a:t>
            </a:r>
          </a:p>
          <a:p>
            <a:endParaRPr lang="en-US" sz="2600" dirty="0">
              <a:latin typeface="+mj-lt"/>
            </a:endParaRPr>
          </a:p>
          <a:p>
            <a:endParaRPr lang="en-CA" sz="2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3" y="2492896"/>
            <a:ext cx="4032448" cy="3568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Organizational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258816" cy="432511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j-lt"/>
              </a:rPr>
              <a:t>Business practices</a:t>
            </a:r>
          </a:p>
          <a:p>
            <a:pPr lvl="1"/>
            <a:r>
              <a:rPr lang="en-US" dirty="0">
                <a:latin typeface="+mj-lt"/>
              </a:rPr>
              <a:t>Reflect the values, attitudes and </a:t>
            </a:r>
            <a:r>
              <a:rPr lang="en-CA" dirty="0">
                <a:latin typeface="+mj-lt"/>
              </a:rPr>
              <a:t>behaviour</a:t>
            </a:r>
            <a:r>
              <a:rPr lang="en-US" dirty="0">
                <a:latin typeface="+mj-lt"/>
              </a:rPr>
              <a:t> pattern</a:t>
            </a:r>
          </a:p>
          <a:p>
            <a:pPr lvl="1"/>
            <a:r>
              <a:rPr lang="en-US" dirty="0">
                <a:latin typeface="+mj-lt"/>
              </a:rPr>
              <a:t>Company should make ethics an integral part of organizational culture</a:t>
            </a:r>
          </a:p>
          <a:p>
            <a:pPr marL="514350" indent="-457200"/>
            <a:r>
              <a:rPr lang="en-US" sz="2600" dirty="0">
                <a:latin typeface="+mj-lt"/>
              </a:rPr>
              <a:t>Powerful impact on individual ethics</a:t>
            </a:r>
          </a:p>
          <a:p>
            <a:endParaRPr lang="en-CA" sz="26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Organizational Systems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008" y="2018258"/>
            <a:ext cx="3981128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Basic architecture of the organization</a:t>
            </a:r>
          </a:p>
          <a:p>
            <a:pPr lvl="1"/>
            <a:r>
              <a:rPr lang="en-US" dirty="0" smtClean="0">
                <a:latin typeface="+mj-lt"/>
              </a:rPr>
              <a:t>Policies and rules</a:t>
            </a:r>
          </a:p>
          <a:p>
            <a:pPr lvl="1"/>
            <a:r>
              <a:rPr lang="en-US" dirty="0" smtClean="0">
                <a:latin typeface="+mj-lt"/>
              </a:rPr>
              <a:t>Code of ethics</a:t>
            </a:r>
          </a:p>
          <a:p>
            <a:pPr lvl="1"/>
            <a:r>
              <a:rPr lang="en-US" dirty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ewards</a:t>
            </a:r>
          </a:p>
          <a:p>
            <a:pPr lvl="1"/>
            <a:r>
              <a:rPr lang="en-US" dirty="0" smtClean="0">
                <a:latin typeface="+mj-lt"/>
              </a:rPr>
              <a:t>Consideration of selection and training</a:t>
            </a:r>
          </a:p>
          <a:p>
            <a:pPr marL="514350" indent="-457200"/>
            <a:r>
              <a:rPr lang="en-US" dirty="0" smtClean="0">
                <a:latin typeface="+mj-lt"/>
              </a:rPr>
              <a:t>Formal ethics programs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0384"/>
            <a:ext cx="3754612" cy="231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2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External Stakeholders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7992888" cy="3672408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Important external stakeholders</a:t>
            </a:r>
          </a:p>
          <a:p>
            <a:pPr lvl="1"/>
            <a:r>
              <a:rPr lang="en-US" b="1" dirty="0">
                <a:latin typeface="+mj-lt"/>
              </a:rPr>
              <a:t>Government </a:t>
            </a:r>
            <a:r>
              <a:rPr lang="en-US" b="1" dirty="0" smtClean="0">
                <a:latin typeface="+mj-lt"/>
              </a:rPr>
              <a:t>agencies</a:t>
            </a:r>
            <a:r>
              <a:rPr lang="en-US" dirty="0" smtClean="0">
                <a:latin typeface="+mj-lt"/>
              </a:rPr>
              <a:t>:</a:t>
            </a:r>
          </a:p>
          <a:p>
            <a:pPr lvl="2"/>
            <a:r>
              <a:rPr lang="en-US" dirty="0" smtClean="0">
                <a:latin typeface="+mj-lt"/>
              </a:rPr>
              <a:t>Laws </a:t>
            </a:r>
            <a:r>
              <a:rPr lang="en-US" dirty="0">
                <a:latin typeface="+mj-lt"/>
              </a:rPr>
              <a:t>and regulations</a:t>
            </a:r>
          </a:p>
          <a:p>
            <a:pPr lvl="1"/>
            <a:r>
              <a:rPr lang="en-US" b="1" dirty="0" smtClean="0">
                <a:latin typeface="+mj-lt"/>
              </a:rPr>
              <a:t>Customers</a:t>
            </a:r>
            <a:r>
              <a:rPr lang="en-US" dirty="0" smtClean="0">
                <a:latin typeface="+mj-lt"/>
              </a:rPr>
              <a:t>:</a:t>
            </a:r>
          </a:p>
          <a:p>
            <a:pPr lvl="2"/>
            <a:r>
              <a:rPr lang="en-US" dirty="0" smtClean="0">
                <a:latin typeface="+mj-lt"/>
              </a:rPr>
              <a:t>Quality</a:t>
            </a:r>
            <a:r>
              <a:rPr lang="en-US" dirty="0">
                <a:latin typeface="+mj-lt"/>
              </a:rPr>
              <a:t>, safety, availability of good </a:t>
            </a:r>
            <a:r>
              <a:rPr lang="en-US" dirty="0" smtClean="0">
                <a:latin typeface="+mj-lt"/>
              </a:rPr>
              <a:t>and services</a:t>
            </a:r>
            <a:endParaRPr lang="en-US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Special-interest groups</a:t>
            </a:r>
            <a:r>
              <a:rPr lang="en-US" dirty="0">
                <a:latin typeface="+mj-lt"/>
              </a:rPr>
              <a:t>:</a:t>
            </a:r>
          </a:p>
          <a:p>
            <a:pPr lvl="2"/>
            <a:r>
              <a:rPr lang="en-US" dirty="0">
                <a:latin typeface="+mj-lt"/>
              </a:rPr>
              <a:t>Environmentalism: sustainable </a:t>
            </a:r>
            <a:r>
              <a:rPr lang="en-US" dirty="0" smtClean="0">
                <a:latin typeface="+mj-lt"/>
              </a:rPr>
              <a:t>development</a:t>
            </a:r>
            <a:endParaRPr lang="en-US" dirty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0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How Leaders </a:t>
            </a:r>
            <a:r>
              <a:rPr lang="en-CA" dirty="0"/>
              <a:t>S</a:t>
            </a:r>
            <a:r>
              <a:rPr lang="en-CA" dirty="0" smtClean="0"/>
              <a:t>hape </a:t>
            </a:r>
            <a:r>
              <a:rPr lang="en-CA" dirty="0"/>
              <a:t>C</a:t>
            </a:r>
            <a:r>
              <a:rPr lang="en-CA" dirty="0" smtClean="0"/>
              <a:t>ulture and Ethics </a:t>
            </a:r>
            <a:endParaRPr lang="en-CA" dirty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3744416" cy="3888432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+mj-lt"/>
              </a:rPr>
              <a:t>Signal and apply values</a:t>
            </a:r>
          </a:p>
          <a:p>
            <a:pPr eaLnBrk="1" hangingPunct="1">
              <a:spcBef>
                <a:spcPct val="0"/>
              </a:spcBef>
            </a:pPr>
            <a:endParaRPr lang="en-CA" dirty="0" smtClean="0"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+mj-lt"/>
              </a:rPr>
              <a:t>Culture consistent with strategy and the</a:t>
            </a:r>
            <a:r>
              <a:rPr lang="en-CA" dirty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environment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19566"/>
            <a:ext cx="4354962" cy="365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99040" cy="4724400"/>
          </a:xfrm>
        </p:spPr>
        <p:txBody>
          <a:bodyPr anchor="ctr"/>
          <a:lstStyle/>
          <a:p>
            <a:pPr eaLnBrk="1" hangingPunct="1"/>
            <a:r>
              <a:rPr lang="en-CA" dirty="0" smtClean="0">
                <a:latin typeface="+mj-lt"/>
              </a:rPr>
              <a:t>Strong culture that is adaptable and encourages change </a:t>
            </a:r>
          </a:p>
          <a:p>
            <a:pPr lvl="1"/>
            <a:r>
              <a:rPr lang="en-CA" sz="3800" dirty="0" smtClean="0">
                <a:latin typeface="+mj-lt"/>
                <a:sym typeface="Wingdings" pitchFamily="2" charset="2"/>
              </a:rPr>
              <a:t>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Improves </a:t>
            </a:r>
            <a:r>
              <a:rPr lang="en-CA" dirty="0" smtClean="0">
                <a:latin typeface="+mj-lt"/>
              </a:rPr>
              <a:t>the performance of the organization by motivating employee</a:t>
            </a:r>
          </a:p>
          <a:p>
            <a:pPr lvl="1"/>
            <a:r>
              <a:rPr lang="en-CA" sz="4000" dirty="0" smtClean="0">
                <a:latin typeface="+mj-lt"/>
                <a:sym typeface="Wingdings" pitchFamily="2" charset="2"/>
              </a:rPr>
              <a:t></a:t>
            </a:r>
            <a:r>
              <a:rPr lang="en-CA" dirty="0" smtClean="0">
                <a:latin typeface="+mj-lt"/>
                <a:sym typeface="Wingdings" pitchFamily="2" charset="2"/>
              </a:rPr>
              <a:t> </a:t>
            </a:r>
            <a:r>
              <a:rPr lang="en-CA" dirty="0">
                <a:latin typeface="+mj-lt"/>
                <a:sym typeface="Wingdings" pitchFamily="2" charset="2"/>
              </a:rPr>
              <a:t>F</a:t>
            </a:r>
            <a:r>
              <a:rPr lang="en-CA" dirty="0" smtClean="0">
                <a:latin typeface="+mj-lt"/>
              </a:rPr>
              <a:t>orms </a:t>
            </a:r>
            <a:r>
              <a:rPr lang="en-CA" dirty="0" smtClean="0">
                <a:latin typeface="+mj-lt"/>
              </a:rPr>
              <a:t>a cohesive group built around shared goals </a:t>
            </a:r>
          </a:p>
          <a:p>
            <a:pPr eaLnBrk="1" hangingPunct="1"/>
            <a:r>
              <a:rPr lang="en-CA" dirty="0" smtClean="0">
                <a:latin typeface="+mj-lt"/>
              </a:rPr>
              <a:t>Everyone’s actions are aligned with the strategic priorities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797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 of This Chapter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132856"/>
            <a:ext cx="5904656" cy="4325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CA" b="1" dirty="0" smtClean="0">
                <a:latin typeface="+mj-lt"/>
              </a:rPr>
              <a:t>Explores ideas about organizational culture and ethical values, and how these are influenced by organizations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>
                <a:latin typeface="+mj-lt"/>
              </a:rPr>
              <a:t>Nature of organizational culture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>
                <a:latin typeface="+mj-lt"/>
              </a:rPr>
              <a:t>How culture reinforces strategy and structural design 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>
                <a:latin typeface="+mj-lt"/>
              </a:rPr>
              <a:t>Ethical values and social values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>
                <a:latin typeface="+mj-lt"/>
              </a:rPr>
              <a:t>How leaders shape culture and ethical values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>
                <a:latin typeface="+mj-lt"/>
              </a:rPr>
              <a:t>Cultural and ethical issues in a global environment</a:t>
            </a:r>
            <a:endParaRPr lang="en-CA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0461" r="11980" b="34208"/>
          <a:stretch/>
        </p:blipFill>
        <p:spPr bwMode="auto">
          <a:xfrm>
            <a:off x="6265577" y="2492896"/>
            <a:ext cx="2510417" cy="252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Values and Culture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latin typeface="+mj-lt"/>
              </a:rPr>
              <a:t>The CEO and other top managers must be committed to specific values and provide constant leadership in tending and renewing the values. </a:t>
            </a:r>
            <a:endParaRPr lang="en-CA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latin typeface="+mj-lt"/>
              </a:rPr>
              <a:t>Values can be communicated in a number of </a:t>
            </a:r>
            <a:r>
              <a:rPr lang="en-CA" dirty="0" smtClean="0">
                <a:latin typeface="+mj-lt"/>
              </a:rPr>
              <a:t>ways - speeches</a:t>
            </a:r>
            <a:r>
              <a:rPr lang="en-CA" dirty="0">
                <a:latin typeface="+mj-lt"/>
              </a:rPr>
              <a:t>, company publications, policy statements, </a:t>
            </a:r>
            <a:r>
              <a:rPr lang="en-CA" b="1" i="1" dirty="0" smtClean="0">
                <a:solidFill>
                  <a:srgbClr val="FF0000"/>
                </a:solidFill>
                <a:latin typeface="+mj-lt"/>
              </a:rPr>
              <a:t>ACTIONS SPEAK LOUDER THAN WORDS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Organizational effectiveness improved if leaders communicate important values to their employees</a:t>
            </a:r>
          </a:p>
        </p:txBody>
      </p:sp>
    </p:spTree>
    <p:extLst>
      <p:ext uri="{BB962C8B-B14F-4D97-AF65-F5344CB8AC3E}">
        <p14:creationId xmlns:p14="http://schemas.microsoft.com/office/powerpoint/2010/main" val="36088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Values Based Leadership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79912" y="2249424"/>
            <a:ext cx="4906888" cy="43251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CA" dirty="0" smtClean="0">
                <a:latin typeface="+mj-lt"/>
              </a:rPr>
              <a:t>“ Relationship between a leader and followers that is based on shared, strongly internalized values that are advocated and acted upon by the leader.” </a:t>
            </a:r>
          </a:p>
          <a:p>
            <a:pPr eaLnBrk="1" hangingPunct="1"/>
            <a:r>
              <a:rPr lang="en-CA" dirty="0" smtClean="0">
                <a:latin typeface="+mj-lt"/>
              </a:rPr>
              <a:t>Culture can be consciously managed in order to shift values and achieve high performance and accomplish goals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564904"/>
            <a:ext cx="3396748" cy="264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8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18160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/>
              <a:buChar char="C"/>
            </a:pPr>
            <a:r>
              <a:rPr lang="en-CA" b="1" i="1" dirty="0" smtClean="0">
                <a:latin typeface="+mj-lt"/>
              </a:rPr>
              <a:t>Adaptability</a:t>
            </a:r>
            <a:r>
              <a:rPr lang="en-CA" dirty="0" smtClean="0">
                <a:latin typeface="+mj-lt"/>
              </a:rPr>
              <a:t> </a:t>
            </a:r>
          </a:p>
          <a:p>
            <a:pPr lvl="1">
              <a:buFont typeface="Wingdings"/>
              <a:buChar char="C"/>
            </a:pPr>
            <a:r>
              <a:rPr lang="en-CA" dirty="0">
                <a:latin typeface="+mj-lt"/>
              </a:rPr>
              <a:t>C</a:t>
            </a:r>
            <a:r>
              <a:rPr lang="en-CA" dirty="0" smtClean="0">
                <a:latin typeface="+mj-lt"/>
              </a:rPr>
              <a:t>are deeply about </a:t>
            </a:r>
            <a:r>
              <a:rPr lang="en-CA" b="1" dirty="0" smtClean="0">
                <a:solidFill>
                  <a:srgbClr val="0070C0"/>
                </a:solidFill>
                <a:latin typeface="+mj-lt"/>
              </a:rPr>
              <a:t>customers, employees and shareholders</a:t>
            </a:r>
          </a:p>
          <a:p>
            <a:pPr lvl="1">
              <a:buFont typeface="Wingdings"/>
              <a:buChar char="C"/>
            </a:pPr>
            <a:r>
              <a:rPr lang="en-CA" dirty="0">
                <a:latin typeface="+mj-lt"/>
              </a:rPr>
              <a:t>V</a:t>
            </a:r>
            <a:r>
              <a:rPr lang="en-CA" dirty="0" smtClean="0">
                <a:latin typeface="+mj-lt"/>
              </a:rPr>
              <a:t>alue </a:t>
            </a:r>
            <a:r>
              <a:rPr lang="en-CA" b="1" dirty="0" smtClean="0">
                <a:solidFill>
                  <a:srgbClr val="0070C0"/>
                </a:solidFill>
                <a:latin typeface="+mj-lt"/>
              </a:rPr>
              <a:t>process </a:t>
            </a:r>
            <a:r>
              <a:rPr lang="en-CA" dirty="0" smtClean="0">
                <a:latin typeface="+mj-lt"/>
              </a:rPr>
              <a:t>and </a:t>
            </a:r>
            <a:r>
              <a:rPr lang="en-CA" b="1" dirty="0" smtClean="0">
                <a:solidFill>
                  <a:srgbClr val="0070C0"/>
                </a:solidFill>
                <a:latin typeface="+mj-lt"/>
              </a:rPr>
              <a:t>people</a:t>
            </a:r>
            <a:r>
              <a:rPr lang="en-CA" dirty="0" smtClean="0">
                <a:latin typeface="+mj-lt"/>
              </a:rPr>
              <a:t>, especially customers and create change when needed--even if risk involved </a:t>
            </a:r>
          </a:p>
          <a:p>
            <a:pPr eaLnBrk="1" hangingPunct="1">
              <a:buFont typeface="Wingdings"/>
              <a:buChar char="D"/>
            </a:pPr>
            <a:r>
              <a:rPr lang="en-CA" b="1" i="1" dirty="0" smtClean="0">
                <a:latin typeface="+mj-lt"/>
                <a:sym typeface="Wingdings" pitchFamily="2" charset="2"/>
              </a:rPr>
              <a:t>Non-adaptable</a:t>
            </a:r>
            <a:r>
              <a:rPr lang="en-CA" b="1" dirty="0" smtClean="0">
                <a:latin typeface="+mj-lt"/>
                <a:sym typeface="Wingdings" pitchFamily="2" charset="2"/>
              </a:rPr>
              <a:t> </a:t>
            </a:r>
            <a:endParaRPr lang="en-CA" dirty="0">
              <a:latin typeface="+mj-lt"/>
              <a:sym typeface="Wingdings" pitchFamily="2" charset="2"/>
            </a:endParaRPr>
          </a:p>
          <a:p>
            <a:pPr lvl="1">
              <a:buFont typeface="Wingdings"/>
              <a:buChar char="D"/>
            </a:pPr>
            <a:r>
              <a:rPr lang="en-CA" dirty="0">
                <a:latin typeface="+mj-lt"/>
                <a:sym typeface="Wingdings" pitchFamily="2" charset="2"/>
              </a:rPr>
              <a:t>C</a:t>
            </a:r>
            <a:r>
              <a:rPr lang="en-CA" dirty="0" smtClean="0">
                <a:latin typeface="+mj-lt"/>
                <a:sym typeface="Wingdings" pitchFamily="2" charset="2"/>
              </a:rPr>
              <a:t>are mainly about </a:t>
            </a:r>
            <a:r>
              <a:rPr lang="en-CA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themselves</a:t>
            </a:r>
            <a:r>
              <a:rPr lang="en-CA" dirty="0" smtClean="0">
                <a:latin typeface="+mj-lt"/>
                <a:sym typeface="Wingdings" pitchFamily="2" charset="2"/>
              </a:rPr>
              <a:t>, a </a:t>
            </a:r>
            <a:r>
              <a:rPr lang="en-CA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work group tied to a product or technology</a:t>
            </a:r>
            <a:endParaRPr lang="en-CA" dirty="0">
              <a:latin typeface="+mj-lt"/>
              <a:sym typeface="Wingdings" pitchFamily="2" charset="2"/>
            </a:endParaRPr>
          </a:p>
          <a:p>
            <a:pPr lvl="1">
              <a:buFont typeface="Wingdings"/>
              <a:buChar char="D"/>
            </a:pPr>
            <a:r>
              <a:rPr lang="en-CA" dirty="0">
                <a:latin typeface="+mj-lt"/>
                <a:sym typeface="Wingdings" pitchFamily="2" charset="2"/>
              </a:rPr>
              <a:t>V</a:t>
            </a:r>
            <a:r>
              <a:rPr lang="en-CA" dirty="0" smtClean="0">
                <a:latin typeface="+mj-lt"/>
                <a:sym typeface="Wingdings" pitchFamily="2" charset="2"/>
              </a:rPr>
              <a:t>alue </a:t>
            </a:r>
            <a:r>
              <a:rPr lang="en-CA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order</a:t>
            </a:r>
            <a:r>
              <a:rPr lang="en-CA" dirty="0" smtClean="0">
                <a:latin typeface="+mj-lt"/>
                <a:sym typeface="Wingdings" pitchFamily="2" charset="2"/>
              </a:rPr>
              <a:t> and </a:t>
            </a:r>
            <a:r>
              <a:rPr lang="en-CA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reduced risk </a:t>
            </a:r>
            <a:r>
              <a:rPr lang="en-CA" dirty="0" smtClean="0">
                <a:latin typeface="+mj-lt"/>
                <a:sym typeface="Wingdings" pitchFamily="2" charset="2"/>
              </a:rPr>
              <a:t>more than leadership initiatives</a:t>
            </a:r>
          </a:p>
          <a:p>
            <a:pPr lvl="1">
              <a:buFont typeface="Wingdings"/>
              <a:buChar char="D"/>
            </a:pPr>
            <a:r>
              <a:rPr lang="en-CA" dirty="0">
                <a:latin typeface="+mj-lt"/>
                <a:sym typeface="Wingdings" pitchFamily="2" charset="2"/>
              </a:rPr>
              <a:t>D</a:t>
            </a:r>
            <a:r>
              <a:rPr lang="en-CA" dirty="0" smtClean="0">
                <a:latin typeface="+mj-lt"/>
                <a:sym typeface="Wingdings" pitchFamily="2" charset="2"/>
              </a:rPr>
              <a:t>o not change strategies quickly or take advantage of changes in business environment </a:t>
            </a:r>
            <a:endParaRPr lang="en-CA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2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819536"/>
          </a:xfrm>
        </p:spPr>
        <p:txBody>
          <a:bodyPr anchor="ctr"/>
          <a:lstStyle/>
          <a:p>
            <a:pPr algn="ctr" eaLnBrk="1" hangingPunct="1"/>
            <a:r>
              <a:rPr lang="en-CA" dirty="0" smtClean="0">
                <a:latin typeface="+mj-lt"/>
              </a:rPr>
              <a:t>The Vancouver 2010 Olympic games</a:t>
            </a:r>
          </a:p>
          <a:p>
            <a:pPr algn="ctr" eaLnBrk="1" hangingPunct="1"/>
            <a:endParaRPr lang="en-CA" dirty="0" smtClean="0">
              <a:latin typeface="+mj-lt"/>
            </a:endParaRPr>
          </a:p>
        </p:txBody>
      </p:sp>
      <p:pic>
        <p:nvPicPr>
          <p:cNvPr id="7172" name="Picture 2" descr="https://encrypted-tbn3.gstatic.com/images?q=tbn:ANd9GcRYYnmmbMz_SoafqRPh0Uo1grGmryYb3IqRhz4WzoMeDHM8Wj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5512"/>
            <a:ext cx="2448272" cy="2911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4" descr="http://static.guim.co.uk/sys-images/Admin/BkFill/Default_image_group/2010/2/15/1266271713405/Nodar-Kumaritashvili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43815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91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walt disne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50516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66" y="685800"/>
            <a:ext cx="5128106" cy="5715000"/>
          </a:xfrm>
        </p:spPr>
        <p:txBody>
          <a:bodyPr rtlCol="0" anchor="ctr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Every statement or action has an impact on culture and values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+mj-lt"/>
              </a:rPr>
              <a:t>Executives often use symbols, ceremonies, speeches, and slogans that match the values- employees socialized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b="1" i="1" dirty="0" smtClean="0">
                <a:latin typeface="+mj-lt"/>
              </a:rPr>
              <a:t>“Do what you do so </a:t>
            </a:r>
            <a:r>
              <a:rPr lang="en-CA" b="1" i="1" dirty="0" smtClean="0">
                <a:latin typeface="+mj-lt"/>
              </a:rPr>
              <a:t>well that </a:t>
            </a:r>
            <a:r>
              <a:rPr lang="en-CA" b="1" i="1" dirty="0" smtClean="0">
                <a:latin typeface="+mj-lt"/>
              </a:rPr>
              <a:t>they will want to see </a:t>
            </a:r>
            <a:r>
              <a:rPr lang="en-CA" b="1" i="1" dirty="0" smtClean="0">
                <a:latin typeface="+mj-lt"/>
              </a:rPr>
              <a:t>it again </a:t>
            </a:r>
            <a:r>
              <a:rPr lang="en-CA" b="1" i="1" dirty="0" smtClean="0">
                <a:latin typeface="+mj-lt"/>
              </a:rPr>
              <a:t>and bring their friends</a:t>
            </a:r>
            <a:r>
              <a:rPr lang="en-CA" i="1" dirty="0" smtClean="0">
                <a:latin typeface="+mj-lt"/>
              </a:rPr>
              <a:t>.”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i="1" dirty="0" smtClean="0">
                <a:latin typeface="+mj-lt"/>
              </a:rPr>
              <a:t>    - </a:t>
            </a:r>
            <a:r>
              <a:rPr lang="en-CA" b="1" dirty="0" smtClean="0">
                <a:latin typeface="+mj-lt"/>
              </a:rPr>
              <a:t>Walt Disney</a:t>
            </a:r>
          </a:p>
        </p:txBody>
      </p:sp>
    </p:spTree>
    <p:extLst>
      <p:ext uri="{BB962C8B-B14F-4D97-AF65-F5344CB8AC3E}">
        <p14:creationId xmlns:p14="http://schemas.microsoft.com/office/powerpoint/2010/main" val="14467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830763"/>
          </a:xfrm>
        </p:spPr>
        <p:txBody>
          <a:bodyPr anchor="ctr"/>
          <a:lstStyle/>
          <a:p>
            <a:pPr algn="ctr" eaLnBrk="1" hangingPunct="1"/>
            <a:r>
              <a:rPr lang="en-CA" b="1" i="1" dirty="0" smtClean="0">
                <a:latin typeface="+mj-lt"/>
              </a:rPr>
              <a:t>“Business is not about money” </a:t>
            </a:r>
          </a:p>
          <a:p>
            <a:pPr algn="ctr" eaLnBrk="1" hangingPunct="1"/>
            <a:r>
              <a:rPr lang="en-CA" b="1" i="1" dirty="0" smtClean="0">
                <a:latin typeface="+mj-lt"/>
              </a:rPr>
              <a:t>“It’s about relationships” </a:t>
            </a:r>
          </a:p>
          <a:p>
            <a:pPr algn="ctr" eaLnBrk="1" hangingPunct="1"/>
            <a:r>
              <a:rPr lang="en-CA" b="1" i="1" dirty="0" smtClean="0">
                <a:latin typeface="+mj-lt"/>
              </a:rPr>
              <a:t>“They are part of the team” </a:t>
            </a:r>
          </a:p>
          <a:p>
            <a:pPr algn="ctr" eaLnBrk="1" hangingPunct="1"/>
            <a:r>
              <a:rPr lang="en-CA" b="1" i="1" dirty="0" smtClean="0">
                <a:latin typeface="+mj-lt"/>
              </a:rPr>
              <a:t>“They are not owners; they are employees. And that.. Value system is passed on.”</a:t>
            </a:r>
          </a:p>
          <a:p>
            <a:pPr algn="ctr" eaLnBrk="1" hangingPunct="1"/>
            <a:endParaRPr lang="en-CA" b="1" i="1" dirty="0" smtClean="0">
              <a:latin typeface="+mj-lt"/>
            </a:endParaRPr>
          </a:p>
        </p:txBody>
      </p:sp>
      <p:pic>
        <p:nvPicPr>
          <p:cNvPr id="9220" name="Picture 2" descr="https://encrypted-tbn2.gstatic.com/images?q=tbn:ANd9GcTgWkUGVBEj3Bmz_jPdmoBMSVfggpKOlxKYAfaWRJSHkNbwIzbO"/>
          <p:cNvPicPr>
            <a:picLocks noChangeAspect="1" noChangeArrowheads="1"/>
          </p:cNvPicPr>
          <p:nvPr/>
        </p:nvPicPr>
        <p:blipFill rotWithShape="1">
          <a:blip r:embed="rId3" cstate="print"/>
          <a:srcRect t="34276" b="27300"/>
          <a:stretch/>
        </p:blipFill>
        <p:spPr bwMode="auto">
          <a:xfrm>
            <a:off x="1043608" y="4221088"/>
            <a:ext cx="7144581" cy="196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21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Formal Structure and Systems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eaLnBrk="1" hangingPunct="1"/>
            <a:r>
              <a:rPr lang="en-CA" sz="3000" b="1" i="1" dirty="0" smtClean="0">
                <a:latin typeface="+mj-lt"/>
              </a:rPr>
              <a:t>Structure </a:t>
            </a:r>
            <a:r>
              <a:rPr lang="en-CA" sz="3000" dirty="0" smtClean="0">
                <a:latin typeface="+mj-lt"/>
              </a:rPr>
              <a:t>- Managers can </a:t>
            </a:r>
            <a:r>
              <a:rPr lang="en-CA" sz="3000" dirty="0" smtClean="0">
                <a:latin typeface="+mj-lt"/>
              </a:rPr>
              <a:t>assign responsibility </a:t>
            </a:r>
            <a:r>
              <a:rPr lang="en-CA" sz="3000" dirty="0" smtClean="0">
                <a:latin typeface="+mj-lt"/>
              </a:rPr>
              <a:t>for ethical values to a specific position </a:t>
            </a:r>
          </a:p>
          <a:p>
            <a:pPr eaLnBrk="1" hangingPunct="1"/>
            <a:r>
              <a:rPr lang="en-CA" sz="3000" b="1" i="1" dirty="0" smtClean="0">
                <a:latin typeface="+mj-lt"/>
              </a:rPr>
              <a:t>Ethics committee </a:t>
            </a:r>
            <a:r>
              <a:rPr lang="en-CA" sz="3000" b="1" dirty="0" smtClean="0">
                <a:latin typeface="+mj-lt"/>
              </a:rPr>
              <a:t>- </a:t>
            </a:r>
            <a:r>
              <a:rPr lang="en-CA" sz="3000" dirty="0" smtClean="0">
                <a:latin typeface="+mj-lt"/>
              </a:rPr>
              <a:t>cross-functional group of executives who oversee company ethics </a:t>
            </a:r>
          </a:p>
          <a:p>
            <a:pPr eaLnBrk="1" hangingPunct="1"/>
            <a:r>
              <a:rPr lang="en-CA" sz="3000" b="1" i="1" dirty="0" smtClean="0">
                <a:latin typeface="+mj-lt"/>
              </a:rPr>
              <a:t>Chief ethics officer </a:t>
            </a:r>
            <a:r>
              <a:rPr lang="en-CA" sz="3000" b="1" dirty="0" smtClean="0">
                <a:latin typeface="+mj-lt"/>
              </a:rPr>
              <a:t>- </a:t>
            </a:r>
            <a:r>
              <a:rPr lang="en-CA" sz="3000" dirty="0" smtClean="0">
                <a:latin typeface="+mj-lt"/>
              </a:rPr>
              <a:t>a high level company executive who oversees all aspects of ethics</a:t>
            </a:r>
            <a:endParaRPr lang="en-CA" sz="3000" b="1" dirty="0" smtClean="0">
              <a:latin typeface="+mj-lt"/>
            </a:endParaRPr>
          </a:p>
          <a:p>
            <a:pPr eaLnBrk="1" hangingPunct="1"/>
            <a:endParaRPr lang="en-CA" sz="3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0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whistleblow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8100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eaLnBrk="1" hangingPunct="1"/>
            <a:r>
              <a:rPr lang="en-CA" dirty="0" smtClean="0"/>
              <a:t>Formal Structure and Systems 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1952244"/>
            <a:ext cx="4114800" cy="43251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CA" b="1" i="1" dirty="0" smtClean="0">
                <a:latin typeface="+mj-lt"/>
              </a:rPr>
              <a:t>Disclosure Mechanisms </a:t>
            </a:r>
            <a:r>
              <a:rPr lang="en-CA" b="1" dirty="0" smtClean="0">
                <a:latin typeface="+mj-lt"/>
              </a:rPr>
              <a:t>- </a:t>
            </a:r>
            <a:r>
              <a:rPr lang="en-CA" dirty="0" smtClean="0">
                <a:latin typeface="+mj-lt"/>
              </a:rPr>
              <a:t>purpose to help and protect whistle-blowers </a:t>
            </a:r>
          </a:p>
          <a:p>
            <a:pPr eaLnBrk="1" hangingPunct="1"/>
            <a:endParaRPr lang="en-CA" dirty="0" smtClean="0">
              <a:latin typeface="+mj-lt"/>
            </a:endParaRPr>
          </a:p>
          <a:p>
            <a:pPr eaLnBrk="1" hangingPunct="1"/>
            <a:r>
              <a:rPr lang="en-CA" b="1" i="1" dirty="0" smtClean="0">
                <a:latin typeface="+mj-lt"/>
              </a:rPr>
              <a:t>Whistle-blowing </a:t>
            </a:r>
            <a:r>
              <a:rPr lang="en-CA" b="1" dirty="0" smtClean="0">
                <a:latin typeface="+mj-lt"/>
              </a:rPr>
              <a:t>–  </a:t>
            </a:r>
            <a:r>
              <a:rPr lang="en-CA" dirty="0" smtClean="0">
                <a:latin typeface="+mj-lt"/>
              </a:rPr>
              <a:t>employee discloses </a:t>
            </a:r>
            <a:r>
              <a:rPr lang="en-CA" dirty="0" smtClean="0">
                <a:latin typeface="+mj-lt"/>
              </a:rPr>
              <a:t>practice of </a:t>
            </a:r>
            <a:r>
              <a:rPr lang="en-CA" dirty="0" smtClean="0">
                <a:latin typeface="+mj-lt"/>
              </a:rPr>
              <a:t>an organization </a:t>
            </a:r>
            <a:r>
              <a:rPr lang="en-CA" dirty="0" smtClean="0">
                <a:latin typeface="+mj-lt"/>
              </a:rPr>
              <a:t>that is </a:t>
            </a:r>
            <a:r>
              <a:rPr lang="en-CA" dirty="0" smtClean="0">
                <a:latin typeface="+mj-lt"/>
              </a:rPr>
              <a:t>illegal, immoral</a:t>
            </a:r>
            <a:r>
              <a:rPr lang="en-CA" dirty="0" smtClean="0">
                <a:latin typeface="+mj-lt"/>
              </a:rPr>
              <a:t>, or illegitimate</a:t>
            </a:r>
            <a:endParaRPr lang="en-CA" b="1" dirty="0" smtClean="0">
              <a:latin typeface="+mj-lt"/>
            </a:endParaRPr>
          </a:p>
          <a:p>
            <a:pPr eaLnBrk="1" hangingPunct="1"/>
            <a:endParaRPr lang="en-CA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0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Code of Ethics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496944" cy="4335091"/>
          </a:xfrm>
        </p:spPr>
        <p:txBody>
          <a:bodyPr>
            <a:normAutofit/>
          </a:bodyPr>
          <a:lstStyle/>
          <a:p>
            <a:pPr eaLnBrk="1" hangingPunct="1"/>
            <a:r>
              <a:rPr lang="en-CA" b="1" i="1" dirty="0" smtClean="0">
                <a:latin typeface="+mj-lt"/>
              </a:rPr>
              <a:t>Code of Ethics</a:t>
            </a:r>
            <a:r>
              <a:rPr lang="en-CA" dirty="0" smtClean="0">
                <a:latin typeface="+mj-lt"/>
              </a:rPr>
              <a:t> - a formal statement of the company’s values concerning ethics and social responsibility</a:t>
            </a:r>
          </a:p>
          <a:p>
            <a:pPr eaLnBrk="1" hangingPunct="1"/>
            <a:r>
              <a:rPr lang="en-CA" dirty="0" smtClean="0">
                <a:latin typeface="+mj-lt"/>
              </a:rPr>
              <a:t>Ethical values set standards as to what is good or bad in behaviour and decision making</a:t>
            </a:r>
          </a:p>
          <a:p>
            <a:pPr eaLnBrk="1" hangingPunct="1"/>
            <a:r>
              <a:rPr lang="en-CA" dirty="0" smtClean="0">
                <a:latin typeface="+mj-lt"/>
              </a:rPr>
              <a:t>Ethical decisions are influenced by</a:t>
            </a:r>
          </a:p>
          <a:p>
            <a:pPr lvl="1"/>
            <a:r>
              <a:rPr lang="en-CA" dirty="0">
                <a:latin typeface="+mj-lt"/>
              </a:rPr>
              <a:t>M</a:t>
            </a:r>
            <a:r>
              <a:rPr lang="en-CA" dirty="0" smtClean="0">
                <a:latin typeface="+mj-lt"/>
              </a:rPr>
              <a:t>anagement’s personal background</a:t>
            </a:r>
          </a:p>
          <a:p>
            <a:pPr lvl="1"/>
            <a:r>
              <a:rPr lang="en-CA" dirty="0">
                <a:latin typeface="+mj-lt"/>
              </a:rPr>
              <a:t>O</a:t>
            </a:r>
            <a:r>
              <a:rPr lang="en-CA" dirty="0" smtClean="0">
                <a:latin typeface="+mj-lt"/>
              </a:rPr>
              <a:t>rganizational culture</a:t>
            </a:r>
          </a:p>
          <a:p>
            <a:pPr lvl="1"/>
            <a:r>
              <a:rPr lang="en-CA" dirty="0">
                <a:latin typeface="+mj-lt"/>
              </a:rPr>
              <a:t>O</a:t>
            </a:r>
            <a:r>
              <a:rPr lang="en-CA" dirty="0" smtClean="0">
                <a:latin typeface="+mj-lt"/>
              </a:rPr>
              <a:t>rganizational systems</a:t>
            </a:r>
          </a:p>
        </p:txBody>
      </p:sp>
    </p:spTree>
    <p:extLst>
      <p:ext uri="{BB962C8B-B14F-4D97-AF65-F5344CB8AC3E}">
        <p14:creationId xmlns:p14="http://schemas.microsoft.com/office/powerpoint/2010/main" val="29640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eaLnBrk="1" hangingPunct="1"/>
            <a:r>
              <a:rPr lang="en-CA" dirty="0" smtClean="0"/>
              <a:t>Training Programs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+mj-lt"/>
              </a:rPr>
              <a:t>To ensure that ethical issues are considered in daily decision making, companies can supplement a written code of ethics with employee training programs. </a:t>
            </a:r>
          </a:p>
          <a:p>
            <a:pPr eaLnBrk="1" hangingPunct="1"/>
            <a:endParaRPr lang="en-CA" dirty="0" smtClean="0"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endParaRPr lang="en-CA" dirty="0" smtClean="0"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endParaRPr lang="en-CA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03470"/>
            <a:ext cx="6168596" cy="250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Organizational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194920" cy="432511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+mj-lt"/>
              </a:rPr>
              <a:t>Every organization has a set of values that characterize how people behave and how the organization carries out everyday business</a:t>
            </a:r>
          </a:p>
          <a:p>
            <a:r>
              <a:rPr lang="en-CA" dirty="0" smtClean="0">
                <a:latin typeface="+mj-lt"/>
              </a:rPr>
              <a:t>Culture can have a positive or negative effect on a company</a:t>
            </a:r>
          </a:p>
          <a:p>
            <a:r>
              <a:rPr lang="en-CA" b="1" i="1" dirty="0" smtClean="0">
                <a:latin typeface="+mj-lt"/>
              </a:rPr>
              <a:t>Social capital</a:t>
            </a:r>
            <a:r>
              <a:rPr lang="en-CA" dirty="0" smtClean="0">
                <a:latin typeface="+mj-lt"/>
              </a:rPr>
              <a:t> – quality of interactions among people, whether they share a common perspective; relates to both organizational culture and ethics</a:t>
            </a:r>
            <a:endParaRPr lang="en-CA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008504" cy="2253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27" y="980728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Organizational Culture and Ethics in a Global Environment </a:t>
            </a:r>
            <a:endParaRPr lang="en-CA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4896908" cy="4325112"/>
          </a:xfrm>
        </p:spPr>
        <p:txBody>
          <a:bodyPr anchor="ctr">
            <a:normAutofit fontScale="92500" lnSpcReduction="20000"/>
          </a:bodyPr>
          <a:lstStyle/>
          <a:p>
            <a:pPr eaLnBrk="1" hangingPunct="1"/>
            <a:r>
              <a:rPr lang="en-CA" dirty="0" smtClean="0">
                <a:latin typeface="+mj-lt"/>
              </a:rPr>
              <a:t>“ </a:t>
            </a:r>
            <a:r>
              <a:rPr lang="en-CA" i="1" dirty="0" smtClean="0">
                <a:latin typeface="+mj-lt"/>
              </a:rPr>
              <a:t>The rest of the world matters to a degree that it never did in the past</a:t>
            </a:r>
            <a:r>
              <a:rPr lang="en-CA" dirty="0" smtClean="0">
                <a:latin typeface="+mj-lt"/>
              </a:rPr>
              <a:t>”. </a:t>
            </a:r>
          </a:p>
          <a:p>
            <a:pPr eaLnBrk="1" hangingPunct="1">
              <a:buFont typeface="Arial" pitchFamily="34" charset="0"/>
              <a:buNone/>
            </a:pPr>
            <a:endParaRPr lang="en-CA" dirty="0" smtClean="0">
              <a:latin typeface="+mj-lt"/>
            </a:endParaRPr>
          </a:p>
          <a:p>
            <a:pPr eaLnBrk="1" hangingPunct="1"/>
            <a:r>
              <a:rPr lang="en-CA" dirty="0" smtClean="0">
                <a:latin typeface="+mj-lt"/>
              </a:rPr>
              <a:t>Employees from different countries </a:t>
            </a:r>
          </a:p>
          <a:p>
            <a:pPr lvl="1"/>
            <a:r>
              <a:rPr lang="en-CA" dirty="0" smtClean="0">
                <a:latin typeface="+mj-lt"/>
                <a:sym typeface="Webdings" pitchFamily="18" charset="2"/>
              </a:rPr>
              <a:t></a:t>
            </a:r>
            <a:r>
              <a:rPr lang="en-CA" dirty="0" smtClean="0">
                <a:latin typeface="+mj-lt"/>
              </a:rPr>
              <a:t>different </a:t>
            </a:r>
            <a:r>
              <a:rPr lang="en-CA" b="1" dirty="0" smtClean="0">
                <a:solidFill>
                  <a:srgbClr val="002060"/>
                </a:solidFill>
                <a:latin typeface="+mj-lt"/>
              </a:rPr>
              <a:t>attitudes</a:t>
            </a:r>
            <a:r>
              <a:rPr lang="en-CA" dirty="0" smtClean="0">
                <a:latin typeface="+mj-lt"/>
              </a:rPr>
              <a:t> and </a:t>
            </a:r>
            <a:r>
              <a:rPr lang="en-CA" b="1" dirty="0" smtClean="0">
                <a:solidFill>
                  <a:srgbClr val="002060"/>
                </a:solidFill>
                <a:latin typeface="+mj-lt"/>
              </a:rPr>
              <a:t>beliefs</a:t>
            </a:r>
            <a:endParaRPr lang="en-CA" b="1" dirty="0">
              <a:solidFill>
                <a:srgbClr val="002060"/>
              </a:solidFill>
              <a:latin typeface="+mj-lt"/>
              <a:sym typeface="Webdings" pitchFamily="18" charset="2"/>
            </a:endParaRPr>
          </a:p>
          <a:p>
            <a:pPr lvl="1"/>
            <a:r>
              <a:rPr lang="en-CA" dirty="0" smtClean="0">
                <a:latin typeface="+mj-lt"/>
                <a:sym typeface="Webdings" pitchFamily="18" charset="2"/>
              </a:rPr>
              <a:t></a:t>
            </a:r>
            <a:r>
              <a:rPr lang="en-CA" dirty="0" smtClean="0">
                <a:latin typeface="+mj-lt"/>
              </a:rPr>
              <a:t>difficult to establish a sense of community and cohesiveness based on organizational culture</a:t>
            </a:r>
          </a:p>
          <a:p>
            <a:pPr eaLnBrk="1" hangingPunct="1"/>
            <a:endParaRPr lang="en-CA" dirty="0" smtClean="0">
              <a:latin typeface="+mj-lt"/>
            </a:endParaRPr>
          </a:p>
        </p:txBody>
      </p:sp>
      <p:pic>
        <p:nvPicPr>
          <p:cNvPr id="14340" name="Picture 2" descr="http://t0.gstatic.com/images?q=tbn:ANd9GcRSpu5QqxdSRhbUvQRWY9ZaJo2ourfJdObmlcZGHFxA6YZwGfcU"/>
          <p:cNvPicPr>
            <a:picLocks noChangeAspect="1" noChangeArrowheads="1"/>
          </p:cNvPicPr>
          <p:nvPr/>
        </p:nvPicPr>
        <p:blipFill rotWithShape="1">
          <a:blip r:embed="rId3" cstate="print"/>
          <a:srcRect b="12094"/>
          <a:stretch/>
        </p:blipFill>
        <p:spPr bwMode="auto">
          <a:xfrm>
            <a:off x="5364451" y="2276872"/>
            <a:ext cx="3346475" cy="2941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32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0.gstatic.com/images?q=tbn:ANd9GcRSpu5QqxdSRhbUvQRWY9ZaJo2ourfJdObmlcZGHFxA6YZwGfcU"/>
          <p:cNvPicPr>
            <a:picLocks noChangeAspect="1" noChangeArrowheads="1"/>
          </p:cNvPicPr>
          <p:nvPr/>
        </p:nvPicPr>
        <p:blipFill rotWithShape="1">
          <a:blip r:embed="rId3" cstate="print"/>
          <a:srcRect b="12632"/>
          <a:stretch/>
        </p:blipFill>
        <p:spPr bwMode="auto">
          <a:xfrm>
            <a:off x="395536" y="2274535"/>
            <a:ext cx="3384376" cy="295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Global Culture 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3966988" y="2238499"/>
            <a:ext cx="4824536" cy="3781884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600" dirty="0" smtClean="0">
                <a:latin typeface="+mj-lt"/>
              </a:rPr>
              <a:t>Emphasis on multicultural rather than national values</a:t>
            </a:r>
          </a:p>
          <a:p>
            <a:pPr eaLnBrk="1" hangingPunct="1"/>
            <a:r>
              <a:rPr lang="en-CA" sz="2600" dirty="0" smtClean="0">
                <a:latin typeface="+mj-lt"/>
              </a:rPr>
              <a:t>Status on merit and not nationality</a:t>
            </a:r>
          </a:p>
          <a:p>
            <a:pPr eaLnBrk="1" hangingPunct="1"/>
            <a:r>
              <a:rPr lang="en-CA" sz="2600" dirty="0" smtClean="0">
                <a:latin typeface="+mj-lt"/>
              </a:rPr>
              <a:t>Open to ideas from other cultures</a:t>
            </a:r>
          </a:p>
          <a:p>
            <a:pPr eaLnBrk="1" hangingPunct="1"/>
            <a:r>
              <a:rPr lang="en-CA" sz="2600" dirty="0" smtClean="0">
                <a:latin typeface="+mj-lt"/>
              </a:rPr>
              <a:t>Sensitive to cultural differences but not limited to them </a:t>
            </a:r>
          </a:p>
          <a:p>
            <a:pPr eaLnBrk="1" hangingPunct="1">
              <a:buFont typeface="Arial" pitchFamily="34" charset="0"/>
              <a:buNone/>
            </a:pPr>
            <a:endParaRPr lang="en-CA" sz="2600" dirty="0" smtClean="0">
              <a:latin typeface="+mj-lt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7010400" y="6172200"/>
            <a:ext cx="2133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8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56084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Organizational Culture and Ethics in a Global Environment 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78896" cy="4325112"/>
          </a:xfrm>
        </p:spPr>
        <p:txBody>
          <a:bodyPr anchor="ctr"/>
          <a:lstStyle/>
          <a:p>
            <a:pPr eaLnBrk="1" hangingPunct="1"/>
            <a:r>
              <a:rPr lang="en-CA" b="1" i="1" dirty="0">
                <a:latin typeface="+mj-lt"/>
              </a:rPr>
              <a:t>S</a:t>
            </a:r>
            <a:r>
              <a:rPr lang="en-CA" b="1" i="1" dirty="0" smtClean="0">
                <a:latin typeface="+mj-lt"/>
              </a:rPr>
              <a:t>ocial audit</a:t>
            </a:r>
            <a:r>
              <a:rPr lang="en-CA" i="1" dirty="0" smtClean="0">
                <a:latin typeface="+mj-lt"/>
              </a:rPr>
              <a:t>,</a:t>
            </a:r>
            <a:r>
              <a:rPr lang="en-CA" dirty="0" smtClean="0">
                <a:latin typeface="+mj-lt"/>
              </a:rPr>
              <a:t> which measures and reports the ethical, social, and environmental impact of a company’s operations.</a:t>
            </a:r>
          </a:p>
          <a:p>
            <a:pPr eaLnBrk="1" hangingPunct="1"/>
            <a:r>
              <a:rPr lang="en-CA" dirty="0" smtClean="0">
                <a:latin typeface="+mj-lt"/>
              </a:rPr>
              <a:t>Social Accountability 8000</a:t>
            </a:r>
          </a:p>
          <a:p>
            <a:pPr eaLnBrk="1" hangingPunct="1"/>
            <a:endParaRPr lang="en-CA" dirty="0" smtClean="0">
              <a:latin typeface="+mj-lt"/>
            </a:endParaRPr>
          </a:p>
        </p:txBody>
      </p:sp>
      <p:pic>
        <p:nvPicPr>
          <p:cNvPr id="16388" name="Picture 2" descr="http://www.iqnet-ltd.com/userfiles/Kopie%20von%20SA8000_Acred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7993" y="2276872"/>
            <a:ext cx="30464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4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Thank you for listening!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93758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79376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What Is Culture?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58" y="1844824"/>
            <a:ext cx="4032448" cy="432511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+mj-lt"/>
              </a:rPr>
              <a:t>Set of values, norms, guiding beliefs, and understanding that is shared by members of an organization and is taught to new members…represents the unwritten, feeling part of an organization…</a:t>
            </a:r>
          </a:p>
          <a:p>
            <a:r>
              <a:rPr lang="en-CA" dirty="0" smtClean="0">
                <a:latin typeface="+mj-lt"/>
              </a:rPr>
              <a:t>The Learning Culture Iceberg – represents two levels of culture</a:t>
            </a:r>
          </a:p>
          <a:p>
            <a:endParaRPr lang="en-CA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412776"/>
            <a:ext cx="47910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908720"/>
            <a:ext cx="8229600" cy="1066800"/>
          </a:xfrm>
        </p:spPr>
        <p:txBody>
          <a:bodyPr/>
          <a:lstStyle/>
          <a:p>
            <a:r>
              <a:rPr lang="en-CA" dirty="0" smtClean="0"/>
              <a:t>Emergence and Purpose of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2132856"/>
            <a:ext cx="5410944" cy="4536504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+mj-lt"/>
              </a:rPr>
              <a:t>Provides members with a sense of organizational identity</a:t>
            </a:r>
          </a:p>
          <a:p>
            <a:r>
              <a:rPr lang="en-CA" dirty="0" smtClean="0">
                <a:latin typeface="+mj-lt"/>
              </a:rPr>
              <a:t>Generates a commitment to beliefs and values that are larger than themselves</a:t>
            </a:r>
          </a:p>
          <a:p>
            <a:r>
              <a:rPr lang="en-CA" dirty="0" smtClean="0">
                <a:latin typeface="+mj-lt"/>
              </a:rPr>
              <a:t>Generally begins with a founder or early leader who articulates and implements particular ideas and values as a vision, philosophy, or business strategy </a:t>
            </a:r>
          </a:p>
          <a:p>
            <a:r>
              <a:rPr lang="en-CA" dirty="0" smtClean="0">
                <a:latin typeface="+mj-lt"/>
              </a:rPr>
              <a:t>Guides employee decision making in the absence of written rules or policies</a:t>
            </a:r>
            <a:endParaRPr lang="en-CA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857500" cy="37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0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Critical </a:t>
            </a:r>
            <a:r>
              <a:rPr lang="en-CA" dirty="0"/>
              <a:t>F</a:t>
            </a:r>
            <a:r>
              <a:rPr lang="en-CA" dirty="0" smtClean="0"/>
              <a:t>unctions of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>
                <a:latin typeface="+mj-lt"/>
              </a:rPr>
              <a:t>To integrate members so that they know how to relate to one another</a:t>
            </a:r>
          </a:p>
          <a:p>
            <a:r>
              <a:rPr lang="en-CA" dirty="0" smtClean="0">
                <a:latin typeface="+mj-lt"/>
              </a:rPr>
              <a:t>To help the organization adapt to the external environment </a:t>
            </a:r>
          </a:p>
          <a:p>
            <a:r>
              <a:rPr lang="en-CA" b="1" dirty="0" smtClean="0">
                <a:solidFill>
                  <a:srgbClr val="0070C0"/>
                </a:solidFill>
                <a:latin typeface="+mj-lt"/>
              </a:rPr>
              <a:t>Internal integration </a:t>
            </a:r>
            <a:r>
              <a:rPr lang="en-CA" dirty="0" smtClean="0">
                <a:latin typeface="+mj-lt"/>
              </a:rPr>
              <a:t>– members develop a collective identity and know how to work together effectively; guides daily working relationships</a:t>
            </a:r>
          </a:p>
          <a:p>
            <a:r>
              <a:rPr lang="en-CA" b="1" dirty="0" smtClean="0">
                <a:solidFill>
                  <a:srgbClr val="0070C0"/>
                </a:solidFill>
                <a:latin typeface="+mj-lt"/>
              </a:rPr>
              <a:t>External integration </a:t>
            </a:r>
            <a:r>
              <a:rPr lang="en-CA" dirty="0" smtClean="0">
                <a:latin typeface="+mj-lt"/>
              </a:rPr>
              <a:t>– how the organization meets goals and deals with outsiders; help guide daily activity to meet goals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Interpreting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Rites and Ceremonies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12053"/>
              </p:ext>
            </p:extLst>
          </p:nvPr>
        </p:nvGraphicFramePr>
        <p:xfrm>
          <a:off x="692515" y="3212976"/>
          <a:ext cx="7704855" cy="333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1872208"/>
                <a:gridCol w="410445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Type of Rite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Example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Social Consequences</a:t>
                      </a:r>
                      <a:endParaRPr lang="en-CA" sz="1400" dirty="0"/>
                    </a:p>
                  </a:txBody>
                  <a:tcPr anchor="ctr"/>
                </a:tc>
              </a:tr>
              <a:tr h="565900">
                <a:tc>
                  <a:txBody>
                    <a:bodyPr/>
                    <a:lstStyle/>
                    <a:p>
                      <a:r>
                        <a:rPr lang="en-CA" sz="1400" b="1" i="1" dirty="0" smtClean="0"/>
                        <a:t>Passage</a:t>
                      </a:r>
                      <a:endParaRPr lang="en-CA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Induction</a:t>
                      </a:r>
                      <a:r>
                        <a:rPr lang="en-CA" sz="1400" baseline="0" dirty="0" smtClean="0"/>
                        <a:t> and basic training, Canadian military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Facilitate transition of persons into social roles and statuses that are new for them</a:t>
                      </a:r>
                      <a:endParaRPr lang="en-CA" sz="1400" dirty="0"/>
                    </a:p>
                  </a:txBody>
                  <a:tcPr/>
                </a:tc>
              </a:tr>
              <a:tr h="565900">
                <a:tc>
                  <a:txBody>
                    <a:bodyPr/>
                    <a:lstStyle/>
                    <a:p>
                      <a:r>
                        <a:rPr lang="en-CA" sz="1400" b="1" i="1" dirty="0" smtClean="0"/>
                        <a:t>Enhancement</a:t>
                      </a:r>
                      <a:endParaRPr lang="en-CA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Annual awards night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Enhance</a:t>
                      </a:r>
                      <a:r>
                        <a:rPr lang="en-CA" sz="1400" baseline="0" dirty="0" smtClean="0"/>
                        <a:t> social identities and increase status of employees </a:t>
                      </a:r>
                      <a:endParaRPr lang="en-CA" sz="1400" dirty="0"/>
                    </a:p>
                  </a:txBody>
                  <a:tcPr/>
                </a:tc>
              </a:tr>
              <a:tr h="565900">
                <a:tc>
                  <a:txBody>
                    <a:bodyPr/>
                    <a:lstStyle/>
                    <a:p>
                      <a:r>
                        <a:rPr lang="en-CA" sz="1400" b="1" i="1" dirty="0" smtClean="0"/>
                        <a:t>Renewal</a:t>
                      </a:r>
                      <a:endParaRPr lang="en-CA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Organization development</a:t>
                      </a:r>
                      <a:r>
                        <a:rPr lang="en-CA" sz="1400" baseline="0" dirty="0" smtClean="0"/>
                        <a:t> activities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Refurbish social structures</a:t>
                      </a:r>
                      <a:r>
                        <a:rPr lang="en-CA" sz="1400" baseline="0" dirty="0" smtClean="0"/>
                        <a:t> and improve organization functioning</a:t>
                      </a:r>
                      <a:endParaRPr lang="en-CA" sz="1400" dirty="0"/>
                    </a:p>
                  </a:txBody>
                  <a:tcPr/>
                </a:tc>
              </a:tr>
              <a:tr h="565900">
                <a:tc>
                  <a:txBody>
                    <a:bodyPr/>
                    <a:lstStyle/>
                    <a:p>
                      <a:r>
                        <a:rPr lang="en-CA" sz="1400" b="1" i="1" dirty="0" smtClean="0"/>
                        <a:t>Integration</a:t>
                      </a:r>
                      <a:endParaRPr lang="en-CA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Office holiday party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Encourage and revive common feelings that bind</a:t>
                      </a:r>
                      <a:r>
                        <a:rPr lang="en-CA" sz="1400" baseline="0" dirty="0" smtClean="0"/>
                        <a:t> members together and commit them to the organization</a:t>
                      </a:r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65" y="692696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0"/>
          <a:stretch/>
        </p:blipFill>
        <p:spPr bwMode="auto">
          <a:xfrm>
            <a:off x="4594824" y="1125625"/>
            <a:ext cx="4426471" cy="438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4608512" cy="5665816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>
                <a:latin typeface="+mj-lt"/>
              </a:rPr>
              <a:t>Stories</a:t>
            </a:r>
          </a:p>
          <a:p>
            <a:pPr lvl="1"/>
            <a:r>
              <a:rPr lang="en-CA" dirty="0" smtClean="0">
                <a:latin typeface="+mj-lt"/>
              </a:rPr>
              <a:t>Narratives based on true events that are frequently shared among employees and told to new employees to inform them about an organization; involves </a:t>
            </a:r>
            <a:r>
              <a:rPr lang="en-CA" b="1" i="1" dirty="0" smtClean="0">
                <a:latin typeface="+mj-lt"/>
              </a:rPr>
              <a:t>heroes, legends</a:t>
            </a:r>
            <a:r>
              <a:rPr lang="en-CA" dirty="0" smtClean="0">
                <a:latin typeface="+mj-lt"/>
              </a:rPr>
              <a:t> and </a:t>
            </a:r>
            <a:r>
              <a:rPr lang="en-CA" b="1" i="1" dirty="0" smtClean="0">
                <a:latin typeface="+mj-lt"/>
              </a:rPr>
              <a:t>myths</a:t>
            </a:r>
          </a:p>
          <a:p>
            <a:r>
              <a:rPr lang="en-CA" dirty="0" smtClean="0">
                <a:latin typeface="+mj-lt"/>
              </a:rPr>
              <a:t>Symbols</a:t>
            </a:r>
          </a:p>
          <a:p>
            <a:pPr lvl="1"/>
            <a:r>
              <a:rPr lang="en-CA" dirty="0" smtClean="0">
                <a:latin typeface="+mj-lt"/>
              </a:rPr>
              <a:t>Ceremonies, stories, slogans, and rites are all symbols; they symbolize the deeper value of an organization </a:t>
            </a:r>
          </a:p>
          <a:p>
            <a:r>
              <a:rPr lang="en-CA" dirty="0" smtClean="0">
                <a:latin typeface="+mj-lt"/>
              </a:rPr>
              <a:t>Language</a:t>
            </a:r>
          </a:p>
          <a:p>
            <a:pPr lvl="1"/>
            <a:r>
              <a:rPr lang="en-CA" dirty="0" smtClean="0">
                <a:latin typeface="+mj-lt"/>
              </a:rPr>
              <a:t>Companies use a specific saying, slogan, metaphor, or other form or language to convey special meaning to employees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10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</TotalTime>
  <Words>1887</Words>
  <Application>Microsoft Office PowerPoint</Application>
  <PresentationFormat>On-screen Show (4:3)</PresentationFormat>
  <Paragraphs>275</Paragraphs>
  <Slides>43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Urban</vt:lpstr>
      <vt:lpstr>Organizational Culture and Ethics</vt:lpstr>
      <vt:lpstr>Opening Case: Birks &amp; Mayors Inc.</vt:lpstr>
      <vt:lpstr>Purpose of This Chapter</vt:lpstr>
      <vt:lpstr>Organizational Culture</vt:lpstr>
      <vt:lpstr>What Is Culture?</vt:lpstr>
      <vt:lpstr>Emergence and Purpose of Culture</vt:lpstr>
      <vt:lpstr>Two Critical Functions of Culture</vt:lpstr>
      <vt:lpstr>Interpreting Culture</vt:lpstr>
      <vt:lpstr>PowerPoint Presentation</vt:lpstr>
      <vt:lpstr>Organizational Design and Culture</vt:lpstr>
      <vt:lpstr>PowerPoint Presentation</vt:lpstr>
      <vt:lpstr>A Culture of Discipline</vt:lpstr>
      <vt:lpstr>Culture Strength and Organizational Subcultures</vt:lpstr>
      <vt:lpstr>Organizational Culture, Learning, and Performance</vt:lpstr>
      <vt:lpstr>Strong, Adaptive Cultures</vt:lpstr>
      <vt:lpstr>Adaptive VS. Maladaptive Cultures</vt:lpstr>
      <vt:lpstr>Ethical Values and Social Responsibility</vt:lpstr>
      <vt:lpstr>Sources of Individual Ethical Principles</vt:lpstr>
      <vt:lpstr>Sources of Individual Ethical Principles</vt:lpstr>
      <vt:lpstr>Managerial Ethics and Social Responsibility</vt:lpstr>
      <vt:lpstr>PowerPoint Presentation</vt:lpstr>
      <vt:lpstr>Does It Pay to Be Good?</vt:lpstr>
      <vt:lpstr>Sources of Ethical Values in Organizations</vt:lpstr>
      <vt:lpstr>Personal Ethics</vt:lpstr>
      <vt:lpstr>Organizational Culture</vt:lpstr>
      <vt:lpstr>Organizational Systems</vt:lpstr>
      <vt:lpstr>External Stakeholders</vt:lpstr>
      <vt:lpstr>How Leaders Shape Culture and Ethics </vt:lpstr>
      <vt:lpstr>PowerPoint Presentation</vt:lpstr>
      <vt:lpstr>Values and Culture  </vt:lpstr>
      <vt:lpstr>Values Based Leadership</vt:lpstr>
      <vt:lpstr>PowerPoint Presentation</vt:lpstr>
      <vt:lpstr>Examples </vt:lpstr>
      <vt:lpstr>PowerPoint Presentation</vt:lpstr>
      <vt:lpstr>PowerPoint Presentation</vt:lpstr>
      <vt:lpstr>Formal Structure and Systems </vt:lpstr>
      <vt:lpstr>Formal Structure and Systems </vt:lpstr>
      <vt:lpstr>Code of Ethics </vt:lpstr>
      <vt:lpstr>Training Programs </vt:lpstr>
      <vt:lpstr>Organizational Culture and Ethics in a Global Environment </vt:lpstr>
      <vt:lpstr>Global Culture </vt:lpstr>
      <vt:lpstr>Organizational Culture and Ethics in a Global Environment </vt:lpstr>
      <vt:lpstr>Thank you for listening!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Culture and Ethics</dc:title>
  <dc:creator>Pilar Santiago</dc:creator>
  <cp:lastModifiedBy>Pilar Santiago</cp:lastModifiedBy>
  <cp:revision>13</cp:revision>
  <dcterms:created xsi:type="dcterms:W3CDTF">2012-10-22T03:22:27Z</dcterms:created>
  <dcterms:modified xsi:type="dcterms:W3CDTF">2012-10-22T17:59:38Z</dcterms:modified>
</cp:coreProperties>
</file>